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1" r:id="rId16"/>
    <p:sldId id="274" r:id="rId17"/>
    <p:sldId id="273" r:id="rId18"/>
    <p:sldId id="270" r:id="rId19"/>
    <p:sldId id="275" r:id="rId20"/>
    <p:sldId id="276" r:id="rId21"/>
    <p:sldId id="277" r:id="rId22"/>
    <p:sldId id="278" r:id="rId23"/>
    <p:sldId id="279" r:id="rId24"/>
    <p:sldId id="280" r:id="rId25"/>
    <p:sldId id="281" r:id="rId26"/>
    <p:sldId id="282" r:id="rId27"/>
    <p:sldId id="283" r:id="rId28"/>
    <p:sldId id="284" r:id="rId29"/>
    <p:sldId id="285" r:id="rId30"/>
    <p:sldId id="288" r:id="rId31"/>
    <p:sldId id="286" r:id="rId32"/>
    <p:sldId id="388" r:id="rId33"/>
    <p:sldId id="291" r:id="rId34"/>
    <p:sldId id="305" r:id="rId35"/>
    <p:sldId id="292" r:id="rId36"/>
    <p:sldId id="295" r:id="rId37"/>
    <p:sldId id="296" r:id="rId38"/>
    <p:sldId id="294" r:id="rId39"/>
    <p:sldId id="303" r:id="rId40"/>
    <p:sldId id="306" r:id="rId41"/>
    <p:sldId id="297" r:id="rId42"/>
    <p:sldId id="304" r:id="rId43"/>
    <p:sldId id="287" r:id="rId44"/>
    <p:sldId id="289" r:id="rId45"/>
    <p:sldId id="299" r:id="rId46"/>
    <p:sldId id="298" r:id="rId47"/>
    <p:sldId id="290" r:id="rId48"/>
    <p:sldId id="300" r:id="rId49"/>
    <p:sldId id="301" r:id="rId50"/>
    <p:sldId id="307" r:id="rId51"/>
    <p:sldId id="308" r:id="rId52"/>
    <p:sldId id="309" r:id="rId53"/>
    <p:sldId id="310" r:id="rId54"/>
    <p:sldId id="311" r:id="rId55"/>
    <p:sldId id="312" r:id="rId56"/>
    <p:sldId id="313" r:id="rId57"/>
    <p:sldId id="314" r:id="rId58"/>
    <p:sldId id="315" r:id="rId59"/>
    <p:sldId id="316" r:id="rId60"/>
    <p:sldId id="318" r:id="rId61"/>
    <p:sldId id="317" r:id="rId62"/>
    <p:sldId id="319" r:id="rId63"/>
    <p:sldId id="320" r:id="rId64"/>
    <p:sldId id="321" r:id="rId65"/>
    <p:sldId id="322" r:id="rId66"/>
    <p:sldId id="323" r:id="rId67"/>
    <p:sldId id="324" r:id="rId68"/>
    <p:sldId id="325" r:id="rId69"/>
    <p:sldId id="326" r:id="rId70"/>
    <p:sldId id="327" r:id="rId71"/>
    <p:sldId id="328" r:id="rId72"/>
    <p:sldId id="330" r:id="rId73"/>
    <p:sldId id="329" r:id="rId74"/>
    <p:sldId id="331" r:id="rId75"/>
    <p:sldId id="332" r:id="rId76"/>
    <p:sldId id="334" r:id="rId77"/>
    <p:sldId id="333" r:id="rId78"/>
    <p:sldId id="335" r:id="rId79"/>
    <p:sldId id="337" r:id="rId80"/>
    <p:sldId id="336" r:id="rId81"/>
    <p:sldId id="338" r:id="rId82"/>
    <p:sldId id="339" r:id="rId83"/>
    <p:sldId id="340" r:id="rId84"/>
    <p:sldId id="341" r:id="rId85"/>
    <p:sldId id="342" r:id="rId86"/>
    <p:sldId id="343" r:id="rId87"/>
    <p:sldId id="345" r:id="rId88"/>
    <p:sldId id="344" r:id="rId89"/>
    <p:sldId id="346" r:id="rId90"/>
    <p:sldId id="347" r:id="rId91"/>
    <p:sldId id="348" r:id="rId92"/>
    <p:sldId id="349" r:id="rId93"/>
    <p:sldId id="351" r:id="rId94"/>
    <p:sldId id="352" r:id="rId95"/>
    <p:sldId id="353" r:id="rId96"/>
    <p:sldId id="354" r:id="rId97"/>
    <p:sldId id="355" r:id="rId98"/>
    <p:sldId id="356" r:id="rId99"/>
    <p:sldId id="357" r:id="rId100"/>
    <p:sldId id="358" r:id="rId101"/>
    <p:sldId id="359" r:id="rId102"/>
    <p:sldId id="380"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81" r:id="rId117"/>
    <p:sldId id="382" r:id="rId118"/>
    <p:sldId id="373" r:id="rId119"/>
    <p:sldId id="374" r:id="rId120"/>
    <p:sldId id="375" r:id="rId121"/>
    <p:sldId id="376" r:id="rId122"/>
    <p:sldId id="377" r:id="rId123"/>
    <p:sldId id="378" r:id="rId124"/>
    <p:sldId id="379" r:id="rId125"/>
    <p:sldId id="383" r:id="rId126"/>
    <p:sldId id="384" r:id="rId127"/>
    <p:sldId id="385" r:id="rId128"/>
    <p:sldId id="386" r:id="rId129"/>
    <p:sldId id="387" r:id="rId130"/>
    <p:sldId id="389" r:id="rId131"/>
    <p:sldId id="390" r:id="rId132"/>
    <p:sldId id="391" r:id="rId133"/>
    <p:sldId id="414" r:id="rId134"/>
    <p:sldId id="392" r:id="rId135"/>
    <p:sldId id="393" r:id="rId136"/>
    <p:sldId id="405" r:id="rId137"/>
    <p:sldId id="404" r:id="rId138"/>
    <p:sldId id="395" r:id="rId139"/>
    <p:sldId id="398" r:id="rId140"/>
    <p:sldId id="397" r:id="rId141"/>
    <p:sldId id="402" r:id="rId142"/>
    <p:sldId id="400" r:id="rId143"/>
    <p:sldId id="401" r:id="rId144"/>
    <p:sldId id="403" r:id="rId145"/>
    <p:sldId id="408" r:id="rId146"/>
    <p:sldId id="406" r:id="rId147"/>
    <p:sldId id="409" r:id="rId148"/>
    <p:sldId id="407" r:id="rId149"/>
    <p:sldId id="410" r:id="rId150"/>
    <p:sldId id="411" r:id="rId151"/>
    <p:sldId id="415" r:id="rId152"/>
    <p:sldId id="416" r:id="rId153"/>
    <p:sldId id="417" r:id="rId154"/>
    <p:sldId id="423" r:id="rId155"/>
    <p:sldId id="418" r:id="rId156"/>
    <p:sldId id="419" r:id="rId157"/>
    <p:sldId id="421" r:id="rId158"/>
    <p:sldId id="424" r:id="rId159"/>
    <p:sldId id="420" r:id="rId160"/>
    <p:sldId id="422" r:id="rId161"/>
    <p:sldId id="425" r:id="rId162"/>
    <p:sldId id="426" r:id="rId163"/>
    <p:sldId id="427" r:id="rId164"/>
    <p:sldId id="428" r:id="rId165"/>
    <p:sldId id="429" r:id="rId166"/>
    <p:sldId id="430" r:id="rId167"/>
    <p:sldId id="431" r:id="rId168"/>
    <p:sldId id="432" r:id="rId169"/>
    <p:sldId id="433" r:id="rId170"/>
    <p:sldId id="434" r:id="rId171"/>
    <p:sldId id="435" r:id="rId172"/>
    <p:sldId id="436" r:id="rId173"/>
    <p:sldId id="438" r:id="rId174"/>
    <p:sldId id="437" r:id="rId175"/>
    <p:sldId id="439" r:id="rId176"/>
    <p:sldId id="442" r:id="rId177"/>
    <p:sldId id="440" r:id="rId178"/>
    <p:sldId id="473" r:id="rId179"/>
    <p:sldId id="443" r:id="rId180"/>
    <p:sldId id="451" r:id="rId181"/>
    <p:sldId id="449" r:id="rId182"/>
    <p:sldId id="447" r:id="rId183"/>
    <p:sldId id="506" r:id="rId184"/>
    <p:sldId id="507" r:id="rId185"/>
    <p:sldId id="508" r:id="rId186"/>
    <p:sldId id="472" r:id="rId187"/>
    <p:sldId id="475" r:id="rId188"/>
    <p:sldId id="476" r:id="rId189"/>
    <p:sldId id="477" r:id="rId190"/>
    <p:sldId id="481" r:id="rId191"/>
    <p:sldId id="478" r:id="rId192"/>
    <p:sldId id="479" r:id="rId193"/>
    <p:sldId id="482" r:id="rId194"/>
    <p:sldId id="480" r:id="rId195"/>
    <p:sldId id="483" r:id="rId196"/>
    <p:sldId id="484" r:id="rId197"/>
    <p:sldId id="485" r:id="rId198"/>
    <p:sldId id="486" r:id="rId199"/>
    <p:sldId id="487" r:id="rId200"/>
    <p:sldId id="488" r:id="rId201"/>
    <p:sldId id="489" r:id="rId202"/>
    <p:sldId id="490" r:id="rId203"/>
    <p:sldId id="491" r:id="rId204"/>
    <p:sldId id="492" r:id="rId205"/>
    <p:sldId id="493" r:id="rId206"/>
    <p:sldId id="496" r:id="rId207"/>
    <p:sldId id="494" r:id="rId208"/>
    <p:sldId id="495" r:id="rId209"/>
    <p:sldId id="497" r:id="rId210"/>
    <p:sldId id="499" r:id="rId211"/>
    <p:sldId id="498" r:id="rId212"/>
    <p:sldId id="500" r:id="rId213"/>
    <p:sldId id="501" r:id="rId214"/>
    <p:sldId id="504" r:id="rId215"/>
    <p:sldId id="505" r:id="rId216"/>
    <p:sldId id="502" r:id="rId217"/>
    <p:sldId id="503" r:id="rId218"/>
    <p:sldId id="509" r:id="rId219"/>
    <p:sldId id="511" r:id="rId220"/>
    <p:sldId id="513" r:id="rId221"/>
    <p:sldId id="512" r:id="rId222"/>
    <p:sldId id="514" r:id="rId223"/>
    <p:sldId id="515" r:id="rId224"/>
    <p:sldId id="516" r:id="rId225"/>
    <p:sldId id="517" r:id="rId226"/>
    <p:sldId id="518" r:id="rId227"/>
    <p:sldId id="519" r:id="rId228"/>
    <p:sldId id="520" r:id="rId229"/>
    <p:sldId id="521" r:id="rId230"/>
    <p:sldId id="522" r:id="rId231"/>
    <p:sldId id="523" r:id="rId232"/>
    <p:sldId id="525" r:id="rId233"/>
    <p:sldId id="530" r:id="rId234"/>
    <p:sldId id="526" r:id="rId235"/>
    <p:sldId id="527" r:id="rId236"/>
    <p:sldId id="531" r:id="rId237"/>
    <p:sldId id="528" r:id="rId238"/>
    <p:sldId id="529" r:id="rId239"/>
    <p:sldId id="533" r:id="rId240"/>
    <p:sldId id="546" r:id="rId241"/>
    <p:sldId id="560" r:id="rId242"/>
    <p:sldId id="561" r:id="rId243"/>
    <p:sldId id="555" r:id="rId244"/>
    <p:sldId id="545" r:id="rId245"/>
    <p:sldId id="547" r:id="rId246"/>
    <p:sldId id="564" r:id="rId247"/>
    <p:sldId id="566" r:id="rId248"/>
    <p:sldId id="565" r:id="rId249"/>
    <p:sldId id="567" r:id="rId250"/>
    <p:sldId id="563" r:id="rId251"/>
    <p:sldId id="549" r:id="rId252"/>
    <p:sldId id="550" r:id="rId253"/>
    <p:sldId id="542" r:id="rId254"/>
    <p:sldId id="554" r:id="rId255"/>
    <p:sldId id="552" r:id="rId256"/>
    <p:sldId id="551" r:id="rId257"/>
    <p:sldId id="553" r:id="rId258"/>
    <p:sldId id="556" r:id="rId259"/>
    <p:sldId id="568" r:id="rId260"/>
    <p:sldId id="573" r:id="rId261"/>
    <p:sldId id="574" r:id="rId262"/>
    <p:sldId id="575" r:id="rId263"/>
    <p:sldId id="572" r:id="rId264"/>
    <p:sldId id="591" r:id="rId265"/>
    <p:sldId id="592" r:id="rId266"/>
    <p:sldId id="576" r:id="rId267"/>
    <p:sldId id="580" r:id="rId268"/>
    <p:sldId id="577" r:id="rId269"/>
    <p:sldId id="578" r:id="rId270"/>
    <p:sldId id="579" r:id="rId271"/>
    <p:sldId id="581" r:id="rId272"/>
    <p:sldId id="582" r:id="rId273"/>
    <p:sldId id="583" r:id="rId274"/>
    <p:sldId id="584" r:id="rId275"/>
    <p:sldId id="585" r:id="rId276"/>
    <p:sldId id="586" r:id="rId277"/>
    <p:sldId id="587" r:id="rId278"/>
    <p:sldId id="589" r:id="rId279"/>
    <p:sldId id="590" r:id="rId280"/>
    <p:sldId id="588" r:id="rId281"/>
    <p:sldId id="594" r:id="rId282"/>
    <p:sldId id="595" r:id="rId283"/>
    <p:sldId id="593" r:id="rId284"/>
    <p:sldId id="598" r:id="rId285"/>
    <p:sldId id="596" r:id="rId286"/>
    <p:sldId id="597" r:id="rId287"/>
    <p:sldId id="599" r:id="rId288"/>
    <p:sldId id="600" r:id="rId289"/>
    <p:sldId id="601" r:id="rId290"/>
    <p:sldId id="603" r:id="rId291"/>
    <p:sldId id="604" r:id="rId292"/>
    <p:sldId id="605" r:id="rId293"/>
    <p:sldId id="606" r:id="rId294"/>
    <p:sldId id="607" r:id="rId295"/>
    <p:sldId id="608" r:id="rId296"/>
    <p:sldId id="609" r:id="rId297"/>
    <p:sldId id="611" r:id="rId298"/>
    <p:sldId id="610" r:id="rId299"/>
    <p:sldId id="612" r:id="rId300"/>
    <p:sldId id="613" r:id="rId301"/>
    <p:sldId id="614" r:id="rId302"/>
    <p:sldId id="615" r:id="rId303"/>
    <p:sldId id="616" r:id="rId304"/>
    <p:sldId id="617" r:id="rId305"/>
    <p:sldId id="618" r:id="rId306"/>
    <p:sldId id="619" r:id="rId307"/>
    <p:sldId id="620" r:id="rId308"/>
    <p:sldId id="621" r:id="rId309"/>
    <p:sldId id="622" r:id="rId310"/>
    <p:sldId id="623" r:id="rId311"/>
    <p:sldId id="626" r:id="rId312"/>
    <p:sldId id="625" r:id="rId313"/>
    <p:sldId id="627" r:id="rId314"/>
    <p:sldId id="629" r:id="rId315"/>
    <p:sldId id="631" r:id="rId316"/>
    <p:sldId id="630" r:id="rId317"/>
    <p:sldId id="628" r:id="rId318"/>
    <p:sldId id="632" r:id="rId319"/>
    <p:sldId id="635" r:id="rId320"/>
    <p:sldId id="633" r:id="rId321"/>
    <p:sldId id="634" r:id="rId322"/>
    <p:sldId id="624" r:id="rId323"/>
    <p:sldId id="636" r:id="rId324"/>
    <p:sldId id="637" r:id="rId325"/>
    <p:sldId id="638" r:id="rId326"/>
    <p:sldId id="639" r:id="rId327"/>
    <p:sldId id="640" r:id="rId328"/>
    <p:sldId id="641" r:id="rId329"/>
    <p:sldId id="642" r:id="rId330"/>
    <p:sldId id="644" r:id="rId331"/>
    <p:sldId id="643" r:id="rId332"/>
    <p:sldId id="647" r:id="rId333"/>
    <p:sldId id="645" r:id="rId334"/>
    <p:sldId id="646" r:id="rId3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7D6"/>
    <a:srgbClr val="FF00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p:cViewPr varScale="1">
        <p:scale>
          <a:sx n="58" d="100"/>
          <a:sy n="58" d="100"/>
        </p:scale>
        <p:origin x="17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3A67C2-6F75-4079-97A6-C30F5A937F2E}" type="datetimeFigureOut">
              <a:rPr lang="en-US" smtClean="0"/>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2198621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A67C2-6F75-4079-97A6-C30F5A937F2E}" type="datetimeFigureOut">
              <a:rPr lang="en-US" smtClean="0"/>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4060627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A67C2-6F75-4079-97A6-C30F5A937F2E}" type="datetimeFigureOut">
              <a:rPr lang="en-US" smtClean="0"/>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3141671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A67C2-6F75-4079-97A6-C30F5A937F2E}" type="datetimeFigureOut">
              <a:rPr lang="en-US" smtClean="0"/>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45862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3A67C2-6F75-4079-97A6-C30F5A937F2E}" type="datetimeFigureOut">
              <a:rPr lang="en-US" smtClean="0"/>
              <a:t>2/13/2019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1305627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3A67C2-6F75-4079-97A6-C30F5A937F2E}" type="datetimeFigureOut">
              <a:rPr lang="en-US" smtClean="0"/>
              <a:t>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395180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3A67C2-6F75-4079-97A6-C30F5A937F2E}" type="datetimeFigureOut">
              <a:rPr lang="en-US" smtClean="0"/>
              <a:t>2/13/2019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77715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3A67C2-6F75-4079-97A6-C30F5A937F2E}" type="datetimeFigureOut">
              <a:rPr lang="en-US" smtClean="0"/>
              <a:t>2/13/2019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106069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A67C2-6F75-4079-97A6-C30F5A937F2E}" type="datetimeFigureOut">
              <a:rPr lang="en-US" smtClean="0"/>
              <a:t>2/13/2019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3267215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3A67C2-6F75-4079-97A6-C30F5A937F2E}" type="datetimeFigureOut">
              <a:rPr lang="en-US" smtClean="0"/>
              <a:t>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61712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3A67C2-6F75-4079-97A6-C30F5A937F2E}" type="datetimeFigureOut">
              <a:rPr lang="en-US" smtClean="0"/>
              <a:t>2/13/2019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DE6B7-B6BA-4242-918B-5A2F2B6A5D05}" type="slidenum">
              <a:rPr lang="en-US" smtClean="0"/>
              <a:t>‹#›</a:t>
            </a:fld>
            <a:endParaRPr lang="en-US"/>
          </a:p>
        </p:txBody>
      </p:sp>
    </p:spTree>
    <p:extLst>
      <p:ext uri="{BB962C8B-B14F-4D97-AF65-F5344CB8AC3E}">
        <p14:creationId xmlns:p14="http://schemas.microsoft.com/office/powerpoint/2010/main" val="51431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3A67C2-6F75-4079-97A6-C30F5A937F2E}" type="datetimeFigureOut">
              <a:rPr lang="en-US" smtClean="0"/>
              <a:t>2/13/2019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3DE6B7-B6BA-4242-918B-5A2F2B6A5D05}" type="slidenum">
              <a:rPr lang="en-US" smtClean="0"/>
              <a:t>‹#›</a:t>
            </a:fld>
            <a:endParaRPr lang="en-US"/>
          </a:p>
        </p:txBody>
      </p:sp>
    </p:spTree>
    <p:extLst>
      <p:ext uri="{BB962C8B-B14F-4D97-AF65-F5344CB8AC3E}">
        <p14:creationId xmlns:p14="http://schemas.microsoft.com/office/powerpoint/2010/main" val="2316369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Times New Roman" panose="02020603050405020304" pitchFamily="18" charset="0"/>
                <a:cs typeface="Times New Roman" panose="02020603050405020304" pitchFamily="18" charset="0"/>
              </a:rPr>
              <a:t>Database Management Systems</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99311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3532" y="218391"/>
            <a:ext cx="4262348" cy="617517"/>
          </a:xfrm>
        </p:spPr>
        <p:txBody>
          <a:bodyPr>
            <a:normAutofit/>
          </a:bodyPr>
          <a:lstStyle/>
          <a:p>
            <a:pPr marL="0" indent="0">
              <a:buNone/>
            </a:pPr>
            <a:r>
              <a:rPr lang="en-US" sz="3200" b="1" dirty="0" smtClean="0">
                <a:latin typeface="Times New Roman" panose="02020603050405020304" pitchFamily="18" charset="0"/>
                <a:cs typeface="Times New Roman" panose="02020603050405020304" pitchFamily="18" charset="0"/>
              </a:rPr>
              <a:t>File based Processing:</a:t>
            </a:r>
          </a:p>
        </p:txBody>
      </p:sp>
      <p:grpSp>
        <p:nvGrpSpPr>
          <p:cNvPr id="11" name="Group 10"/>
          <p:cNvGrpSpPr/>
          <p:nvPr/>
        </p:nvGrpSpPr>
        <p:grpSpPr>
          <a:xfrm>
            <a:off x="1650670" y="1686297"/>
            <a:ext cx="1258785" cy="1033153"/>
            <a:chOff x="1365662" y="3538847"/>
            <a:chExt cx="1258785" cy="1033153"/>
          </a:xfrm>
        </p:grpSpPr>
        <p:grpSp>
          <p:nvGrpSpPr>
            <p:cNvPr id="10" name="Group 9"/>
            <p:cNvGrpSpPr/>
            <p:nvPr/>
          </p:nvGrpSpPr>
          <p:grpSpPr>
            <a:xfrm>
              <a:off x="1365662" y="3538847"/>
              <a:ext cx="1258785" cy="1033153"/>
              <a:chOff x="1561604" y="2280062"/>
              <a:chExt cx="1258785" cy="1033153"/>
            </a:xfrm>
          </p:grpSpPr>
          <p:sp>
            <p:nvSpPr>
              <p:cNvPr id="4" name="Rounded Rectangle 3"/>
              <p:cNvSpPr/>
              <p:nvPr/>
            </p:nvSpPr>
            <p:spPr>
              <a:xfrm>
                <a:off x="1698171" y="2280062"/>
                <a:ext cx="985652" cy="653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p:cNvSpPr/>
              <p:nvPr/>
            </p:nvSpPr>
            <p:spPr>
              <a:xfrm>
                <a:off x="1561604" y="2933205"/>
                <a:ext cx="1258785" cy="38001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ounded Rectangle 6"/>
            <p:cNvSpPr/>
            <p:nvPr/>
          </p:nvSpPr>
          <p:spPr>
            <a:xfrm>
              <a:off x="1603168" y="3627911"/>
              <a:ext cx="783772" cy="4750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0" name="Group 19"/>
          <p:cNvGrpSpPr/>
          <p:nvPr/>
        </p:nvGrpSpPr>
        <p:grpSpPr>
          <a:xfrm>
            <a:off x="4441867" y="1319035"/>
            <a:ext cx="2867890" cy="1277027"/>
            <a:chOff x="4441867" y="1319035"/>
            <a:chExt cx="2867890" cy="1277027"/>
          </a:xfrm>
        </p:grpSpPr>
        <p:sp>
          <p:nvSpPr>
            <p:cNvPr id="17" name="TextBox 16"/>
            <p:cNvSpPr txBox="1"/>
            <p:nvPr/>
          </p:nvSpPr>
          <p:spPr>
            <a:xfrm>
              <a:off x="4441867" y="1693109"/>
              <a:ext cx="1433945" cy="646331"/>
            </a:xfrm>
            <a:prstGeom prst="rect">
              <a:avLst/>
            </a:prstGeom>
            <a:noFill/>
            <a:ln>
              <a:solidFill>
                <a:schemeClr val="tx1"/>
              </a:solidFill>
            </a:ln>
          </p:spPr>
          <p:txBody>
            <a:bodyPr wrap="square" rtlCol="0">
              <a:spAutoFit/>
            </a:bodyPr>
            <a:lstStyle/>
            <a:p>
              <a:r>
                <a:rPr lang="en-US" dirty="0" smtClean="0"/>
                <a:t>Data Entry,</a:t>
              </a:r>
            </a:p>
            <a:p>
              <a:r>
                <a:rPr lang="en-US" dirty="0" smtClean="0"/>
                <a:t>Reports</a:t>
              </a:r>
              <a:endParaRPr lang="en-US" dirty="0"/>
            </a:p>
          </p:txBody>
        </p:sp>
        <p:sp>
          <p:nvSpPr>
            <p:cNvPr id="18" name="TextBox 17"/>
            <p:cNvSpPr txBox="1"/>
            <p:nvPr/>
          </p:nvSpPr>
          <p:spPr>
            <a:xfrm>
              <a:off x="5875812" y="1319035"/>
              <a:ext cx="1433945" cy="646331"/>
            </a:xfrm>
            <a:prstGeom prst="rect">
              <a:avLst/>
            </a:prstGeom>
            <a:noFill/>
            <a:ln>
              <a:solidFill>
                <a:schemeClr val="tx1"/>
              </a:solidFill>
            </a:ln>
          </p:spPr>
          <p:txBody>
            <a:bodyPr wrap="square" rtlCol="0">
              <a:spAutoFit/>
            </a:bodyPr>
            <a:lstStyle/>
            <a:p>
              <a:r>
                <a:rPr lang="en-US" dirty="0" smtClean="0"/>
                <a:t>File Handling Routines</a:t>
              </a:r>
              <a:endParaRPr lang="en-US" dirty="0"/>
            </a:p>
          </p:txBody>
        </p:sp>
        <p:sp>
          <p:nvSpPr>
            <p:cNvPr id="19" name="TextBox 18"/>
            <p:cNvSpPr txBox="1"/>
            <p:nvPr/>
          </p:nvSpPr>
          <p:spPr>
            <a:xfrm>
              <a:off x="5875811" y="1949731"/>
              <a:ext cx="1433945" cy="646331"/>
            </a:xfrm>
            <a:prstGeom prst="rect">
              <a:avLst/>
            </a:prstGeom>
            <a:noFill/>
            <a:ln>
              <a:solidFill>
                <a:schemeClr val="tx1"/>
              </a:solidFill>
            </a:ln>
          </p:spPr>
          <p:txBody>
            <a:bodyPr wrap="square" rtlCol="0">
              <a:spAutoFit/>
            </a:bodyPr>
            <a:lstStyle/>
            <a:p>
              <a:r>
                <a:rPr lang="en-US" dirty="0" smtClean="0"/>
                <a:t>File Definition</a:t>
              </a:r>
            </a:p>
          </p:txBody>
        </p:sp>
      </p:grpSp>
      <p:sp>
        <p:nvSpPr>
          <p:cNvPr id="21" name="Can 20"/>
          <p:cNvSpPr/>
          <p:nvPr/>
        </p:nvSpPr>
        <p:spPr>
          <a:xfrm>
            <a:off x="8945880" y="1463040"/>
            <a:ext cx="1889760" cy="1515490"/>
          </a:xfrm>
          <a:prstGeom prst="ca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7635240" y="1949731"/>
            <a:ext cx="10668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78480" y="1949731"/>
            <a:ext cx="10668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145280" y="2834640"/>
            <a:ext cx="3322320" cy="646331"/>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Payroll Application Program of Payroll Department</a:t>
            </a:r>
            <a:endParaRPr lang="en-US" b="1" dirty="0">
              <a:latin typeface="Times New Roman" panose="02020603050405020304" pitchFamily="18" charset="0"/>
              <a:cs typeface="Times New Roman" panose="02020603050405020304" pitchFamily="18" charset="0"/>
            </a:endParaRPr>
          </a:p>
        </p:txBody>
      </p:sp>
      <p:grpSp>
        <p:nvGrpSpPr>
          <p:cNvPr id="26" name="Group 25"/>
          <p:cNvGrpSpPr/>
          <p:nvPr/>
        </p:nvGrpSpPr>
        <p:grpSpPr>
          <a:xfrm>
            <a:off x="1763087" y="4590516"/>
            <a:ext cx="1258785" cy="1033153"/>
            <a:chOff x="1365662" y="3538847"/>
            <a:chExt cx="1258785" cy="1033153"/>
          </a:xfrm>
        </p:grpSpPr>
        <p:grpSp>
          <p:nvGrpSpPr>
            <p:cNvPr id="27" name="Group 26"/>
            <p:cNvGrpSpPr/>
            <p:nvPr/>
          </p:nvGrpSpPr>
          <p:grpSpPr>
            <a:xfrm>
              <a:off x="1365662" y="3538847"/>
              <a:ext cx="1258785" cy="1033153"/>
              <a:chOff x="1561604" y="2280062"/>
              <a:chExt cx="1258785" cy="1033153"/>
            </a:xfrm>
          </p:grpSpPr>
          <p:sp>
            <p:nvSpPr>
              <p:cNvPr id="29" name="Rounded Rectangle 28"/>
              <p:cNvSpPr/>
              <p:nvPr/>
            </p:nvSpPr>
            <p:spPr>
              <a:xfrm>
                <a:off x="1698171" y="2280062"/>
                <a:ext cx="985652" cy="653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p:cNvSpPr/>
              <p:nvPr/>
            </p:nvSpPr>
            <p:spPr>
              <a:xfrm>
                <a:off x="1561604" y="2933205"/>
                <a:ext cx="1258785" cy="38001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ounded Rectangle 27"/>
            <p:cNvSpPr/>
            <p:nvPr/>
          </p:nvSpPr>
          <p:spPr>
            <a:xfrm>
              <a:off x="1603168" y="3627911"/>
              <a:ext cx="783772" cy="4750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31" name="Group 30"/>
          <p:cNvGrpSpPr/>
          <p:nvPr/>
        </p:nvGrpSpPr>
        <p:grpSpPr>
          <a:xfrm>
            <a:off x="4554284" y="4223254"/>
            <a:ext cx="2867890" cy="1288902"/>
            <a:chOff x="4441867" y="1319035"/>
            <a:chExt cx="2867890" cy="1288902"/>
          </a:xfrm>
        </p:grpSpPr>
        <p:sp>
          <p:nvSpPr>
            <p:cNvPr id="32" name="TextBox 31"/>
            <p:cNvSpPr txBox="1"/>
            <p:nvPr/>
          </p:nvSpPr>
          <p:spPr>
            <a:xfrm>
              <a:off x="4441867" y="1693109"/>
              <a:ext cx="1433945" cy="646331"/>
            </a:xfrm>
            <a:prstGeom prst="rect">
              <a:avLst/>
            </a:prstGeom>
            <a:noFill/>
            <a:ln>
              <a:solidFill>
                <a:schemeClr val="tx1"/>
              </a:solidFill>
            </a:ln>
          </p:spPr>
          <p:txBody>
            <a:bodyPr wrap="square" rtlCol="0">
              <a:spAutoFit/>
            </a:bodyPr>
            <a:lstStyle/>
            <a:p>
              <a:r>
                <a:rPr lang="en-US" dirty="0" smtClean="0"/>
                <a:t>Data Entry,</a:t>
              </a:r>
            </a:p>
            <a:p>
              <a:r>
                <a:rPr lang="en-US" dirty="0" smtClean="0"/>
                <a:t>Reports</a:t>
              </a:r>
              <a:endParaRPr lang="en-US" dirty="0"/>
            </a:p>
          </p:txBody>
        </p:sp>
        <p:sp>
          <p:nvSpPr>
            <p:cNvPr id="33" name="TextBox 32"/>
            <p:cNvSpPr txBox="1"/>
            <p:nvPr/>
          </p:nvSpPr>
          <p:spPr>
            <a:xfrm>
              <a:off x="5875812" y="1319035"/>
              <a:ext cx="1433945" cy="646331"/>
            </a:xfrm>
            <a:prstGeom prst="rect">
              <a:avLst/>
            </a:prstGeom>
            <a:noFill/>
            <a:ln>
              <a:solidFill>
                <a:schemeClr val="tx1"/>
              </a:solidFill>
            </a:ln>
          </p:spPr>
          <p:txBody>
            <a:bodyPr wrap="square" rtlCol="0">
              <a:spAutoFit/>
            </a:bodyPr>
            <a:lstStyle/>
            <a:p>
              <a:r>
                <a:rPr lang="en-US" dirty="0" smtClean="0"/>
                <a:t>File Handling Routines</a:t>
              </a:r>
              <a:endParaRPr lang="en-US" dirty="0"/>
            </a:p>
          </p:txBody>
        </p:sp>
        <p:sp>
          <p:nvSpPr>
            <p:cNvPr id="34" name="TextBox 33"/>
            <p:cNvSpPr txBox="1"/>
            <p:nvPr/>
          </p:nvSpPr>
          <p:spPr>
            <a:xfrm>
              <a:off x="5875811" y="1961606"/>
              <a:ext cx="1433945" cy="646331"/>
            </a:xfrm>
            <a:prstGeom prst="rect">
              <a:avLst/>
            </a:prstGeom>
            <a:noFill/>
            <a:ln>
              <a:solidFill>
                <a:schemeClr val="tx1"/>
              </a:solidFill>
            </a:ln>
          </p:spPr>
          <p:txBody>
            <a:bodyPr wrap="square" rtlCol="0">
              <a:spAutoFit/>
            </a:bodyPr>
            <a:lstStyle/>
            <a:p>
              <a:r>
                <a:rPr lang="en-US" dirty="0" smtClean="0"/>
                <a:t>File Definition</a:t>
              </a:r>
            </a:p>
          </p:txBody>
        </p:sp>
      </p:grpSp>
      <p:sp>
        <p:nvSpPr>
          <p:cNvPr id="35" name="Can 34"/>
          <p:cNvSpPr/>
          <p:nvPr/>
        </p:nvSpPr>
        <p:spPr>
          <a:xfrm>
            <a:off x="9058297" y="4108179"/>
            <a:ext cx="1889760" cy="1515490"/>
          </a:xfrm>
          <a:prstGeom prst="ca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7747657" y="4853950"/>
            <a:ext cx="10668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90897" y="4853950"/>
            <a:ext cx="10668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257697" y="5738859"/>
            <a:ext cx="3322320" cy="646331"/>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Personnel Application Program of Personnel Department</a:t>
            </a:r>
            <a:endParaRPr lang="en-US" b="1"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8229600" y="2939095"/>
            <a:ext cx="332232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Payroll files</a:t>
            </a:r>
            <a:endParaRPr lang="en-US"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8342017" y="5772498"/>
            <a:ext cx="332232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Personnel files</a:t>
            </a:r>
            <a:endParaRPr lang="en-US" dirty="0">
              <a:latin typeface="Times New Roman" panose="02020603050405020304" pitchFamily="18" charset="0"/>
              <a:cs typeface="Times New Roman" panose="02020603050405020304" pitchFamily="18" charset="0"/>
            </a:endParaRPr>
          </a:p>
        </p:txBody>
      </p:sp>
      <p:sp>
        <p:nvSpPr>
          <p:cNvPr id="41" name="Rectangle 40"/>
          <p:cNvSpPr/>
          <p:nvPr/>
        </p:nvSpPr>
        <p:spPr>
          <a:xfrm>
            <a:off x="1547009" y="932602"/>
            <a:ext cx="9593036" cy="2633470"/>
          </a:xfrm>
          <a:prstGeom prst="rect">
            <a:avLst/>
          </a:prstGeom>
          <a:solidFill>
            <a:schemeClr val="accent2">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547009" y="3929740"/>
            <a:ext cx="9593036" cy="2577740"/>
          </a:xfrm>
          <a:prstGeom prst="rect">
            <a:avLst/>
          </a:prstGeom>
          <a:solidFill>
            <a:srgbClr val="7030A0">
              <a:alpha val="16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98109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1251"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437187"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70402437"/>
              </p:ext>
            </p:extLst>
          </p:nvPr>
        </p:nvGraphicFramePr>
        <p:xfrm>
          <a:off x="6916422" y="945618"/>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2" name="Table 11"/>
          <p:cNvGraphicFramePr>
            <a:graphicFrameLocks noGrp="1"/>
          </p:cNvGraphicFramePr>
          <p:nvPr>
            <p:extLst/>
          </p:nvPr>
        </p:nvGraphicFramePr>
        <p:xfrm>
          <a:off x="2715880" y="910684"/>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sp>
        <p:nvSpPr>
          <p:cNvPr id="9" name="Content Placeholder 2"/>
          <p:cNvSpPr>
            <a:spLocks noGrp="1"/>
          </p:cNvSpPr>
          <p:nvPr>
            <p:ph idx="1"/>
          </p:nvPr>
        </p:nvSpPr>
        <p:spPr>
          <a:xfrm>
            <a:off x="237408" y="204037"/>
            <a:ext cx="6571015" cy="706647"/>
          </a:xfrm>
        </p:spPr>
        <p:txBody>
          <a:bodyPr>
            <a:noAutofit/>
          </a:bodyPr>
          <a:lstStyle/>
          <a:p>
            <a:pPr marL="0" indent="0">
              <a:buNone/>
            </a:pPr>
            <a:r>
              <a:rPr lang="en-US" sz="3200" b="1" dirty="0">
                <a:solidFill>
                  <a:prstClr val="black"/>
                </a:solidFill>
                <a:latin typeface="Times New Roman" panose="02020603050405020304" pitchFamily="18" charset="0"/>
                <a:cs typeface="Times New Roman" panose="02020603050405020304" pitchFamily="18" charset="0"/>
              </a:rPr>
              <a:t>5</a:t>
            </a:r>
            <a:r>
              <a:rPr lang="en-US" sz="3200" b="1" dirty="0" smtClean="0">
                <a:solidFill>
                  <a:prstClr val="black"/>
                </a:solidFill>
                <a:latin typeface="Times New Roman" panose="02020603050405020304" pitchFamily="18" charset="0"/>
                <a:cs typeface="Times New Roman" panose="02020603050405020304" pitchFamily="18" charset="0"/>
              </a:rPr>
              <a:t>. ALL :</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9" y="2722671"/>
            <a:ext cx="11613033" cy="29730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rollno,name</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ALL </a:t>
            </a: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grade);</a:t>
            </a:r>
          </a:p>
          <a:p>
            <a:pPr marL="914400" lvl="2"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r>
              <a:rPr lang="en-US" sz="2800" b="1" u="sng" dirty="0" smtClean="0">
                <a:latin typeface="Times New Roman" panose="02020603050405020304" pitchFamily="18" charset="0"/>
                <a:cs typeface="Times New Roman" panose="02020603050405020304" pitchFamily="18" charset="0"/>
              </a:rPr>
              <a:t>            Name</a:t>
            </a:r>
          </a:p>
          <a:p>
            <a:pPr marL="914400" lvl="2" indent="0">
              <a:buNone/>
            </a:pPr>
            <a:r>
              <a:rPr lang="en-US" sz="2800" dirty="0" smtClean="0">
                <a:latin typeface="Times New Roman" panose="02020603050405020304" pitchFamily="18" charset="0"/>
                <a:cs typeface="Times New Roman" panose="02020603050405020304" pitchFamily="18" charset="0"/>
              </a:rPr>
              <a:t>2017024         </a:t>
            </a:r>
            <a:r>
              <a:rPr lang="en-US" sz="2800" dirty="0" err="1" smtClean="0">
                <a:latin typeface="Times New Roman" panose="02020603050405020304" pitchFamily="18" charset="0"/>
                <a:cs typeface="Times New Roman" panose="02020603050405020304" pitchFamily="18" charset="0"/>
              </a:rPr>
              <a:t>mary</a:t>
            </a: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644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22915" y="1744562"/>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371086" y="165357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nvPr>
        </p:nvGraphicFramePr>
        <p:xfrm>
          <a:off x="7009267" y="204037"/>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64943618"/>
              </p:ext>
            </p:extLst>
          </p:nvPr>
        </p:nvGraphicFramePr>
        <p:xfrm>
          <a:off x="2638762" y="329661"/>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sp>
        <p:nvSpPr>
          <p:cNvPr id="9" name="Content Placeholder 2"/>
          <p:cNvSpPr>
            <a:spLocks noGrp="1"/>
          </p:cNvSpPr>
          <p:nvPr>
            <p:ph idx="1"/>
          </p:nvPr>
        </p:nvSpPr>
        <p:spPr>
          <a:xfrm>
            <a:off x="237408" y="204037"/>
            <a:ext cx="6571015"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6. ANY :</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69875" y="2206227"/>
            <a:ext cx="11613033" cy="42036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prstClr val="black"/>
                </a:solidFill>
                <a:latin typeface="Times New Roman" panose="02020603050405020304" pitchFamily="18" charset="0"/>
                <a:cs typeface="Times New Roman" panose="02020603050405020304" pitchFamily="18" charset="0"/>
              </a:rPr>
              <a:t>Syntax:</a:t>
            </a:r>
          </a:p>
          <a:p>
            <a:r>
              <a:rPr lang="en-US" b="1" dirty="0" smtClean="0">
                <a:solidFill>
                  <a:prstClr val="black"/>
                </a:solidFill>
                <a:latin typeface="Times New Roman" panose="02020603050405020304" pitchFamily="18" charset="0"/>
                <a:cs typeface="Times New Roman" panose="02020603050405020304" pitchFamily="18" charset="0"/>
              </a:rPr>
              <a:t>Select</a:t>
            </a:r>
            <a:r>
              <a:rPr lang="en-US" dirty="0" smtClean="0">
                <a:solidFill>
                  <a:prstClr val="black"/>
                </a:solidFill>
                <a:latin typeface="Times New Roman" panose="02020603050405020304" pitchFamily="18" charset="0"/>
                <a:cs typeface="Times New Roman" panose="02020603050405020304" pitchFamily="18" charset="0"/>
              </a:rPr>
              <a:t> col-1,col-2 </a:t>
            </a:r>
            <a:r>
              <a:rPr lang="en-US" b="1" dirty="0" smtClean="0">
                <a:solidFill>
                  <a:prstClr val="black"/>
                </a:solidFill>
                <a:latin typeface="Times New Roman" panose="02020603050405020304" pitchFamily="18" charset="0"/>
                <a:cs typeface="Times New Roman" panose="02020603050405020304" pitchFamily="18" charset="0"/>
              </a:rPr>
              <a:t>from</a:t>
            </a:r>
            <a:r>
              <a:rPr lang="en-US" dirty="0" smtClean="0">
                <a:solidFill>
                  <a:prstClr val="black"/>
                </a:solidFill>
                <a:latin typeface="Times New Roman" panose="02020603050405020304" pitchFamily="18" charset="0"/>
                <a:cs typeface="Times New Roman" panose="02020603050405020304" pitchFamily="18" charset="0"/>
              </a:rPr>
              <a:t> &lt;</a:t>
            </a:r>
            <a:r>
              <a:rPr lang="en-US" dirty="0" err="1" smtClean="0">
                <a:solidFill>
                  <a:prstClr val="black"/>
                </a:solidFill>
                <a:latin typeface="Times New Roman" panose="02020603050405020304" pitchFamily="18" charset="0"/>
                <a:cs typeface="Times New Roman" panose="02020603050405020304" pitchFamily="18" charset="0"/>
              </a:rPr>
              <a:t>table_name</a:t>
            </a:r>
            <a:r>
              <a:rPr lang="en-US" dirty="0" smtClean="0">
                <a:solidFill>
                  <a:prstClr val="black"/>
                </a:solidFill>
                <a:latin typeface="Times New Roman" panose="02020603050405020304" pitchFamily="18" charset="0"/>
                <a:cs typeface="Times New Roman" panose="02020603050405020304" pitchFamily="18" charset="0"/>
              </a:rPr>
              <a:t>&gt; </a:t>
            </a:r>
            <a:r>
              <a:rPr lang="en-US" b="1" dirty="0" smtClean="0">
                <a:solidFill>
                  <a:prstClr val="black"/>
                </a:solidFill>
                <a:latin typeface="Times New Roman" panose="02020603050405020304" pitchFamily="18" charset="0"/>
                <a:cs typeface="Times New Roman" panose="02020603050405020304" pitchFamily="18" charset="0"/>
              </a:rPr>
              <a:t>where</a:t>
            </a:r>
            <a:r>
              <a:rPr lang="en-US" dirty="0" smtClean="0">
                <a:solidFill>
                  <a:prstClr val="black"/>
                </a:solidFill>
                <a:latin typeface="Times New Roman" panose="02020603050405020304" pitchFamily="18" charset="0"/>
                <a:cs typeface="Times New Roman" panose="02020603050405020304" pitchFamily="18" charset="0"/>
              </a:rPr>
              <a:t> col-1 </a:t>
            </a:r>
            <a:r>
              <a:rPr lang="en-US" b="1" dirty="0" smtClean="0">
                <a:solidFill>
                  <a:srgbClr val="FF0000"/>
                </a:solidFill>
                <a:latin typeface="Times New Roman" panose="02020603050405020304" pitchFamily="18" charset="0"/>
                <a:cs typeface="Times New Roman" panose="02020603050405020304" pitchFamily="18" charset="0"/>
              </a:rPr>
              <a:t>op</a:t>
            </a:r>
            <a:r>
              <a:rPr lang="en-US" dirty="0" smtClean="0">
                <a:solidFill>
                  <a:prstClr val="black"/>
                </a:solidFill>
                <a:latin typeface="Times New Roman" panose="02020603050405020304" pitchFamily="18" charset="0"/>
                <a:cs typeface="Times New Roman" panose="02020603050405020304" pitchFamily="18" charset="0"/>
              </a:rPr>
              <a:t> </a:t>
            </a:r>
            <a:r>
              <a:rPr lang="en-US" b="1" dirty="0" smtClean="0">
                <a:solidFill>
                  <a:prstClr val="black"/>
                </a:solidFill>
                <a:latin typeface="Times New Roman" panose="02020603050405020304" pitchFamily="18" charset="0"/>
                <a:cs typeface="Times New Roman" panose="02020603050405020304" pitchFamily="18" charset="0"/>
              </a:rPr>
              <a:t>ANY</a:t>
            </a:r>
            <a:r>
              <a:rPr lang="en-US" dirty="0" smtClean="0">
                <a:solidFill>
                  <a:prstClr val="black"/>
                </a:solidFill>
                <a:latin typeface="Times New Roman" panose="02020603050405020304" pitchFamily="18" charset="0"/>
                <a:cs typeface="Times New Roman" panose="02020603050405020304" pitchFamily="18" charset="0"/>
              </a:rPr>
              <a:t>(</a:t>
            </a:r>
            <a:r>
              <a:rPr lang="en-US" dirty="0" err="1" smtClean="0">
                <a:solidFill>
                  <a:prstClr val="black"/>
                </a:solidFill>
                <a:latin typeface="Times New Roman" panose="02020603050405020304" pitchFamily="18" charset="0"/>
                <a:cs typeface="Times New Roman" panose="02020603050405020304" pitchFamily="18" charset="0"/>
              </a:rPr>
              <a:t>Set_of_Values</a:t>
            </a:r>
            <a:r>
              <a:rPr lang="en-US" dirty="0" smtClean="0">
                <a:solidFill>
                  <a:prstClr val="black"/>
                </a:solidFill>
                <a:latin typeface="Times New Roman" panose="02020603050405020304" pitchFamily="18" charset="0"/>
                <a:cs typeface="Times New Roman" panose="02020603050405020304" pitchFamily="18" charset="0"/>
              </a:rPr>
              <a:t>);</a:t>
            </a:r>
          </a:p>
          <a:p>
            <a:r>
              <a:rPr lang="en-US" dirty="0" smtClean="0">
                <a:solidFill>
                  <a:prstClr val="black"/>
                </a:solidFill>
                <a:latin typeface="Times New Roman" panose="02020603050405020304" pitchFamily="18" charset="0"/>
                <a:cs typeface="Times New Roman" panose="02020603050405020304" pitchFamily="18" charset="0"/>
              </a:rPr>
              <a:t>Where </a:t>
            </a:r>
            <a:r>
              <a:rPr lang="en-US" b="1" dirty="0" smtClean="0">
                <a:solidFill>
                  <a:srgbClr val="FF0000"/>
                </a:solidFill>
                <a:latin typeface="Times New Roman" panose="02020603050405020304" pitchFamily="18" charset="0"/>
                <a:cs typeface="Times New Roman" panose="02020603050405020304" pitchFamily="18" charset="0"/>
              </a:rPr>
              <a:t>op</a:t>
            </a:r>
            <a:r>
              <a:rPr lang="en-US" dirty="0" smtClean="0">
                <a:solidFill>
                  <a:prstClr val="black"/>
                </a:solidFill>
                <a:latin typeface="Times New Roman" panose="02020603050405020304" pitchFamily="18" charset="0"/>
                <a:cs typeface="Times New Roman" panose="02020603050405020304" pitchFamily="18" charset="0"/>
              </a:rPr>
              <a:t> ={&gt;,&lt;,=&gt;,=,!=}</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rollno,name</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&gt; ANY </a:t>
            </a:r>
            <a:r>
              <a:rPr lang="en-US" dirty="0" smtClean="0">
                <a:latin typeface="Times New Roman" panose="02020603050405020304" pitchFamily="18" charset="0"/>
                <a:cs typeface="Times New Roman" panose="02020603050405020304" pitchFamily="18" charset="0"/>
              </a:rPr>
              <a:t>(1997011,2017020);</a:t>
            </a:r>
          </a:p>
          <a:p>
            <a:pPr marL="914400" lvl="2"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r>
              <a:rPr lang="en-US" sz="2800" b="1" u="sng" dirty="0" smtClean="0">
                <a:latin typeface="Times New Roman" panose="02020603050405020304" pitchFamily="18" charset="0"/>
                <a:cs typeface="Times New Roman" panose="02020603050405020304" pitchFamily="18" charset="0"/>
              </a:rPr>
              <a:t>            Name</a:t>
            </a:r>
          </a:p>
          <a:p>
            <a:pPr marL="914400" lvl="2" indent="0">
              <a:buNone/>
            </a:pPr>
            <a:r>
              <a:rPr lang="en-US" sz="2800" dirty="0" smtClean="0">
                <a:latin typeface="Times New Roman" panose="02020603050405020304" pitchFamily="18" charset="0"/>
                <a:cs typeface="Times New Roman" panose="02020603050405020304" pitchFamily="18" charset="0"/>
              </a:rPr>
              <a:t>2017001         john</a:t>
            </a:r>
          </a:p>
          <a:p>
            <a:pPr marL="914400" lvl="2" indent="0">
              <a:buNone/>
            </a:pPr>
            <a:r>
              <a:rPr lang="en-US" sz="2800" dirty="0" smtClean="0">
                <a:latin typeface="Times New Roman" panose="02020603050405020304" pitchFamily="18" charset="0"/>
                <a:cs typeface="Times New Roman" panose="02020603050405020304" pitchFamily="18" charset="0"/>
              </a:rPr>
              <a:t>2017024         </a:t>
            </a:r>
            <a:r>
              <a:rPr lang="en-US" sz="2800" dirty="0" err="1" smtClean="0">
                <a:latin typeface="Times New Roman" panose="02020603050405020304" pitchFamily="18" charset="0"/>
                <a:cs typeface="Times New Roman" panose="02020603050405020304" pitchFamily="18" charset="0"/>
              </a:rPr>
              <a:t>mary</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133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00734" y="1907992"/>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988030" y="2366524"/>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Music</a:t>
            </a:r>
            <a:endParaRPr lang="en-US" sz="2400" b="1" dirty="0">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73393929"/>
              </p:ext>
            </p:extLst>
          </p:nvPr>
        </p:nvGraphicFramePr>
        <p:xfrm>
          <a:off x="4141372" y="563877"/>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916409055"/>
                  </a:ext>
                </a:extLst>
              </a:tr>
            </a:tbl>
          </a:graphicData>
        </a:graphic>
      </p:graphicFrame>
      <p:sp>
        <p:nvSpPr>
          <p:cNvPr id="9" name="Content Placeholder 2"/>
          <p:cNvSpPr>
            <a:spLocks noGrp="1"/>
          </p:cNvSpPr>
          <p:nvPr>
            <p:ph idx="1"/>
          </p:nvPr>
        </p:nvSpPr>
        <p:spPr>
          <a:xfrm>
            <a:off x="237408" y="204037"/>
            <a:ext cx="6571015" cy="706647"/>
          </a:xfrm>
        </p:spPr>
        <p:txBody>
          <a:bodyPr>
            <a:noAutofit/>
          </a:bodyPr>
          <a:lstStyle/>
          <a:p>
            <a:pPr marL="0" indent="0">
              <a:buNone/>
            </a:pPr>
            <a:r>
              <a:rPr lang="en-US" sz="3200" b="1" dirty="0">
                <a:solidFill>
                  <a:prstClr val="black"/>
                </a:solidFill>
                <a:latin typeface="Times New Roman" panose="02020603050405020304" pitchFamily="18" charset="0"/>
                <a:cs typeface="Times New Roman" panose="02020603050405020304" pitchFamily="18" charset="0"/>
              </a:rPr>
              <a:t>7</a:t>
            </a:r>
            <a:r>
              <a:rPr lang="en-US" sz="3200" b="1" dirty="0" smtClean="0">
                <a:solidFill>
                  <a:prstClr val="black"/>
                </a:solidFill>
                <a:latin typeface="Times New Roman" panose="02020603050405020304" pitchFamily="18" charset="0"/>
                <a:cs typeface="Times New Roman" panose="02020603050405020304" pitchFamily="18" charset="0"/>
              </a:rPr>
              <a:t>. Exists, Not Exists :</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69873" y="1577486"/>
            <a:ext cx="11613033" cy="47682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s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exists</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music m </a:t>
            </a:r>
          </a:p>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s.rollno</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m.rollno</a:t>
            </a:r>
            <a:r>
              <a:rPr lang="en-US" dirty="0" smtClean="0">
                <a:latin typeface="Times New Roman" panose="02020603050405020304" pitchFamily="18" charset="0"/>
                <a:cs typeface="Times New Roman" panose="02020603050405020304" pitchFamily="18" charset="0"/>
              </a:rPr>
              <a:t>);</a:t>
            </a:r>
          </a:p>
          <a:p>
            <a:pPr marL="2286000" lvl="5"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r>
              <a:rPr lang="en-US" sz="2800" b="1" u="sng" dirty="0" smtClean="0">
                <a:latin typeface="Times New Roman" panose="02020603050405020304" pitchFamily="18" charset="0"/>
                <a:cs typeface="Times New Roman" panose="02020603050405020304" pitchFamily="18" charset="0"/>
              </a:rPr>
              <a:t>            Name</a:t>
            </a:r>
          </a:p>
          <a:p>
            <a:pPr marL="2286000" lvl="5" indent="0">
              <a:buNone/>
            </a:pPr>
            <a:r>
              <a:rPr lang="en-US" sz="2800" dirty="0" smtClean="0">
                <a:latin typeface="Times New Roman" panose="02020603050405020304" pitchFamily="18" charset="0"/>
                <a:cs typeface="Times New Roman" panose="02020603050405020304" pitchFamily="18" charset="0"/>
              </a:rPr>
              <a:t>2017001         john</a:t>
            </a:r>
          </a:p>
          <a:p>
            <a:pPr marL="0" indent="0">
              <a:buNone/>
            </a:pP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not</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exists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music m </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s.rollno</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m.rollno</a:t>
            </a:r>
            <a:r>
              <a:rPr lang="en-US" dirty="0">
                <a:latin typeface="Times New Roman" panose="02020603050405020304" pitchFamily="18" charset="0"/>
                <a:cs typeface="Times New Roman" panose="02020603050405020304" pitchFamily="18" charset="0"/>
              </a:rPr>
              <a:t>);</a:t>
            </a:r>
          </a:p>
          <a:p>
            <a:pPr marL="2286000" lvl="5" indent="0">
              <a:buNone/>
            </a:pPr>
            <a:r>
              <a:rPr lang="en-US" sz="2800" b="1" u="sng" dirty="0" err="1" smtClean="0">
                <a:latin typeface="Times New Roman" panose="02020603050405020304" pitchFamily="18" charset="0"/>
                <a:cs typeface="Times New Roman" panose="02020603050405020304" pitchFamily="18" charset="0"/>
              </a:rPr>
              <a:t>Rollno</a:t>
            </a:r>
            <a:r>
              <a:rPr lang="en-US" sz="2800" b="1" u="sng" dirty="0" smtClean="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Name</a:t>
            </a:r>
          </a:p>
          <a:p>
            <a:pPr marL="2286000" lvl="5" indent="0">
              <a:buNone/>
            </a:pPr>
            <a:r>
              <a:rPr lang="en-US" sz="2800" dirty="0" smtClean="0">
                <a:latin typeface="Times New Roman" panose="02020603050405020304" pitchFamily="18" charset="0"/>
                <a:cs typeface="Times New Roman" panose="02020603050405020304" pitchFamily="18" charset="0"/>
              </a:rPr>
              <a:t>2017024         </a:t>
            </a:r>
            <a:r>
              <a:rPr lang="en-US" sz="2800" dirty="0" err="1" smtClean="0">
                <a:latin typeface="Times New Roman" panose="02020603050405020304" pitchFamily="18" charset="0"/>
                <a:cs typeface="Times New Roman" panose="02020603050405020304" pitchFamily="18" charset="0"/>
              </a:rPr>
              <a:t>mary</a:t>
            </a:r>
            <a:endParaRPr lang="en-US" sz="28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037653267"/>
              </p:ext>
            </p:extLst>
          </p:nvPr>
        </p:nvGraphicFramePr>
        <p:xfrm>
          <a:off x="8121353" y="445320"/>
          <a:ext cx="3876015" cy="1828800"/>
        </p:xfrm>
        <a:graphic>
          <a:graphicData uri="http://schemas.openxmlformats.org/drawingml/2006/table">
            <a:tbl>
              <a:tblPr firstRow="1" bandRow="1"/>
              <a:tblGrid>
                <a:gridCol w="1292005">
                  <a:extLst>
                    <a:ext uri="{9D8B030D-6E8A-4147-A177-3AD203B41FA5}">
                      <a16:colId xmlns:a16="http://schemas.microsoft.com/office/drawing/2014/main" val="2788974995"/>
                    </a:ext>
                  </a:extLst>
                </a:gridCol>
                <a:gridCol w="1292005">
                  <a:extLst>
                    <a:ext uri="{9D8B030D-6E8A-4147-A177-3AD203B41FA5}">
                      <a16:colId xmlns:a16="http://schemas.microsoft.com/office/drawing/2014/main" val="1555214072"/>
                    </a:ext>
                  </a:extLst>
                </a:gridCol>
                <a:gridCol w="1292005">
                  <a:extLst>
                    <a:ext uri="{9D8B030D-6E8A-4147-A177-3AD203B41FA5}">
                      <a16:colId xmlns:a16="http://schemas.microsoft.com/office/drawing/2014/main" val="3032871300"/>
                    </a:ext>
                  </a:extLst>
                </a:gridCol>
              </a:tblGrid>
              <a:tr h="420791">
                <a:tc>
                  <a:txBody>
                    <a:bodyPr/>
                    <a:lstStyle/>
                    <a:p>
                      <a:pPr algn="ctr"/>
                      <a:r>
                        <a:rPr lang="en-US" sz="2400" b="1" u="sng" dirty="0" err="1" smtClean="0">
                          <a:latin typeface="Times New Roman" panose="02020603050405020304" pitchFamily="18" charset="0"/>
                          <a:cs typeface="Times New Roman" panose="02020603050405020304" pitchFamily="18" charset="0"/>
                        </a:rPr>
                        <a:t>MscID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Rollno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Instru</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4107365756"/>
                  </a:ext>
                </a:extLst>
              </a:tr>
              <a:tr h="420791">
                <a:tc>
                  <a:txBody>
                    <a:bodyPr/>
                    <a:lstStyle/>
                    <a:p>
                      <a:pPr algn="ctr"/>
                      <a:r>
                        <a:rPr lang="en-US" sz="2400" b="1" dirty="0" smtClean="0">
                          <a:latin typeface="Times New Roman" panose="02020603050405020304" pitchFamily="18" charset="0"/>
                          <a:cs typeface="Times New Roman" panose="02020603050405020304" pitchFamily="18" charset="0"/>
                        </a:rPr>
                        <a:t>M001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Drum</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4277933620"/>
                  </a:ext>
                </a:extLst>
              </a:tr>
              <a:tr h="420791">
                <a:tc>
                  <a:txBody>
                    <a:bodyPr/>
                    <a:lstStyle/>
                    <a:p>
                      <a:pPr algn="ctr"/>
                      <a:r>
                        <a:rPr lang="en-US" sz="2400" b="1" dirty="0" smtClean="0">
                          <a:latin typeface="Times New Roman" panose="02020603050405020304" pitchFamily="18" charset="0"/>
                          <a:cs typeface="Times New Roman" panose="02020603050405020304" pitchFamily="18" charset="0"/>
                        </a:rPr>
                        <a:t>M002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Piano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181127013"/>
                  </a:ext>
                </a:extLst>
              </a:tr>
              <a:tr h="336632">
                <a:tc>
                  <a:txBody>
                    <a:bodyPr/>
                    <a:lstStyle/>
                    <a:p>
                      <a:pPr algn="ctr"/>
                      <a:r>
                        <a:rPr lang="en-US" sz="2400" b="1" dirty="0" smtClean="0">
                          <a:latin typeface="Times New Roman" panose="02020603050405020304" pitchFamily="18" charset="0"/>
                          <a:cs typeface="Times New Roman" panose="02020603050405020304" pitchFamily="18" charset="0"/>
                        </a:rPr>
                        <a:t>M003</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Bass</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568724037"/>
                  </a:ext>
                </a:extLst>
              </a:tr>
            </a:tbl>
          </a:graphicData>
        </a:graphic>
      </p:graphicFrame>
    </p:spTree>
    <p:extLst>
      <p:ext uri="{BB962C8B-B14F-4D97-AF65-F5344CB8AC3E}">
        <p14:creationId xmlns:p14="http://schemas.microsoft.com/office/powerpoint/2010/main" val="14729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6571015"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Joins :</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89098" y="764507"/>
            <a:ext cx="11613033" cy="56803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prstClr val="black"/>
                </a:solidFill>
                <a:latin typeface="Times New Roman" panose="02020603050405020304" pitchFamily="18" charset="0"/>
                <a:cs typeface="Times New Roman" panose="02020603050405020304" pitchFamily="18" charset="0"/>
              </a:rPr>
              <a:t>Two or more tables can be joined based on some conditions.</a:t>
            </a:r>
          </a:p>
          <a:p>
            <a:r>
              <a:rPr lang="en-US" sz="2800" b="1" dirty="0" smtClean="0">
                <a:latin typeface="Times New Roman" panose="02020603050405020304" pitchFamily="18" charset="0"/>
                <a:cs typeface="Times New Roman" panose="02020603050405020304" pitchFamily="18" charset="0"/>
              </a:rPr>
              <a:t>Types of Join:</a:t>
            </a:r>
          </a:p>
          <a:p>
            <a:r>
              <a:rPr lang="en-US" b="1" dirty="0" smtClean="0">
                <a:latin typeface="Times New Roman" panose="02020603050405020304" pitchFamily="18" charset="0"/>
                <a:cs typeface="Times New Roman" panose="02020603050405020304" pitchFamily="18" charset="0"/>
              </a:rPr>
              <a:t>1. Inner Join</a:t>
            </a:r>
            <a:endParaRPr lang="en-US" sz="2800" b="1" dirty="0" smtClean="0">
              <a:latin typeface="Times New Roman" panose="02020603050405020304" pitchFamily="18" charset="0"/>
              <a:cs typeface="Times New Roman" panose="02020603050405020304" pitchFamily="18" charset="0"/>
            </a:endParaRPr>
          </a:p>
          <a:p>
            <a:pPr marL="914400" lvl="2" indent="0">
              <a:buNone/>
            </a:pPr>
            <a:r>
              <a:rPr lang="en-US" sz="2800" dirty="0" smtClean="0">
                <a:latin typeface="Times New Roman" panose="02020603050405020304" pitchFamily="18" charset="0"/>
                <a:cs typeface="Times New Roman" panose="02020603050405020304" pitchFamily="18" charset="0"/>
              </a:rPr>
              <a:t>1.1. </a:t>
            </a:r>
            <a:r>
              <a:rPr lang="en-US" sz="2800" dirty="0" err="1" smtClean="0">
                <a:latin typeface="Times New Roman" panose="02020603050405020304" pitchFamily="18" charset="0"/>
                <a:cs typeface="Times New Roman" panose="02020603050405020304" pitchFamily="18" charset="0"/>
              </a:rPr>
              <a:t>Equi</a:t>
            </a:r>
            <a:r>
              <a:rPr lang="en-US" sz="2800" dirty="0" smtClean="0">
                <a:latin typeface="Times New Roman" panose="02020603050405020304" pitchFamily="18" charset="0"/>
                <a:cs typeface="Times New Roman" panose="02020603050405020304" pitchFamily="18" charset="0"/>
              </a:rPr>
              <a:t> Join</a:t>
            </a:r>
          </a:p>
          <a:p>
            <a:pPr marL="914400" lvl="2" indent="0">
              <a:buNone/>
            </a:pPr>
            <a:r>
              <a:rPr lang="en-US" sz="2800" dirty="0" smtClean="0">
                <a:latin typeface="Times New Roman" panose="02020603050405020304" pitchFamily="18" charset="0"/>
                <a:cs typeface="Times New Roman" panose="02020603050405020304" pitchFamily="18" charset="0"/>
              </a:rPr>
              <a:t>1.2. Self Join</a:t>
            </a:r>
          </a:p>
          <a:p>
            <a:pPr marL="914400" lvl="2" indent="0">
              <a:buNone/>
            </a:pPr>
            <a:r>
              <a:rPr lang="en-US" sz="2800" dirty="0" smtClean="0">
                <a:latin typeface="Times New Roman" panose="02020603050405020304" pitchFamily="18" charset="0"/>
                <a:cs typeface="Times New Roman" panose="02020603050405020304" pitchFamily="18" charset="0"/>
              </a:rPr>
              <a:t>1.3. Natural join</a:t>
            </a:r>
          </a:p>
          <a:p>
            <a:pPr marL="914400" lvl="2" indent="0">
              <a:buNone/>
            </a:pPr>
            <a:r>
              <a:rPr lang="en-US" sz="2800" dirty="0" smtClean="0">
                <a:latin typeface="Times New Roman" panose="02020603050405020304" pitchFamily="18" charset="0"/>
                <a:cs typeface="Times New Roman" panose="02020603050405020304" pitchFamily="18" charset="0"/>
              </a:rPr>
              <a:t>1.4. Theta join</a:t>
            </a:r>
          </a:p>
          <a:p>
            <a:r>
              <a:rPr lang="en-US" b="1" dirty="0" smtClean="0">
                <a:latin typeface="Times New Roman" panose="02020603050405020304" pitchFamily="18" charset="0"/>
                <a:cs typeface="Times New Roman" panose="02020603050405020304" pitchFamily="18" charset="0"/>
              </a:rPr>
              <a:t>2. Outer Join</a:t>
            </a:r>
          </a:p>
          <a:p>
            <a:pPr marL="914400" lvl="2" indent="0">
              <a:buNone/>
            </a:pPr>
            <a:r>
              <a:rPr lang="en-US" sz="2800" dirty="0" smtClean="0">
                <a:latin typeface="Times New Roman" panose="02020603050405020304" pitchFamily="18" charset="0"/>
                <a:cs typeface="Times New Roman" panose="02020603050405020304" pitchFamily="18" charset="0"/>
              </a:rPr>
              <a:t>2.1. Left outer join</a:t>
            </a:r>
          </a:p>
          <a:p>
            <a:pPr marL="914400" lvl="2" indent="0">
              <a:buNone/>
            </a:pPr>
            <a:r>
              <a:rPr lang="en-US" sz="2800" dirty="0" smtClean="0">
                <a:latin typeface="Times New Roman" panose="02020603050405020304" pitchFamily="18" charset="0"/>
                <a:cs typeface="Times New Roman" panose="02020603050405020304" pitchFamily="18" charset="0"/>
              </a:rPr>
              <a:t>2.2. Right outer join</a:t>
            </a:r>
          </a:p>
          <a:p>
            <a:pPr marL="914400" lvl="2" indent="0">
              <a:buNone/>
            </a:pPr>
            <a:r>
              <a:rPr lang="en-US" sz="2800" dirty="0" smtClean="0">
                <a:latin typeface="Times New Roman" panose="02020603050405020304" pitchFamily="18" charset="0"/>
                <a:cs typeface="Times New Roman" panose="02020603050405020304" pitchFamily="18" charset="0"/>
              </a:rPr>
              <a:t>2.3. Full outer join</a:t>
            </a:r>
          </a:p>
          <a:p>
            <a:r>
              <a:rPr lang="en-US" b="1" dirty="0" smtClean="0">
                <a:latin typeface="Times New Roman" panose="02020603050405020304" pitchFamily="18" charset="0"/>
                <a:cs typeface="Times New Roman" panose="02020603050405020304" pitchFamily="18" charset="0"/>
              </a:rPr>
              <a:t>3. Cartesian Product</a:t>
            </a:r>
          </a:p>
          <a:p>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68574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3115" y="1659326"/>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149983" y="257210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094312214"/>
              </p:ext>
            </p:extLst>
          </p:nvPr>
        </p:nvGraphicFramePr>
        <p:xfrm>
          <a:off x="2715880" y="242831"/>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916409055"/>
                  </a:ext>
                </a:extLst>
              </a:tr>
            </a:tbl>
          </a:graphicData>
        </a:graphic>
      </p:graphicFrame>
      <p:sp>
        <p:nvSpPr>
          <p:cNvPr id="9" name="Content Placeholder 2"/>
          <p:cNvSpPr>
            <a:spLocks noGrp="1"/>
          </p:cNvSpPr>
          <p:nvPr>
            <p:ph idx="1"/>
          </p:nvPr>
        </p:nvSpPr>
        <p:spPr>
          <a:xfrm>
            <a:off x="237408" y="204037"/>
            <a:ext cx="6571015" cy="706647"/>
          </a:xfrm>
        </p:spPr>
        <p:txBody>
          <a:bodyPr>
            <a:noAutofit/>
          </a:bodyPr>
          <a:lstStyle/>
          <a:p>
            <a:pPr marL="0" indent="0">
              <a:buNone/>
            </a:pPr>
            <a:r>
              <a:rPr lang="en-US" sz="3200" b="1" dirty="0" err="1" smtClean="0">
                <a:solidFill>
                  <a:prstClr val="black"/>
                </a:solidFill>
                <a:latin typeface="Times New Roman" panose="02020603050405020304" pitchFamily="18" charset="0"/>
                <a:cs typeface="Times New Roman" panose="02020603050405020304" pitchFamily="18" charset="0"/>
              </a:rPr>
              <a:t>Equi</a:t>
            </a:r>
            <a:r>
              <a:rPr lang="en-US" sz="3200" b="1" dirty="0" smtClean="0">
                <a:solidFill>
                  <a:prstClr val="black"/>
                </a:solidFill>
                <a:latin typeface="Times New Roman" panose="02020603050405020304" pitchFamily="18" charset="0"/>
                <a:cs typeface="Times New Roman" panose="02020603050405020304" pitchFamily="18" charset="0"/>
              </a:rPr>
              <a:t>-Join: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477233" y="3041413"/>
            <a:ext cx="11613033" cy="34475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prstClr val="black"/>
                </a:solidFill>
                <a:latin typeface="Times New Roman" panose="02020603050405020304" pitchFamily="18" charset="0"/>
                <a:cs typeface="Times New Roman" panose="02020603050405020304" pitchFamily="18" charset="0"/>
              </a:rPr>
              <a:t>It joins two tables using the </a:t>
            </a:r>
            <a:r>
              <a:rPr lang="en-US" sz="2400" b="1" dirty="0" smtClean="0">
                <a:solidFill>
                  <a:prstClr val="black"/>
                </a:solidFill>
                <a:latin typeface="Times New Roman" panose="02020603050405020304" pitchFamily="18" charset="0"/>
                <a:cs typeface="Times New Roman" panose="02020603050405020304" pitchFamily="18" charset="0"/>
              </a:rPr>
              <a:t>equal(=) comparison </a:t>
            </a:r>
            <a:r>
              <a:rPr lang="en-US" sz="2400" dirty="0" smtClean="0">
                <a:solidFill>
                  <a:prstClr val="black"/>
                </a:solidFill>
                <a:latin typeface="Times New Roman" panose="02020603050405020304" pitchFamily="18" charset="0"/>
                <a:cs typeface="Times New Roman" panose="02020603050405020304" pitchFamily="18" charset="0"/>
              </a:rPr>
              <a:t>operator in the join condition.</a:t>
            </a:r>
          </a:p>
          <a:p>
            <a:pPr marL="0" indent="0">
              <a:buFont typeface="Arial" panose="020B0604020202020204" pitchFamily="34" charset="0"/>
              <a:buNone/>
            </a:pPr>
            <a:r>
              <a:rPr lang="en-US" sz="2400"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sz="2400" b="1" dirty="0" smtClean="0">
                <a:latin typeface="Times New Roman" panose="02020603050405020304" pitchFamily="18" charset="0"/>
                <a:cs typeface="Times New Roman" panose="02020603050405020304" pitchFamily="18" charset="0"/>
              </a:rPr>
              <a:t>Select</a:t>
            </a:r>
            <a:r>
              <a:rPr lang="en-US" sz="2400" dirty="0" smtClean="0">
                <a:latin typeface="Times New Roman" panose="02020603050405020304" pitchFamily="18" charset="0"/>
                <a:cs typeface="Times New Roman" panose="02020603050405020304" pitchFamily="18" charset="0"/>
              </a:rPr>
              <a:t> * </a:t>
            </a:r>
            <a:r>
              <a:rPr lang="en-US" sz="2400" b="1" dirty="0" smtClean="0">
                <a:latin typeface="Times New Roman" panose="02020603050405020304" pitchFamily="18" charset="0"/>
                <a:cs typeface="Times New Roman" panose="02020603050405020304" pitchFamily="18" charset="0"/>
              </a:rPr>
              <a:t>from</a:t>
            </a:r>
            <a:r>
              <a:rPr lang="en-US" sz="2400" dirty="0" smtClean="0">
                <a:latin typeface="Times New Roman" panose="02020603050405020304" pitchFamily="18" charset="0"/>
                <a:cs typeface="Times New Roman" panose="02020603050405020304" pitchFamily="18" charset="0"/>
              </a:rPr>
              <a:t> student s, grade g </a:t>
            </a:r>
            <a:r>
              <a:rPr lang="en-US" sz="2400" b="1" dirty="0" smtClean="0">
                <a:latin typeface="Times New Roman" panose="02020603050405020304" pitchFamily="18" charset="0"/>
                <a:cs typeface="Times New Roman" panose="02020603050405020304" pitchFamily="18" charset="0"/>
              </a:rPr>
              <a:t>where</a:t>
            </a:r>
            <a:r>
              <a:rPr lang="en-US" sz="2400" dirty="0" smtClean="0">
                <a:latin typeface="Times New Roman" panose="02020603050405020304" pitchFamily="18" charset="0"/>
                <a:cs typeface="Times New Roman" panose="02020603050405020304" pitchFamily="18" charset="0"/>
              </a:rPr>
              <a:t> </a:t>
            </a:r>
            <a:r>
              <a:rPr lang="en-US" sz="2400" b="1" dirty="0" err="1" smtClean="0">
                <a:solidFill>
                  <a:srgbClr val="00B0F0"/>
                </a:solidFill>
                <a:latin typeface="Times New Roman" panose="02020603050405020304" pitchFamily="18" charset="0"/>
                <a:cs typeface="Times New Roman" panose="02020603050405020304" pitchFamily="18" charset="0"/>
              </a:rPr>
              <a:t>s.rollno</a:t>
            </a:r>
            <a:r>
              <a:rPr lang="en-US" sz="2400" b="1" dirty="0" smtClean="0">
                <a:solidFill>
                  <a:srgbClr val="00B0F0"/>
                </a:solidFill>
                <a:latin typeface="Times New Roman" panose="02020603050405020304" pitchFamily="18" charset="0"/>
                <a:cs typeface="Times New Roman" panose="02020603050405020304" pitchFamily="18" charset="0"/>
              </a:rPr>
              <a:t> = </a:t>
            </a:r>
            <a:r>
              <a:rPr lang="en-US" sz="2400" b="1" dirty="0" err="1" smtClean="0">
                <a:solidFill>
                  <a:srgbClr val="00B0F0"/>
                </a:solidFill>
                <a:latin typeface="Times New Roman" panose="02020603050405020304" pitchFamily="18" charset="0"/>
                <a:cs typeface="Times New Roman" panose="02020603050405020304" pitchFamily="18" charset="0"/>
              </a:rPr>
              <a:t>g.rollno</a:t>
            </a:r>
            <a:r>
              <a:rPr lang="en-US" sz="2400" dirty="0" smtClean="0">
                <a:latin typeface="Times New Roman" panose="02020603050405020304" pitchFamily="18" charset="0"/>
                <a:cs typeface="Times New Roman" panose="02020603050405020304" pitchFamily="18" charset="0"/>
              </a:rPr>
              <a:t>;</a:t>
            </a:r>
          </a:p>
          <a:p>
            <a:pPr marL="914400" lvl="2" indent="0">
              <a:buFont typeface="Arial" panose="020B0604020202020204" pitchFamily="34" charset="0"/>
              <a:buNone/>
            </a:pPr>
            <a:r>
              <a:rPr lang="en-US" sz="2400" b="1" u="sng" dirty="0" err="1" smtClean="0">
                <a:solidFill>
                  <a:srgbClr val="00B050"/>
                </a:solidFill>
                <a:latin typeface="Times New Roman" panose="02020603050405020304" pitchFamily="18" charset="0"/>
                <a:cs typeface="Times New Roman" panose="02020603050405020304" pitchFamily="18" charset="0"/>
              </a:rPr>
              <a:t>Rollno</a:t>
            </a:r>
            <a:r>
              <a:rPr lang="en-US" sz="2400" b="1" u="sng" dirty="0" smtClean="0">
                <a:solidFill>
                  <a:srgbClr val="00B050"/>
                </a:solidFill>
                <a:latin typeface="Times New Roman" panose="02020603050405020304" pitchFamily="18" charset="0"/>
                <a:cs typeface="Times New Roman" panose="02020603050405020304" pitchFamily="18" charset="0"/>
              </a:rPr>
              <a:t>       Name      </a:t>
            </a:r>
            <a:r>
              <a:rPr lang="en-US" sz="2400" b="1" u="sng" dirty="0" err="1" smtClean="0">
                <a:solidFill>
                  <a:srgbClr val="FF0000"/>
                </a:solidFill>
                <a:latin typeface="Times New Roman" panose="02020603050405020304" pitchFamily="18" charset="0"/>
                <a:cs typeface="Times New Roman" panose="02020603050405020304" pitchFamily="18" charset="0"/>
              </a:rPr>
              <a:t>Rollno</a:t>
            </a:r>
            <a:r>
              <a:rPr lang="en-US" sz="2400" b="1" u="sng" dirty="0" smtClean="0">
                <a:solidFill>
                  <a:srgbClr val="FF0000"/>
                </a:solidFill>
                <a:latin typeface="Times New Roman" panose="02020603050405020304" pitchFamily="18" charset="0"/>
                <a:cs typeface="Times New Roman" panose="02020603050405020304" pitchFamily="18" charset="0"/>
              </a:rPr>
              <a:t>      Course-ID      Grade</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2017001     john        </a:t>
            </a:r>
            <a:r>
              <a:rPr lang="en-US" sz="2400" dirty="0" smtClean="0">
                <a:solidFill>
                  <a:srgbClr val="FF0000"/>
                </a:solidFill>
                <a:latin typeface="Times New Roman" panose="02020603050405020304" pitchFamily="18" charset="0"/>
                <a:cs typeface="Times New Roman" panose="02020603050405020304" pitchFamily="18" charset="0"/>
              </a:rPr>
              <a:t>2017001       CS3002            A</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2017001     john        </a:t>
            </a:r>
            <a:r>
              <a:rPr lang="en-US" sz="2400" dirty="0">
                <a:solidFill>
                  <a:srgbClr val="FF0000"/>
                </a:solidFill>
                <a:latin typeface="Times New Roman" panose="02020603050405020304" pitchFamily="18" charset="0"/>
                <a:cs typeface="Times New Roman" panose="02020603050405020304" pitchFamily="18" charset="0"/>
              </a:rPr>
              <a:t>2017001       </a:t>
            </a:r>
            <a:r>
              <a:rPr lang="en-US" sz="2400" dirty="0" smtClean="0">
                <a:solidFill>
                  <a:srgbClr val="FF0000"/>
                </a:solidFill>
                <a:latin typeface="Times New Roman" panose="02020603050405020304" pitchFamily="18" charset="0"/>
                <a:cs typeface="Times New Roman" panose="02020603050405020304" pitchFamily="18" charset="0"/>
              </a:rPr>
              <a:t>CS1000            B</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2017024     </a:t>
            </a:r>
            <a:r>
              <a:rPr lang="en-US" sz="2400" dirty="0" err="1" smtClean="0">
                <a:solidFill>
                  <a:srgbClr val="00B050"/>
                </a:solidFill>
                <a:latin typeface="Times New Roman" panose="02020603050405020304" pitchFamily="18" charset="0"/>
                <a:cs typeface="Times New Roman" panose="02020603050405020304" pitchFamily="18" charset="0"/>
              </a:rPr>
              <a:t>mary</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2017024      </a:t>
            </a:r>
            <a:r>
              <a:rPr lang="en-US" sz="2400" dirty="0">
                <a:solidFill>
                  <a:srgbClr val="FF0000"/>
                </a:solidFill>
                <a:latin typeface="Times New Roman" panose="02020603050405020304" pitchFamily="18" charset="0"/>
                <a:cs typeface="Times New Roman" panose="02020603050405020304" pitchFamily="18" charset="0"/>
              </a:rPr>
              <a:t>CS3002            </a:t>
            </a:r>
            <a:r>
              <a:rPr lang="en-US" sz="2400" dirty="0" smtClean="0">
                <a:solidFill>
                  <a:srgbClr val="FF0000"/>
                </a:solidFill>
                <a:latin typeface="Times New Roman" panose="02020603050405020304" pitchFamily="18" charset="0"/>
                <a:cs typeface="Times New Roman" panose="02020603050405020304" pitchFamily="18" charset="0"/>
              </a:rPr>
              <a:t>Ex</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2017024     </a:t>
            </a:r>
            <a:r>
              <a:rPr lang="en-US" sz="2400" dirty="0" err="1">
                <a:solidFill>
                  <a:srgbClr val="00B050"/>
                </a:solidFill>
                <a:latin typeface="Times New Roman" panose="02020603050405020304" pitchFamily="18" charset="0"/>
                <a:cs typeface="Times New Roman" panose="02020603050405020304" pitchFamily="18" charset="0"/>
              </a:rPr>
              <a:t>mary</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2017024      </a:t>
            </a:r>
            <a:r>
              <a:rPr lang="en-US" sz="2400" dirty="0" smtClean="0">
                <a:solidFill>
                  <a:srgbClr val="FF0000"/>
                </a:solidFill>
                <a:latin typeface="Times New Roman" panose="02020603050405020304" pitchFamily="18" charset="0"/>
                <a:cs typeface="Times New Roman" panose="02020603050405020304" pitchFamily="18" charset="0"/>
              </a:rPr>
              <a:t>CS1000            C</a:t>
            </a:r>
            <a:endParaRPr lang="en-US" sz="3600" dirty="0" smtClean="0">
              <a:solidFill>
                <a:srgbClr val="FF0000"/>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27928559"/>
              </p:ext>
            </p:extLst>
          </p:nvPr>
        </p:nvGraphicFramePr>
        <p:xfrm>
          <a:off x="6786116" y="286108"/>
          <a:ext cx="5079048" cy="2286000"/>
        </p:xfrm>
        <a:graphic>
          <a:graphicData uri="http://schemas.openxmlformats.org/drawingml/2006/table">
            <a:tbl>
              <a:tblPr firstRow="1" bandRow="1"/>
              <a:tblGrid>
                <a:gridCol w="1693016">
                  <a:extLst>
                    <a:ext uri="{9D8B030D-6E8A-4147-A177-3AD203B41FA5}">
                      <a16:colId xmlns:a16="http://schemas.microsoft.com/office/drawing/2014/main" val="3913663507"/>
                    </a:ext>
                  </a:extLst>
                </a:gridCol>
                <a:gridCol w="1693016">
                  <a:extLst>
                    <a:ext uri="{9D8B030D-6E8A-4147-A177-3AD203B41FA5}">
                      <a16:colId xmlns:a16="http://schemas.microsoft.com/office/drawing/2014/main" val="395229582"/>
                    </a:ext>
                  </a:extLst>
                </a:gridCol>
                <a:gridCol w="1693016">
                  <a:extLst>
                    <a:ext uri="{9D8B030D-6E8A-4147-A177-3AD203B41FA5}">
                      <a16:colId xmlns:a16="http://schemas.microsoft.com/office/drawing/2014/main" val="2935325366"/>
                    </a:ext>
                  </a:extLst>
                </a:gridCol>
              </a:tblGrid>
              <a:tr h="43311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solidFill>
                      <a:srgbClr val="FF0000"/>
                    </a:solidFill>
                  </a:tcPr>
                </a:tc>
                <a:extLst>
                  <a:ext uri="{0D108BD9-81ED-4DB2-BD59-A6C34878D82A}">
                    <a16:rowId xmlns:a16="http://schemas.microsoft.com/office/drawing/2014/main" val="2545166408"/>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99338715"/>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Ex</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284954838"/>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CS1000</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784313720"/>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CS1000</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624330537"/>
                  </a:ext>
                </a:extLst>
              </a:tr>
            </a:tbl>
          </a:graphicData>
        </a:graphic>
      </p:graphicFrame>
    </p:spTree>
    <p:extLst>
      <p:ext uri="{BB962C8B-B14F-4D97-AF65-F5344CB8AC3E}">
        <p14:creationId xmlns:p14="http://schemas.microsoft.com/office/powerpoint/2010/main" val="157047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6571015" cy="706647"/>
          </a:xfrm>
        </p:spPr>
        <p:txBody>
          <a:bodyPr>
            <a:noAutofit/>
          </a:bodyPr>
          <a:lstStyle/>
          <a:p>
            <a:pPr marL="0" indent="0">
              <a:buNone/>
            </a:pPr>
            <a:r>
              <a:rPr lang="en-US" sz="3200" b="1" dirty="0" err="1" smtClean="0">
                <a:solidFill>
                  <a:prstClr val="black"/>
                </a:solidFill>
                <a:latin typeface="Times New Roman" panose="02020603050405020304" pitchFamily="18" charset="0"/>
                <a:cs typeface="Times New Roman" panose="02020603050405020304" pitchFamily="18" charset="0"/>
              </a:rPr>
              <a:t>Equi</a:t>
            </a:r>
            <a:r>
              <a:rPr lang="en-US" sz="3200" b="1" dirty="0" smtClean="0">
                <a:solidFill>
                  <a:prstClr val="black"/>
                </a:solidFill>
                <a:latin typeface="Times New Roman" panose="02020603050405020304" pitchFamily="18" charset="0"/>
                <a:cs typeface="Times New Roman" panose="02020603050405020304" pitchFamily="18" charset="0"/>
              </a:rPr>
              <a:t>-Join: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6047" y="910684"/>
            <a:ext cx="11613033" cy="34475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sz="2400" b="1" dirty="0" smtClean="0">
                <a:latin typeface="Times New Roman" panose="02020603050405020304" pitchFamily="18" charset="0"/>
                <a:cs typeface="Times New Roman" panose="02020603050405020304" pitchFamily="18" charset="0"/>
              </a:rPr>
              <a:t>Select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s.rollno</a:t>
            </a:r>
            <a:r>
              <a:rPr lang="en-US" sz="2400" dirty="0" smtClean="0">
                <a:latin typeface="Times New Roman" panose="02020603050405020304" pitchFamily="18" charset="0"/>
                <a:cs typeface="Times New Roman" panose="02020603050405020304" pitchFamily="18" charset="0"/>
              </a:rPr>
              <a:t>, Course-ID, grade </a:t>
            </a:r>
            <a:r>
              <a:rPr lang="en-US" sz="2400" b="1" dirty="0" smtClean="0">
                <a:latin typeface="Times New Roman" panose="02020603050405020304" pitchFamily="18" charset="0"/>
                <a:cs typeface="Times New Roman" panose="02020603050405020304" pitchFamily="18" charset="0"/>
              </a:rPr>
              <a:t>from</a:t>
            </a:r>
            <a:r>
              <a:rPr lang="en-US" sz="2400" dirty="0" smtClean="0">
                <a:latin typeface="Times New Roman" panose="02020603050405020304" pitchFamily="18" charset="0"/>
                <a:cs typeface="Times New Roman" panose="02020603050405020304" pitchFamily="18" charset="0"/>
              </a:rPr>
              <a:t> student s, grade g </a:t>
            </a:r>
            <a:r>
              <a:rPr lang="en-US" sz="2400" b="1" dirty="0" smtClean="0">
                <a:latin typeface="Times New Roman" panose="02020603050405020304" pitchFamily="18" charset="0"/>
                <a:cs typeface="Times New Roman" panose="02020603050405020304" pitchFamily="18" charset="0"/>
              </a:rPr>
              <a:t>where</a:t>
            </a:r>
            <a:r>
              <a:rPr lang="en-US" sz="2400" dirty="0" smtClean="0">
                <a:latin typeface="Times New Roman" panose="02020603050405020304" pitchFamily="18" charset="0"/>
                <a:cs typeface="Times New Roman" panose="02020603050405020304" pitchFamily="18" charset="0"/>
              </a:rPr>
              <a:t> </a:t>
            </a:r>
            <a:r>
              <a:rPr lang="en-US" sz="2400" b="1" dirty="0" err="1" smtClean="0">
                <a:solidFill>
                  <a:srgbClr val="00B0F0"/>
                </a:solidFill>
                <a:latin typeface="Times New Roman" panose="02020603050405020304" pitchFamily="18" charset="0"/>
                <a:cs typeface="Times New Roman" panose="02020603050405020304" pitchFamily="18" charset="0"/>
              </a:rPr>
              <a:t>s.rollno</a:t>
            </a:r>
            <a:r>
              <a:rPr lang="en-US" sz="2400" b="1" dirty="0" smtClean="0">
                <a:solidFill>
                  <a:srgbClr val="00B0F0"/>
                </a:solidFill>
                <a:latin typeface="Times New Roman" panose="02020603050405020304" pitchFamily="18" charset="0"/>
                <a:cs typeface="Times New Roman" panose="02020603050405020304" pitchFamily="18" charset="0"/>
              </a:rPr>
              <a:t> = </a:t>
            </a:r>
            <a:r>
              <a:rPr lang="en-US" sz="2400" b="1" dirty="0" err="1" smtClean="0">
                <a:solidFill>
                  <a:srgbClr val="00B0F0"/>
                </a:solidFill>
                <a:latin typeface="Times New Roman" panose="02020603050405020304" pitchFamily="18" charset="0"/>
                <a:cs typeface="Times New Roman" panose="02020603050405020304" pitchFamily="18" charset="0"/>
              </a:rPr>
              <a:t>g.rollno</a:t>
            </a:r>
            <a:r>
              <a:rPr lang="en-US" sz="2400" dirty="0" smtClean="0">
                <a:latin typeface="Times New Roman" panose="02020603050405020304" pitchFamily="18" charset="0"/>
                <a:cs typeface="Times New Roman" panose="02020603050405020304" pitchFamily="18" charset="0"/>
              </a:rPr>
              <a:t>;</a:t>
            </a:r>
          </a:p>
          <a:p>
            <a:pPr marL="914400" lvl="2" indent="0">
              <a:buFont typeface="Arial" panose="020B0604020202020204" pitchFamily="34" charset="0"/>
              <a:buNone/>
            </a:pPr>
            <a:r>
              <a:rPr lang="en-US" sz="2400" b="1" u="sng" dirty="0" err="1" smtClean="0">
                <a:solidFill>
                  <a:srgbClr val="00B050"/>
                </a:solidFill>
                <a:latin typeface="Times New Roman" panose="02020603050405020304" pitchFamily="18" charset="0"/>
                <a:cs typeface="Times New Roman" panose="02020603050405020304" pitchFamily="18" charset="0"/>
              </a:rPr>
              <a:t>Rollno</a:t>
            </a:r>
            <a:r>
              <a:rPr lang="en-US" sz="2400" b="1" u="sng" dirty="0" smtClean="0">
                <a:solidFill>
                  <a:srgbClr val="00B050"/>
                </a:solidFill>
                <a:latin typeface="Times New Roman" panose="02020603050405020304" pitchFamily="18" charset="0"/>
                <a:cs typeface="Times New Roman" panose="02020603050405020304" pitchFamily="18" charset="0"/>
              </a:rPr>
              <a:t>       </a:t>
            </a:r>
            <a:r>
              <a:rPr lang="en-US" sz="2400" b="1" u="sng" dirty="0" smtClean="0">
                <a:solidFill>
                  <a:srgbClr val="FF0000"/>
                </a:solidFill>
                <a:latin typeface="Times New Roman" panose="02020603050405020304" pitchFamily="18" charset="0"/>
                <a:cs typeface="Times New Roman" panose="02020603050405020304" pitchFamily="18" charset="0"/>
              </a:rPr>
              <a:t>Course-ID      Grade</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2017001     </a:t>
            </a:r>
            <a:r>
              <a:rPr lang="en-US" sz="2400" dirty="0" smtClean="0">
                <a:solidFill>
                  <a:srgbClr val="FF0000"/>
                </a:solidFill>
                <a:latin typeface="Times New Roman" panose="02020603050405020304" pitchFamily="18" charset="0"/>
                <a:cs typeface="Times New Roman" panose="02020603050405020304" pitchFamily="18" charset="0"/>
              </a:rPr>
              <a:t>CS3002            A</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2017001     </a:t>
            </a:r>
            <a:r>
              <a:rPr lang="en-US" sz="2400" dirty="0" smtClean="0">
                <a:solidFill>
                  <a:srgbClr val="FF0000"/>
                </a:solidFill>
                <a:latin typeface="Times New Roman" panose="02020603050405020304" pitchFamily="18" charset="0"/>
                <a:cs typeface="Times New Roman" panose="02020603050405020304" pitchFamily="18" charset="0"/>
              </a:rPr>
              <a:t>CS1000            B</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2017024     </a:t>
            </a:r>
            <a:r>
              <a:rPr lang="en-US" sz="2400" dirty="0" smtClean="0">
                <a:solidFill>
                  <a:srgbClr val="FF0000"/>
                </a:solidFill>
                <a:latin typeface="Times New Roman" panose="02020603050405020304" pitchFamily="18" charset="0"/>
                <a:cs typeface="Times New Roman" panose="02020603050405020304" pitchFamily="18" charset="0"/>
              </a:rPr>
              <a:t>CS3002            Ex</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2017024     </a:t>
            </a:r>
            <a:r>
              <a:rPr lang="en-US" sz="2400" dirty="0" smtClean="0">
                <a:solidFill>
                  <a:srgbClr val="FF0000"/>
                </a:solidFill>
                <a:latin typeface="Times New Roman" panose="02020603050405020304" pitchFamily="18" charset="0"/>
                <a:cs typeface="Times New Roman" panose="02020603050405020304" pitchFamily="18" charset="0"/>
              </a:rPr>
              <a:t>CS1000            C</a:t>
            </a:r>
            <a:endParaRPr lang="en-US" sz="3600" dirty="0" smtClean="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5305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23115" y="1659326"/>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149983" y="257210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extLst/>
          </p:nvPr>
        </p:nvGraphicFramePr>
        <p:xfrm>
          <a:off x="2715880" y="242831"/>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916409055"/>
                  </a:ext>
                </a:extLst>
              </a:tr>
            </a:tbl>
          </a:graphicData>
        </a:graphic>
      </p:graphicFrame>
      <p:sp>
        <p:nvSpPr>
          <p:cNvPr id="9" name="Content Placeholder 2"/>
          <p:cNvSpPr>
            <a:spLocks noGrp="1"/>
          </p:cNvSpPr>
          <p:nvPr>
            <p:ph idx="1"/>
          </p:nvPr>
        </p:nvSpPr>
        <p:spPr>
          <a:xfrm>
            <a:off x="237409" y="204037"/>
            <a:ext cx="2737146" cy="706647"/>
          </a:xfrm>
        </p:spPr>
        <p:txBody>
          <a:bodyPr>
            <a:noAutofit/>
          </a:bodyPr>
          <a:lstStyle/>
          <a:p>
            <a:pPr marL="0" indent="0">
              <a:buNone/>
            </a:pPr>
            <a:r>
              <a:rPr lang="en-US" sz="3200" b="1" dirty="0" err="1" smtClean="0">
                <a:solidFill>
                  <a:prstClr val="black"/>
                </a:solidFill>
                <a:latin typeface="Times New Roman" panose="02020603050405020304" pitchFamily="18" charset="0"/>
                <a:cs typeface="Times New Roman" panose="02020603050405020304" pitchFamily="18" charset="0"/>
              </a:rPr>
              <a:t>Equi</a:t>
            </a:r>
            <a:r>
              <a:rPr lang="en-US" sz="3200" b="1" dirty="0" smtClean="0">
                <a:solidFill>
                  <a:prstClr val="black"/>
                </a:solidFill>
                <a:latin typeface="Times New Roman" panose="02020603050405020304" pitchFamily="18" charset="0"/>
                <a:cs typeface="Times New Roman" panose="02020603050405020304" pitchFamily="18" charset="0"/>
              </a:rPr>
              <a:t>-Join: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477233" y="3041413"/>
            <a:ext cx="11613033" cy="34475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smtClean="0">
                <a:solidFill>
                  <a:prstClr val="black"/>
                </a:solidFill>
                <a:latin typeface="Times New Roman" panose="02020603050405020304" pitchFamily="18" charset="0"/>
                <a:cs typeface="Times New Roman" panose="02020603050405020304" pitchFamily="18" charset="0"/>
              </a:rPr>
              <a:t>Equi</a:t>
            </a:r>
            <a:r>
              <a:rPr lang="en-US" sz="2400" dirty="0" smtClean="0">
                <a:solidFill>
                  <a:prstClr val="black"/>
                </a:solidFill>
                <a:latin typeface="Times New Roman" panose="02020603050405020304" pitchFamily="18" charset="0"/>
                <a:cs typeface="Times New Roman" panose="02020603050405020304" pitchFamily="18" charset="0"/>
              </a:rPr>
              <a:t>-join can also be done using key words </a:t>
            </a:r>
            <a:r>
              <a:rPr lang="en-US" sz="2400" b="1" dirty="0" smtClean="0">
                <a:solidFill>
                  <a:prstClr val="black"/>
                </a:solidFill>
                <a:latin typeface="Times New Roman" panose="02020603050405020304" pitchFamily="18" charset="0"/>
                <a:cs typeface="Times New Roman" panose="02020603050405020304" pitchFamily="18" charset="0"/>
              </a:rPr>
              <a:t>join</a:t>
            </a:r>
            <a:r>
              <a:rPr lang="en-US" sz="2400" dirty="0" smtClean="0">
                <a:solidFill>
                  <a:prstClr val="black"/>
                </a:solidFill>
                <a:latin typeface="Times New Roman" panose="02020603050405020304" pitchFamily="18" charset="0"/>
                <a:cs typeface="Times New Roman" panose="02020603050405020304" pitchFamily="18" charset="0"/>
              </a:rPr>
              <a:t> with </a:t>
            </a:r>
            <a:r>
              <a:rPr lang="en-US" sz="2400" b="1" dirty="0" smtClean="0">
                <a:solidFill>
                  <a:prstClr val="black"/>
                </a:solidFill>
                <a:latin typeface="Times New Roman" panose="02020603050405020304" pitchFamily="18" charset="0"/>
                <a:cs typeface="Times New Roman" panose="02020603050405020304" pitchFamily="18" charset="0"/>
              </a:rPr>
              <a:t>on(join conditions)</a:t>
            </a:r>
            <a:r>
              <a:rPr lang="en-US" sz="2400" dirty="0" smtClean="0">
                <a:solidFill>
                  <a:prstClr val="black"/>
                </a:solidFill>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sz="2400"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sz="2400" b="1" dirty="0" smtClean="0">
                <a:latin typeface="Times New Roman" panose="02020603050405020304" pitchFamily="18" charset="0"/>
                <a:cs typeface="Times New Roman" panose="02020603050405020304" pitchFamily="18" charset="0"/>
              </a:rPr>
              <a:t>Select</a:t>
            </a:r>
            <a:r>
              <a:rPr lang="en-US" sz="2400" dirty="0" smtClean="0">
                <a:latin typeface="Times New Roman" panose="02020603050405020304" pitchFamily="18" charset="0"/>
                <a:cs typeface="Times New Roman" panose="02020603050405020304" pitchFamily="18" charset="0"/>
              </a:rPr>
              <a:t> * </a:t>
            </a:r>
            <a:r>
              <a:rPr lang="en-US" sz="2400" b="1" dirty="0" smtClean="0">
                <a:latin typeface="Times New Roman" panose="02020603050405020304" pitchFamily="18" charset="0"/>
                <a:cs typeface="Times New Roman" panose="02020603050405020304" pitchFamily="18" charset="0"/>
              </a:rPr>
              <a:t>from</a:t>
            </a:r>
            <a:r>
              <a:rPr lang="en-US" sz="2400" dirty="0" smtClean="0">
                <a:latin typeface="Times New Roman" panose="02020603050405020304" pitchFamily="18" charset="0"/>
                <a:cs typeface="Times New Roman" panose="02020603050405020304" pitchFamily="18" charset="0"/>
              </a:rPr>
              <a:t> student s </a:t>
            </a:r>
            <a:r>
              <a:rPr lang="en-US" b="1" dirty="0" smtClean="0">
                <a:latin typeface="Times New Roman" panose="02020603050405020304" pitchFamily="18" charset="0"/>
                <a:cs typeface="Times New Roman" panose="02020603050405020304" pitchFamily="18" charset="0"/>
              </a:rPr>
              <a:t>join</a:t>
            </a:r>
            <a:r>
              <a:rPr lang="en-US" sz="2400" dirty="0" smtClean="0">
                <a:latin typeface="Times New Roman" panose="02020603050405020304" pitchFamily="18" charset="0"/>
                <a:cs typeface="Times New Roman" panose="02020603050405020304" pitchFamily="18" charset="0"/>
              </a:rPr>
              <a:t> grade g  </a:t>
            </a:r>
            <a:r>
              <a:rPr lang="en-US" sz="2400" b="1" dirty="0" smtClean="0">
                <a:latin typeface="Times New Roman" panose="02020603050405020304" pitchFamily="18" charset="0"/>
                <a:cs typeface="Times New Roman" panose="02020603050405020304" pitchFamily="18" charset="0"/>
              </a:rPr>
              <a:t>on (</a:t>
            </a:r>
            <a:r>
              <a:rPr lang="en-US" sz="2400" b="1" dirty="0" err="1" smtClean="0">
                <a:solidFill>
                  <a:srgbClr val="00B0F0"/>
                </a:solidFill>
                <a:latin typeface="Times New Roman" panose="02020603050405020304" pitchFamily="18" charset="0"/>
                <a:cs typeface="Times New Roman" panose="02020603050405020304" pitchFamily="18" charset="0"/>
              </a:rPr>
              <a:t>s.rollno</a:t>
            </a:r>
            <a:r>
              <a:rPr lang="en-US" sz="2400" b="1" dirty="0" smtClean="0">
                <a:solidFill>
                  <a:srgbClr val="00B0F0"/>
                </a:solidFill>
                <a:latin typeface="Times New Roman" panose="02020603050405020304" pitchFamily="18" charset="0"/>
                <a:cs typeface="Times New Roman" panose="02020603050405020304" pitchFamily="18" charset="0"/>
              </a:rPr>
              <a:t> = </a:t>
            </a:r>
            <a:r>
              <a:rPr lang="en-US" sz="2400" b="1" dirty="0" err="1" smtClean="0">
                <a:solidFill>
                  <a:srgbClr val="00B0F0"/>
                </a:solidFill>
                <a:latin typeface="Times New Roman" panose="02020603050405020304" pitchFamily="18" charset="0"/>
                <a:cs typeface="Times New Roman" panose="02020603050405020304" pitchFamily="18" charset="0"/>
              </a:rPr>
              <a:t>g.rollno</a:t>
            </a:r>
            <a:r>
              <a:rPr lang="en-US" sz="2400" b="1"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a:t>
            </a:r>
          </a:p>
          <a:p>
            <a:pPr marL="914400" lvl="2" indent="0">
              <a:buFont typeface="Arial" panose="020B0604020202020204" pitchFamily="34" charset="0"/>
              <a:buNone/>
            </a:pPr>
            <a:r>
              <a:rPr lang="en-US" sz="2400" b="1" u="sng" dirty="0" err="1" smtClean="0">
                <a:solidFill>
                  <a:srgbClr val="00B050"/>
                </a:solidFill>
                <a:latin typeface="Times New Roman" panose="02020603050405020304" pitchFamily="18" charset="0"/>
                <a:cs typeface="Times New Roman" panose="02020603050405020304" pitchFamily="18" charset="0"/>
              </a:rPr>
              <a:t>Rollno</a:t>
            </a:r>
            <a:r>
              <a:rPr lang="en-US" sz="2400" b="1" u="sng" dirty="0" smtClean="0">
                <a:solidFill>
                  <a:srgbClr val="00B050"/>
                </a:solidFill>
                <a:latin typeface="Times New Roman" panose="02020603050405020304" pitchFamily="18" charset="0"/>
                <a:cs typeface="Times New Roman" panose="02020603050405020304" pitchFamily="18" charset="0"/>
              </a:rPr>
              <a:t>       Name      </a:t>
            </a:r>
            <a:r>
              <a:rPr lang="en-US" sz="2400" b="1" u="sng" dirty="0" err="1" smtClean="0">
                <a:solidFill>
                  <a:srgbClr val="FF0000"/>
                </a:solidFill>
                <a:latin typeface="Times New Roman" panose="02020603050405020304" pitchFamily="18" charset="0"/>
                <a:cs typeface="Times New Roman" panose="02020603050405020304" pitchFamily="18" charset="0"/>
              </a:rPr>
              <a:t>Rollno</a:t>
            </a:r>
            <a:r>
              <a:rPr lang="en-US" sz="2400" b="1" u="sng" dirty="0" smtClean="0">
                <a:solidFill>
                  <a:srgbClr val="FF0000"/>
                </a:solidFill>
                <a:latin typeface="Times New Roman" panose="02020603050405020304" pitchFamily="18" charset="0"/>
                <a:cs typeface="Times New Roman" panose="02020603050405020304" pitchFamily="18" charset="0"/>
              </a:rPr>
              <a:t>      Course-ID      Grade</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2017001     john        </a:t>
            </a:r>
            <a:r>
              <a:rPr lang="en-US" sz="2400" dirty="0" smtClean="0">
                <a:solidFill>
                  <a:srgbClr val="FF0000"/>
                </a:solidFill>
                <a:latin typeface="Times New Roman" panose="02020603050405020304" pitchFamily="18" charset="0"/>
                <a:cs typeface="Times New Roman" panose="02020603050405020304" pitchFamily="18" charset="0"/>
              </a:rPr>
              <a:t>2017001       CS3002            A</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2017001     john        </a:t>
            </a:r>
            <a:r>
              <a:rPr lang="en-US" sz="2400" dirty="0">
                <a:solidFill>
                  <a:srgbClr val="FF0000"/>
                </a:solidFill>
                <a:latin typeface="Times New Roman" panose="02020603050405020304" pitchFamily="18" charset="0"/>
                <a:cs typeface="Times New Roman" panose="02020603050405020304" pitchFamily="18" charset="0"/>
              </a:rPr>
              <a:t>2017001       </a:t>
            </a:r>
            <a:r>
              <a:rPr lang="en-US" sz="2400" dirty="0" smtClean="0">
                <a:solidFill>
                  <a:srgbClr val="FF0000"/>
                </a:solidFill>
                <a:latin typeface="Times New Roman" panose="02020603050405020304" pitchFamily="18" charset="0"/>
                <a:cs typeface="Times New Roman" panose="02020603050405020304" pitchFamily="18" charset="0"/>
              </a:rPr>
              <a:t>CS1000            B</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2017024     </a:t>
            </a:r>
            <a:r>
              <a:rPr lang="en-US" sz="2400" dirty="0" err="1" smtClean="0">
                <a:solidFill>
                  <a:srgbClr val="00B050"/>
                </a:solidFill>
                <a:latin typeface="Times New Roman" panose="02020603050405020304" pitchFamily="18" charset="0"/>
                <a:cs typeface="Times New Roman" panose="02020603050405020304" pitchFamily="18" charset="0"/>
              </a:rPr>
              <a:t>mary</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2017024      </a:t>
            </a:r>
            <a:r>
              <a:rPr lang="en-US" sz="2400" dirty="0">
                <a:solidFill>
                  <a:srgbClr val="FF0000"/>
                </a:solidFill>
                <a:latin typeface="Times New Roman" panose="02020603050405020304" pitchFamily="18" charset="0"/>
                <a:cs typeface="Times New Roman" panose="02020603050405020304" pitchFamily="18" charset="0"/>
              </a:rPr>
              <a:t>CS3002            </a:t>
            </a:r>
            <a:r>
              <a:rPr lang="en-US" sz="2400" dirty="0" smtClean="0">
                <a:solidFill>
                  <a:srgbClr val="FF0000"/>
                </a:solidFill>
                <a:latin typeface="Times New Roman" panose="02020603050405020304" pitchFamily="18" charset="0"/>
                <a:cs typeface="Times New Roman" panose="02020603050405020304" pitchFamily="18" charset="0"/>
              </a:rPr>
              <a:t>Ex</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2017024     </a:t>
            </a:r>
            <a:r>
              <a:rPr lang="en-US" sz="2400" dirty="0" err="1">
                <a:solidFill>
                  <a:srgbClr val="00B050"/>
                </a:solidFill>
                <a:latin typeface="Times New Roman" panose="02020603050405020304" pitchFamily="18" charset="0"/>
                <a:cs typeface="Times New Roman" panose="02020603050405020304" pitchFamily="18" charset="0"/>
              </a:rPr>
              <a:t>mary</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2017024      </a:t>
            </a:r>
            <a:r>
              <a:rPr lang="en-US" sz="2400" dirty="0" smtClean="0">
                <a:solidFill>
                  <a:srgbClr val="FF0000"/>
                </a:solidFill>
                <a:latin typeface="Times New Roman" panose="02020603050405020304" pitchFamily="18" charset="0"/>
                <a:cs typeface="Times New Roman" panose="02020603050405020304" pitchFamily="18" charset="0"/>
              </a:rPr>
              <a:t>CS1000            C</a:t>
            </a:r>
            <a:endParaRPr lang="en-US" sz="3600" dirty="0" smtClean="0">
              <a:solidFill>
                <a:srgbClr val="FF0000"/>
              </a:solidFill>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nvGraphicFramePr>
        <p:xfrm>
          <a:off x="6786116" y="286108"/>
          <a:ext cx="5079048" cy="2286000"/>
        </p:xfrm>
        <a:graphic>
          <a:graphicData uri="http://schemas.openxmlformats.org/drawingml/2006/table">
            <a:tbl>
              <a:tblPr firstRow="1" bandRow="1"/>
              <a:tblGrid>
                <a:gridCol w="1693016">
                  <a:extLst>
                    <a:ext uri="{9D8B030D-6E8A-4147-A177-3AD203B41FA5}">
                      <a16:colId xmlns:a16="http://schemas.microsoft.com/office/drawing/2014/main" val="3913663507"/>
                    </a:ext>
                  </a:extLst>
                </a:gridCol>
                <a:gridCol w="1693016">
                  <a:extLst>
                    <a:ext uri="{9D8B030D-6E8A-4147-A177-3AD203B41FA5}">
                      <a16:colId xmlns:a16="http://schemas.microsoft.com/office/drawing/2014/main" val="395229582"/>
                    </a:ext>
                  </a:extLst>
                </a:gridCol>
                <a:gridCol w="1693016">
                  <a:extLst>
                    <a:ext uri="{9D8B030D-6E8A-4147-A177-3AD203B41FA5}">
                      <a16:colId xmlns:a16="http://schemas.microsoft.com/office/drawing/2014/main" val="2935325366"/>
                    </a:ext>
                  </a:extLst>
                </a:gridCol>
              </a:tblGrid>
              <a:tr h="43311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solidFill>
                      <a:srgbClr val="FF0000"/>
                    </a:solidFill>
                  </a:tcPr>
                </a:tc>
                <a:extLst>
                  <a:ext uri="{0D108BD9-81ED-4DB2-BD59-A6C34878D82A}">
                    <a16:rowId xmlns:a16="http://schemas.microsoft.com/office/drawing/2014/main" val="2545166408"/>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99338715"/>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Ex</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284954838"/>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CS1000</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784313720"/>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CS1000</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624330537"/>
                  </a:ext>
                </a:extLst>
              </a:tr>
            </a:tbl>
          </a:graphicData>
        </a:graphic>
      </p:graphicFrame>
    </p:spTree>
    <p:extLst>
      <p:ext uri="{BB962C8B-B14F-4D97-AF65-F5344CB8AC3E}">
        <p14:creationId xmlns:p14="http://schemas.microsoft.com/office/powerpoint/2010/main" val="43575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08498" y="348508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 as m</a:t>
            </a:r>
            <a:endParaRPr lang="en-US" sz="2400" b="1" dirty="0">
              <a:latin typeface="Times New Roman" panose="02020603050405020304" pitchFamily="18" charset="0"/>
              <a:cs typeface="Times New Roman" panose="02020603050405020304" pitchFamily="18" charset="0"/>
            </a:endParaRPr>
          </a:p>
        </p:txBody>
      </p:sp>
      <p:sp>
        <p:nvSpPr>
          <p:cNvPr id="9" name="Content Placeholder 2"/>
          <p:cNvSpPr>
            <a:spLocks noGrp="1"/>
          </p:cNvSpPr>
          <p:nvPr>
            <p:ph idx="1"/>
          </p:nvPr>
        </p:nvSpPr>
        <p:spPr>
          <a:xfrm>
            <a:off x="237409" y="204037"/>
            <a:ext cx="2737146"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Self-Join: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9" y="3583668"/>
            <a:ext cx="11613033" cy="24756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latin typeface="Times New Roman" panose="02020603050405020304" pitchFamily="18" charset="0"/>
                <a:cs typeface="Times New Roman" panose="02020603050405020304" pitchFamily="18" charset="0"/>
              </a:rPr>
              <a:t>Example:</a:t>
            </a:r>
          </a:p>
          <a:p>
            <a:pPr marL="0" indent="0">
              <a:buNone/>
            </a:pPr>
            <a:r>
              <a:rPr lang="en-US" sz="2400" b="1" dirty="0" smtClean="0">
                <a:latin typeface="Times New Roman" panose="02020603050405020304" pitchFamily="18" charset="0"/>
                <a:cs typeface="Times New Roman" panose="02020603050405020304" pitchFamily="18" charset="0"/>
              </a:rPr>
              <a:t>Select</a:t>
            </a:r>
            <a:r>
              <a:rPr lang="en-US" sz="2400" dirty="0" smtClean="0">
                <a:latin typeface="Times New Roman" panose="02020603050405020304" pitchFamily="18" charset="0"/>
                <a:cs typeface="Times New Roman" panose="02020603050405020304" pitchFamily="18" charset="0"/>
              </a:rPr>
              <a:t> * </a:t>
            </a:r>
            <a:r>
              <a:rPr lang="en-US" sz="2400" b="1" dirty="0" smtClean="0">
                <a:latin typeface="Times New Roman" panose="02020603050405020304" pitchFamily="18" charset="0"/>
                <a:cs typeface="Times New Roman" panose="02020603050405020304" pitchFamily="18" charset="0"/>
              </a:rPr>
              <a:t>from</a:t>
            </a:r>
            <a:r>
              <a:rPr lang="en-US" sz="2400" dirty="0" smtClean="0">
                <a:latin typeface="Times New Roman" panose="02020603050405020304" pitchFamily="18" charset="0"/>
                <a:cs typeface="Times New Roman" panose="02020603050405020304" pitchFamily="18" charset="0"/>
              </a:rPr>
              <a:t> employee m </a:t>
            </a:r>
            <a:r>
              <a:rPr lang="en-US" b="1" dirty="0" smtClean="0">
                <a:latin typeface="Times New Roman" panose="02020603050405020304" pitchFamily="18" charset="0"/>
                <a:cs typeface="Times New Roman" panose="02020603050405020304" pitchFamily="18" charset="0"/>
              </a:rPr>
              <a:t>join</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employee </a:t>
            </a:r>
            <a:r>
              <a:rPr lang="en-US" sz="2400" dirty="0" smtClean="0">
                <a:latin typeface="Times New Roman" panose="02020603050405020304" pitchFamily="18" charset="0"/>
                <a:cs typeface="Times New Roman" panose="02020603050405020304" pitchFamily="18" charset="0"/>
              </a:rPr>
              <a:t>e  </a:t>
            </a:r>
            <a:r>
              <a:rPr lang="en-US" sz="2400" b="1" dirty="0" smtClean="0">
                <a:latin typeface="Times New Roman" panose="02020603050405020304" pitchFamily="18" charset="0"/>
                <a:cs typeface="Times New Roman" panose="02020603050405020304" pitchFamily="18" charset="0"/>
              </a:rPr>
              <a:t>on (</a:t>
            </a:r>
            <a:r>
              <a:rPr lang="en-US" sz="2400" b="1" dirty="0" err="1" smtClean="0">
                <a:solidFill>
                  <a:srgbClr val="00B0F0"/>
                </a:solidFill>
                <a:latin typeface="Times New Roman" panose="02020603050405020304" pitchFamily="18" charset="0"/>
                <a:cs typeface="Times New Roman" panose="02020603050405020304" pitchFamily="18" charset="0"/>
              </a:rPr>
              <a:t>m.EmpID</a:t>
            </a:r>
            <a:r>
              <a:rPr lang="en-US" sz="2400" b="1" dirty="0" smtClean="0">
                <a:solidFill>
                  <a:srgbClr val="00B0F0"/>
                </a:solidFill>
                <a:latin typeface="Times New Roman" panose="02020603050405020304" pitchFamily="18" charset="0"/>
                <a:cs typeface="Times New Roman" panose="02020603050405020304" pitchFamily="18" charset="0"/>
              </a:rPr>
              <a:t> = </a:t>
            </a:r>
            <a:r>
              <a:rPr lang="en-US" sz="2400" b="1" dirty="0" err="1" smtClean="0">
                <a:solidFill>
                  <a:srgbClr val="00B0F0"/>
                </a:solidFill>
                <a:latin typeface="Times New Roman" panose="02020603050405020304" pitchFamily="18" charset="0"/>
                <a:cs typeface="Times New Roman" panose="02020603050405020304" pitchFamily="18" charset="0"/>
              </a:rPr>
              <a:t>e.MngID</a:t>
            </a:r>
            <a:r>
              <a:rPr lang="en-US" sz="2400" b="1"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a:t>
            </a:r>
          </a:p>
          <a:p>
            <a:pPr marL="914400" lvl="2" indent="0">
              <a:buNone/>
            </a:pPr>
            <a:r>
              <a:rPr lang="en-US" sz="2400" b="1" u="sng" dirty="0" err="1" smtClean="0">
                <a:solidFill>
                  <a:srgbClr val="00B050"/>
                </a:solidFill>
                <a:latin typeface="Times New Roman" panose="02020603050405020304" pitchFamily="18" charset="0"/>
                <a:cs typeface="Times New Roman" panose="02020603050405020304" pitchFamily="18" charset="0"/>
              </a:rPr>
              <a:t>EmpID</a:t>
            </a:r>
            <a:r>
              <a:rPr lang="en-US" sz="2400" b="1" u="sng" dirty="0" smtClean="0">
                <a:solidFill>
                  <a:srgbClr val="00B050"/>
                </a:solidFill>
                <a:latin typeface="Times New Roman" panose="02020603050405020304" pitchFamily="18" charset="0"/>
                <a:cs typeface="Times New Roman" panose="02020603050405020304" pitchFamily="18" charset="0"/>
              </a:rPr>
              <a:t>       </a:t>
            </a:r>
            <a:r>
              <a:rPr lang="en-US" sz="2400" b="1" u="sng" dirty="0" err="1" smtClean="0">
                <a:solidFill>
                  <a:srgbClr val="00B050"/>
                </a:solidFill>
                <a:latin typeface="Times New Roman" panose="02020603050405020304" pitchFamily="18" charset="0"/>
                <a:cs typeface="Times New Roman" panose="02020603050405020304" pitchFamily="18" charset="0"/>
              </a:rPr>
              <a:t>Emp</a:t>
            </a:r>
            <a:r>
              <a:rPr lang="en-US" sz="2400" b="1" u="sng" dirty="0" smtClean="0">
                <a:solidFill>
                  <a:srgbClr val="00B050"/>
                </a:solidFill>
                <a:latin typeface="Times New Roman" panose="02020603050405020304" pitchFamily="18" charset="0"/>
                <a:cs typeface="Times New Roman" panose="02020603050405020304" pitchFamily="18" charset="0"/>
              </a:rPr>
              <a:t>-name    </a:t>
            </a:r>
            <a:r>
              <a:rPr lang="en-US" sz="2400" b="1" u="sng" dirty="0" err="1" smtClean="0">
                <a:solidFill>
                  <a:srgbClr val="00B050"/>
                </a:solidFill>
                <a:latin typeface="Times New Roman" panose="02020603050405020304" pitchFamily="18" charset="0"/>
                <a:cs typeface="Times New Roman" panose="02020603050405020304" pitchFamily="18" charset="0"/>
              </a:rPr>
              <a:t>MngID</a:t>
            </a:r>
            <a:r>
              <a:rPr lang="en-US" sz="2400" b="1" u="sng" dirty="0" smtClean="0">
                <a:solidFill>
                  <a:srgbClr val="00B050"/>
                </a:solidFill>
                <a:latin typeface="Times New Roman" panose="02020603050405020304" pitchFamily="18" charset="0"/>
                <a:cs typeface="Times New Roman" panose="02020603050405020304" pitchFamily="18" charset="0"/>
              </a:rPr>
              <a:t>     </a:t>
            </a:r>
            <a:r>
              <a:rPr lang="en-US" sz="2400" b="1" u="sng" dirty="0" err="1" smtClean="0">
                <a:solidFill>
                  <a:srgbClr val="FF0000"/>
                </a:solidFill>
                <a:latin typeface="Times New Roman" panose="02020603050405020304" pitchFamily="18" charset="0"/>
                <a:cs typeface="Times New Roman" panose="02020603050405020304" pitchFamily="18" charset="0"/>
              </a:rPr>
              <a:t>EmpID</a:t>
            </a:r>
            <a:r>
              <a:rPr lang="en-US" sz="2400" b="1" u="sng" dirty="0" smtClean="0">
                <a:solidFill>
                  <a:srgbClr val="FF0000"/>
                </a:solidFill>
                <a:latin typeface="Times New Roman" panose="02020603050405020304" pitchFamily="18" charset="0"/>
                <a:cs typeface="Times New Roman" panose="02020603050405020304" pitchFamily="18" charset="0"/>
              </a:rPr>
              <a:t>       </a:t>
            </a:r>
            <a:r>
              <a:rPr lang="en-US" sz="2400" b="1" u="sng" dirty="0" err="1">
                <a:solidFill>
                  <a:srgbClr val="FF0000"/>
                </a:solidFill>
                <a:latin typeface="Times New Roman" panose="02020603050405020304" pitchFamily="18" charset="0"/>
                <a:cs typeface="Times New Roman" panose="02020603050405020304" pitchFamily="18" charset="0"/>
              </a:rPr>
              <a:t>Emp</a:t>
            </a:r>
            <a:r>
              <a:rPr lang="en-US" sz="2400" b="1" u="sng" dirty="0">
                <a:solidFill>
                  <a:srgbClr val="FF0000"/>
                </a:solidFill>
                <a:latin typeface="Times New Roman" panose="02020603050405020304" pitchFamily="18" charset="0"/>
                <a:cs typeface="Times New Roman" panose="02020603050405020304" pitchFamily="18" charset="0"/>
              </a:rPr>
              <a:t>-name </a:t>
            </a:r>
            <a:r>
              <a:rPr lang="en-US" sz="2400" b="1" u="sng" dirty="0" smtClean="0">
                <a:solidFill>
                  <a:srgbClr val="FF0000"/>
                </a:solidFill>
                <a:latin typeface="Times New Roman" panose="02020603050405020304" pitchFamily="18" charset="0"/>
                <a:cs typeface="Times New Roman" panose="02020603050405020304" pitchFamily="18" charset="0"/>
              </a:rPr>
              <a:t>   </a:t>
            </a:r>
            <a:r>
              <a:rPr lang="en-US" sz="2400" b="1" u="sng" dirty="0" err="1" smtClean="0">
                <a:solidFill>
                  <a:srgbClr val="FF0000"/>
                </a:solidFill>
                <a:latin typeface="Times New Roman" panose="02020603050405020304" pitchFamily="18" charset="0"/>
                <a:cs typeface="Times New Roman" panose="02020603050405020304" pitchFamily="18" charset="0"/>
              </a:rPr>
              <a:t>MngID</a:t>
            </a:r>
            <a:r>
              <a:rPr lang="en-US" sz="2400" b="1" u="sng" dirty="0" smtClean="0">
                <a:solidFill>
                  <a:srgbClr val="FF0000"/>
                </a:solidFill>
                <a:latin typeface="Times New Roman" panose="02020603050405020304" pitchFamily="18" charset="0"/>
                <a:cs typeface="Times New Roman" panose="02020603050405020304" pitchFamily="18" charset="0"/>
              </a:rPr>
              <a:t> </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2017001            john          NULL       </a:t>
            </a:r>
            <a:r>
              <a:rPr lang="en-US" sz="2400" dirty="0" smtClean="0">
                <a:solidFill>
                  <a:srgbClr val="FF0000"/>
                </a:solidFill>
                <a:latin typeface="Times New Roman" panose="02020603050405020304" pitchFamily="18" charset="0"/>
                <a:cs typeface="Times New Roman" panose="02020603050405020304" pitchFamily="18" charset="0"/>
              </a:rPr>
              <a:t>2017024             </a:t>
            </a:r>
            <a:r>
              <a:rPr lang="en-US" sz="2400" dirty="0" err="1" smtClean="0">
                <a:solidFill>
                  <a:srgbClr val="FF0000"/>
                </a:solidFill>
                <a:latin typeface="Times New Roman" panose="02020603050405020304" pitchFamily="18" charset="0"/>
                <a:cs typeface="Times New Roman" panose="02020603050405020304" pitchFamily="18" charset="0"/>
              </a:rPr>
              <a:t>mary</a:t>
            </a:r>
            <a:r>
              <a:rPr lang="en-US" sz="2400" dirty="0" smtClean="0">
                <a:solidFill>
                  <a:srgbClr val="FF0000"/>
                </a:solidFill>
                <a:latin typeface="Times New Roman" panose="02020603050405020304" pitchFamily="18" charset="0"/>
                <a:cs typeface="Times New Roman" panose="02020603050405020304" pitchFamily="18" charset="0"/>
              </a:rPr>
              <a:t>         2017001</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2017026            Gita          </a:t>
            </a:r>
            <a:r>
              <a:rPr lang="en-US" sz="2400" dirty="0">
                <a:solidFill>
                  <a:srgbClr val="00B050"/>
                </a:solidFill>
                <a:latin typeface="Times New Roman" panose="02020603050405020304" pitchFamily="18" charset="0"/>
                <a:cs typeface="Times New Roman" panose="02020603050405020304" pitchFamily="18" charset="0"/>
              </a:rPr>
              <a:t>NULL       </a:t>
            </a:r>
            <a:r>
              <a:rPr lang="en-US" sz="2400" dirty="0" smtClean="0">
                <a:solidFill>
                  <a:srgbClr val="FF0000"/>
                </a:solidFill>
                <a:latin typeface="Times New Roman" panose="02020603050405020304" pitchFamily="18" charset="0"/>
                <a:cs typeface="Times New Roman" panose="02020603050405020304" pitchFamily="18" charset="0"/>
              </a:rPr>
              <a:t>2017022             </a:t>
            </a:r>
            <a:r>
              <a:rPr lang="en-US" sz="2400" dirty="0" err="1" smtClean="0">
                <a:solidFill>
                  <a:srgbClr val="FF0000"/>
                </a:solidFill>
                <a:latin typeface="Times New Roman" panose="02020603050405020304" pitchFamily="18" charset="0"/>
                <a:cs typeface="Times New Roman" panose="02020603050405020304" pitchFamily="18" charset="0"/>
              </a:rPr>
              <a:t>leo</a:t>
            </a:r>
            <a:r>
              <a:rPr lang="en-US" sz="2400" dirty="0" smtClean="0">
                <a:solidFill>
                  <a:srgbClr val="FF0000"/>
                </a:solidFill>
                <a:latin typeface="Times New Roman" panose="02020603050405020304" pitchFamily="18" charset="0"/>
                <a:cs typeface="Times New Roman" panose="02020603050405020304" pitchFamily="18" charset="0"/>
              </a:rPr>
              <a:t>            2017026</a:t>
            </a:r>
          </a:p>
        </p:txBody>
      </p:sp>
      <p:graphicFrame>
        <p:nvGraphicFramePr>
          <p:cNvPr id="2" name="Table 1"/>
          <p:cNvGraphicFramePr>
            <a:graphicFrameLocks noGrp="1"/>
          </p:cNvGraphicFramePr>
          <p:nvPr>
            <p:extLst>
              <p:ext uri="{D42A27DB-BD31-4B8C-83A1-F6EECF244321}">
                <p14:modId xmlns:p14="http://schemas.microsoft.com/office/powerpoint/2010/main" val="433168712"/>
              </p:ext>
            </p:extLst>
          </p:nvPr>
        </p:nvGraphicFramePr>
        <p:xfrm>
          <a:off x="1332769" y="1205422"/>
          <a:ext cx="5079048" cy="2286000"/>
        </p:xfrm>
        <a:graphic>
          <a:graphicData uri="http://schemas.openxmlformats.org/drawingml/2006/table">
            <a:tbl>
              <a:tblPr firstRow="1" bandRow="1"/>
              <a:tblGrid>
                <a:gridCol w="1693016">
                  <a:extLst>
                    <a:ext uri="{9D8B030D-6E8A-4147-A177-3AD203B41FA5}">
                      <a16:colId xmlns:a16="http://schemas.microsoft.com/office/drawing/2014/main" val="3913663507"/>
                    </a:ext>
                  </a:extLst>
                </a:gridCol>
                <a:gridCol w="1693016">
                  <a:extLst>
                    <a:ext uri="{9D8B030D-6E8A-4147-A177-3AD203B41FA5}">
                      <a16:colId xmlns:a16="http://schemas.microsoft.com/office/drawing/2014/main" val="395229582"/>
                    </a:ext>
                  </a:extLst>
                </a:gridCol>
                <a:gridCol w="1693016">
                  <a:extLst>
                    <a:ext uri="{9D8B030D-6E8A-4147-A177-3AD203B41FA5}">
                      <a16:colId xmlns:a16="http://schemas.microsoft.com/office/drawing/2014/main" val="2935325366"/>
                    </a:ext>
                  </a:extLst>
                </a:gridCol>
              </a:tblGrid>
              <a:tr h="433110">
                <a:tc>
                  <a:txBody>
                    <a:bodyPr/>
                    <a:lstStyle/>
                    <a:p>
                      <a:pPr algn="ctr"/>
                      <a:r>
                        <a:rPr lang="en-US" sz="2400" b="1" u="sng" dirty="0" err="1" smtClean="0">
                          <a:latin typeface="Times New Roman" panose="02020603050405020304" pitchFamily="18" charset="0"/>
                          <a:cs typeface="Times New Roman" panose="02020603050405020304" pitchFamily="18" charset="0"/>
                        </a:rPr>
                        <a:t>EmpID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Emp</a:t>
                      </a: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MngID</a:t>
                      </a:r>
                      <a:endParaRPr lang="en-US" sz="2400" u="sng" dirty="0"/>
                    </a:p>
                  </a:txBody>
                  <a:tcPr>
                    <a:solidFill>
                      <a:srgbClr val="00B050"/>
                    </a:solidFill>
                  </a:tcPr>
                </a:tc>
                <a:extLst>
                  <a:ext uri="{0D108BD9-81ED-4DB2-BD59-A6C34878D82A}">
                    <a16:rowId xmlns:a16="http://schemas.microsoft.com/office/drawing/2014/main" val="2545166408"/>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NULL</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leo</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2017026</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784313720"/>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2017026</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Gita</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NULL</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624330537"/>
                  </a:ext>
                </a:extLst>
              </a:tr>
            </a:tbl>
          </a:graphicData>
        </a:graphic>
      </p:graphicFrame>
      <p:sp>
        <p:nvSpPr>
          <p:cNvPr id="8" name="TextBox 7"/>
          <p:cNvSpPr txBox="1"/>
          <p:nvPr/>
        </p:nvSpPr>
        <p:spPr>
          <a:xfrm>
            <a:off x="237409" y="687491"/>
            <a:ext cx="6174408" cy="830997"/>
          </a:xfrm>
          <a:prstGeom prst="rect">
            <a:avLst/>
          </a:prstGeom>
          <a:noFill/>
        </p:spPr>
        <p:txBody>
          <a:bodyPr wrap="square" rtlCol="0">
            <a:spAutoFit/>
          </a:bodyPr>
          <a:lstStyle/>
          <a:p>
            <a:pPr marL="342900" indent="-342900" algn="ctr">
              <a:buFont typeface="Arial" panose="020B0604020202020204" pitchFamily="34" charset="0"/>
              <a:buChar char="•"/>
            </a:pPr>
            <a:r>
              <a:rPr lang="en-US" sz="2400" dirty="0">
                <a:solidFill>
                  <a:prstClr val="black"/>
                </a:solidFill>
                <a:latin typeface="Times New Roman" panose="02020603050405020304" pitchFamily="18" charset="0"/>
                <a:cs typeface="Times New Roman" panose="02020603050405020304" pitchFamily="18" charset="0"/>
              </a:rPr>
              <a:t>Self-join causes a table to be joined to itself. </a:t>
            </a:r>
          </a:p>
          <a:p>
            <a:endParaRPr lang="en-US" sz="24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7432051" y="3485090"/>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 as e</a:t>
            </a:r>
            <a:endParaRPr lang="en-US" sz="2400" b="1" dirty="0">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155922437"/>
              </p:ext>
            </p:extLst>
          </p:nvPr>
        </p:nvGraphicFramePr>
        <p:xfrm>
          <a:off x="6773266" y="1205422"/>
          <a:ext cx="5079048" cy="2286000"/>
        </p:xfrm>
        <a:graphic>
          <a:graphicData uri="http://schemas.openxmlformats.org/drawingml/2006/table">
            <a:tbl>
              <a:tblPr firstRow="1" bandRow="1"/>
              <a:tblGrid>
                <a:gridCol w="1693016">
                  <a:extLst>
                    <a:ext uri="{9D8B030D-6E8A-4147-A177-3AD203B41FA5}">
                      <a16:colId xmlns:a16="http://schemas.microsoft.com/office/drawing/2014/main" val="3913663507"/>
                    </a:ext>
                  </a:extLst>
                </a:gridCol>
                <a:gridCol w="1693016">
                  <a:extLst>
                    <a:ext uri="{9D8B030D-6E8A-4147-A177-3AD203B41FA5}">
                      <a16:colId xmlns:a16="http://schemas.microsoft.com/office/drawing/2014/main" val="395229582"/>
                    </a:ext>
                  </a:extLst>
                </a:gridCol>
                <a:gridCol w="1693016">
                  <a:extLst>
                    <a:ext uri="{9D8B030D-6E8A-4147-A177-3AD203B41FA5}">
                      <a16:colId xmlns:a16="http://schemas.microsoft.com/office/drawing/2014/main" val="2935325366"/>
                    </a:ext>
                  </a:extLst>
                </a:gridCol>
              </a:tblGrid>
              <a:tr h="433110">
                <a:tc>
                  <a:txBody>
                    <a:bodyPr/>
                    <a:lstStyle/>
                    <a:p>
                      <a:pPr algn="ctr"/>
                      <a:r>
                        <a:rPr lang="en-US" sz="2400" b="1" u="sng" dirty="0" err="1" smtClean="0">
                          <a:latin typeface="Times New Roman" panose="02020603050405020304" pitchFamily="18" charset="0"/>
                          <a:cs typeface="Times New Roman" panose="02020603050405020304" pitchFamily="18" charset="0"/>
                        </a:rPr>
                        <a:t>EmpID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Emp</a:t>
                      </a: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MngID</a:t>
                      </a:r>
                      <a:endParaRPr lang="en-US" sz="2400" u="sng" dirty="0"/>
                    </a:p>
                  </a:txBody>
                  <a:tcPr>
                    <a:solidFill>
                      <a:srgbClr val="FF0000"/>
                    </a:solidFill>
                  </a:tcPr>
                </a:tc>
                <a:extLst>
                  <a:ext uri="{0D108BD9-81ED-4DB2-BD59-A6C34878D82A}">
                    <a16:rowId xmlns:a16="http://schemas.microsoft.com/office/drawing/2014/main" val="2545166408"/>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NULL</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99338715"/>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284954838"/>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leo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2017026</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784313720"/>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2017026</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Gita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NULL</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624330537"/>
                  </a:ext>
                </a:extLst>
              </a:tr>
            </a:tbl>
          </a:graphicData>
        </a:graphic>
      </p:graphicFrame>
    </p:spTree>
    <p:extLst>
      <p:ext uri="{BB962C8B-B14F-4D97-AF65-F5344CB8AC3E}">
        <p14:creationId xmlns:p14="http://schemas.microsoft.com/office/powerpoint/2010/main" val="80734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08498" y="348508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 as m</a:t>
            </a:r>
            <a:endParaRPr lang="en-US" sz="2400" b="1" dirty="0">
              <a:latin typeface="Times New Roman" panose="02020603050405020304" pitchFamily="18" charset="0"/>
              <a:cs typeface="Times New Roman" panose="02020603050405020304" pitchFamily="18" charset="0"/>
            </a:endParaRPr>
          </a:p>
        </p:txBody>
      </p:sp>
      <p:sp>
        <p:nvSpPr>
          <p:cNvPr id="9" name="Content Placeholder 2"/>
          <p:cNvSpPr>
            <a:spLocks noGrp="1"/>
          </p:cNvSpPr>
          <p:nvPr>
            <p:ph idx="1"/>
          </p:nvPr>
        </p:nvSpPr>
        <p:spPr>
          <a:xfrm>
            <a:off x="237409" y="204037"/>
            <a:ext cx="2737146"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Self-Join: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9281" y="3786160"/>
            <a:ext cx="11613033" cy="2909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latin typeface="Times New Roman" panose="02020603050405020304" pitchFamily="18" charset="0"/>
                <a:cs typeface="Times New Roman" panose="02020603050405020304" pitchFamily="18" charset="0"/>
              </a:rPr>
              <a:t>Example:</a:t>
            </a:r>
          </a:p>
          <a:p>
            <a:pPr marL="0" indent="0">
              <a:buNone/>
            </a:pPr>
            <a:r>
              <a:rPr lang="en-US" sz="2400" b="1" dirty="0" smtClean="0">
                <a:latin typeface="Times New Roman" panose="02020603050405020304" pitchFamily="18" charset="0"/>
                <a:cs typeface="Times New Roman" panose="02020603050405020304" pitchFamily="18" charset="0"/>
              </a:rPr>
              <a:t>Select</a:t>
            </a:r>
            <a:r>
              <a:rPr lang="en-US" sz="2400" dirty="0" smtClean="0">
                <a:latin typeface="Times New Roman" panose="02020603050405020304" pitchFamily="18" charset="0"/>
                <a:cs typeface="Times New Roman" panose="02020603050405020304" pitchFamily="18" charset="0"/>
              </a:rPr>
              <a:t> m.name </a:t>
            </a:r>
            <a:r>
              <a:rPr lang="en-US" sz="2400" dirty="0">
                <a:latin typeface="Times New Roman" panose="02020603050405020304" pitchFamily="18" charset="0"/>
                <a:cs typeface="Times New Roman" panose="02020603050405020304" pitchFamily="18" charset="0"/>
              </a:rPr>
              <a:t>as </a:t>
            </a:r>
            <a:r>
              <a:rPr lang="en-US" sz="2400" dirty="0" smtClean="0">
                <a:latin typeface="Times New Roman" panose="02020603050405020304" pitchFamily="18" charset="0"/>
                <a:cs typeface="Times New Roman" panose="02020603050405020304" pitchFamily="18" charset="0"/>
              </a:rPr>
              <a:t>Manager, e.name </a:t>
            </a:r>
            <a:r>
              <a:rPr lang="en-US" sz="2400" dirty="0">
                <a:latin typeface="Times New Roman" panose="02020603050405020304" pitchFamily="18" charset="0"/>
                <a:cs typeface="Times New Roman" panose="02020603050405020304" pitchFamily="18" charset="0"/>
              </a:rPr>
              <a:t>as Employee</a:t>
            </a:r>
            <a:r>
              <a:rPr lang="en-US" sz="2400"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from</a:t>
            </a:r>
            <a:r>
              <a:rPr lang="en-US" sz="2400" dirty="0" smtClean="0">
                <a:latin typeface="Times New Roman" panose="02020603050405020304" pitchFamily="18" charset="0"/>
                <a:cs typeface="Times New Roman" panose="02020603050405020304" pitchFamily="18" charset="0"/>
              </a:rPr>
              <a:t> employee m </a:t>
            </a:r>
          </a:p>
          <a:p>
            <a:pPr marL="0" indent="0">
              <a:buNone/>
            </a:pP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join</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employee e</a:t>
            </a:r>
            <a:r>
              <a:rPr lang="en-US" sz="2400"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on (</a:t>
            </a:r>
            <a:r>
              <a:rPr lang="en-US" sz="2400" b="1" dirty="0" err="1">
                <a:solidFill>
                  <a:srgbClr val="00B0F0"/>
                </a:solidFill>
                <a:latin typeface="Times New Roman" panose="02020603050405020304" pitchFamily="18" charset="0"/>
                <a:cs typeface="Times New Roman" panose="02020603050405020304" pitchFamily="18" charset="0"/>
              </a:rPr>
              <a:t>m.EmpID</a:t>
            </a:r>
            <a:r>
              <a:rPr lang="en-US" sz="2400" b="1" dirty="0">
                <a:solidFill>
                  <a:srgbClr val="00B0F0"/>
                </a:solidFill>
                <a:latin typeface="Times New Roman" panose="02020603050405020304" pitchFamily="18" charset="0"/>
                <a:cs typeface="Times New Roman" panose="02020603050405020304" pitchFamily="18" charset="0"/>
              </a:rPr>
              <a:t> = </a:t>
            </a:r>
            <a:r>
              <a:rPr lang="en-US" sz="2400" b="1" dirty="0" err="1">
                <a:solidFill>
                  <a:srgbClr val="00B0F0"/>
                </a:solidFill>
                <a:latin typeface="Times New Roman" panose="02020603050405020304" pitchFamily="18" charset="0"/>
                <a:cs typeface="Times New Roman" panose="02020603050405020304" pitchFamily="18" charset="0"/>
              </a:rPr>
              <a:t>e.MngID</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t>
            </a:r>
          </a:p>
          <a:p>
            <a:pPr marL="0" indent="0">
              <a:buNone/>
            </a:pPr>
            <a:r>
              <a:rPr lang="en-US" sz="2400" dirty="0" smtClean="0">
                <a:latin typeface="Times New Roman" panose="02020603050405020304" pitchFamily="18" charset="0"/>
                <a:cs typeface="Times New Roman" panose="02020603050405020304" pitchFamily="18" charset="0"/>
              </a:rPr>
              <a:t>            </a:t>
            </a:r>
            <a:r>
              <a:rPr lang="en-US" sz="2400" b="1" u="sng" dirty="0" smtClean="0">
                <a:solidFill>
                  <a:srgbClr val="00B050"/>
                </a:solidFill>
                <a:latin typeface="Times New Roman" panose="02020603050405020304" pitchFamily="18" charset="0"/>
                <a:cs typeface="Times New Roman" panose="02020603050405020304" pitchFamily="18" charset="0"/>
              </a:rPr>
              <a:t>Manager   </a:t>
            </a:r>
            <a:r>
              <a:rPr lang="en-US" sz="2400" b="1" u="sng" dirty="0" smtClean="0">
                <a:solidFill>
                  <a:srgbClr val="FF0000"/>
                </a:solidFill>
                <a:latin typeface="Times New Roman" panose="02020603050405020304" pitchFamily="18" charset="0"/>
                <a:cs typeface="Times New Roman" panose="02020603050405020304" pitchFamily="18" charset="0"/>
              </a:rPr>
              <a:t>    Employee  </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 john                   </a:t>
            </a:r>
            <a:r>
              <a:rPr lang="en-US" sz="2400" dirty="0" err="1" smtClean="0">
                <a:solidFill>
                  <a:srgbClr val="FF0000"/>
                </a:solidFill>
                <a:latin typeface="Times New Roman" panose="02020603050405020304" pitchFamily="18" charset="0"/>
                <a:cs typeface="Times New Roman" panose="02020603050405020304" pitchFamily="18" charset="0"/>
              </a:rPr>
              <a:t>mary</a:t>
            </a:r>
            <a:endParaRPr lang="en-US" sz="2400" dirty="0" smtClean="0">
              <a:solidFill>
                <a:srgbClr val="FF0000"/>
              </a:solidFill>
              <a:latin typeface="Times New Roman" panose="02020603050405020304" pitchFamily="18" charset="0"/>
              <a:cs typeface="Times New Roman" panose="02020603050405020304" pitchFamily="18" charset="0"/>
            </a:endParaRP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 Gita                    </a:t>
            </a:r>
            <a:r>
              <a:rPr lang="en-US" sz="2400" dirty="0" err="1" smtClean="0">
                <a:solidFill>
                  <a:srgbClr val="FF0000"/>
                </a:solidFill>
                <a:latin typeface="Times New Roman" panose="02020603050405020304" pitchFamily="18" charset="0"/>
                <a:cs typeface="Times New Roman" panose="02020603050405020304" pitchFamily="18" charset="0"/>
              </a:rPr>
              <a:t>leo</a:t>
            </a:r>
            <a:r>
              <a:rPr lang="en-US" sz="2400" dirty="0" smtClean="0">
                <a:solidFill>
                  <a:srgbClr val="FF0000"/>
                </a:solidFill>
                <a:latin typeface="Times New Roman" panose="02020603050405020304" pitchFamily="18" charset="0"/>
                <a:cs typeface="Times New Roman" panose="02020603050405020304" pitchFamily="18" charset="0"/>
              </a:rPr>
              <a:t> </a:t>
            </a:r>
          </a:p>
        </p:txBody>
      </p:sp>
      <p:graphicFrame>
        <p:nvGraphicFramePr>
          <p:cNvPr id="2" name="Table 1"/>
          <p:cNvGraphicFramePr>
            <a:graphicFrameLocks noGrp="1"/>
          </p:cNvGraphicFramePr>
          <p:nvPr/>
        </p:nvGraphicFramePr>
        <p:xfrm>
          <a:off x="1332769" y="1205422"/>
          <a:ext cx="5079048" cy="2286000"/>
        </p:xfrm>
        <a:graphic>
          <a:graphicData uri="http://schemas.openxmlformats.org/drawingml/2006/table">
            <a:tbl>
              <a:tblPr firstRow="1" bandRow="1"/>
              <a:tblGrid>
                <a:gridCol w="1693016">
                  <a:extLst>
                    <a:ext uri="{9D8B030D-6E8A-4147-A177-3AD203B41FA5}">
                      <a16:colId xmlns:a16="http://schemas.microsoft.com/office/drawing/2014/main" val="3913663507"/>
                    </a:ext>
                  </a:extLst>
                </a:gridCol>
                <a:gridCol w="1693016">
                  <a:extLst>
                    <a:ext uri="{9D8B030D-6E8A-4147-A177-3AD203B41FA5}">
                      <a16:colId xmlns:a16="http://schemas.microsoft.com/office/drawing/2014/main" val="395229582"/>
                    </a:ext>
                  </a:extLst>
                </a:gridCol>
                <a:gridCol w="1693016">
                  <a:extLst>
                    <a:ext uri="{9D8B030D-6E8A-4147-A177-3AD203B41FA5}">
                      <a16:colId xmlns:a16="http://schemas.microsoft.com/office/drawing/2014/main" val="2935325366"/>
                    </a:ext>
                  </a:extLst>
                </a:gridCol>
              </a:tblGrid>
              <a:tr h="433110">
                <a:tc>
                  <a:txBody>
                    <a:bodyPr/>
                    <a:lstStyle/>
                    <a:p>
                      <a:pPr algn="ctr"/>
                      <a:r>
                        <a:rPr lang="en-US" sz="2400" b="1" u="sng" dirty="0" err="1" smtClean="0">
                          <a:latin typeface="Times New Roman" panose="02020603050405020304" pitchFamily="18" charset="0"/>
                          <a:cs typeface="Times New Roman" panose="02020603050405020304" pitchFamily="18" charset="0"/>
                        </a:rPr>
                        <a:t>EmpID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Emp</a:t>
                      </a: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MngID</a:t>
                      </a:r>
                      <a:endParaRPr lang="en-US" sz="2400" u="sng" dirty="0"/>
                    </a:p>
                  </a:txBody>
                  <a:tcPr>
                    <a:solidFill>
                      <a:srgbClr val="00B050"/>
                    </a:solidFill>
                  </a:tcPr>
                </a:tc>
                <a:extLst>
                  <a:ext uri="{0D108BD9-81ED-4DB2-BD59-A6C34878D82A}">
                    <a16:rowId xmlns:a16="http://schemas.microsoft.com/office/drawing/2014/main" val="2545166408"/>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NULL</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leo</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2017026</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784313720"/>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2017026</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Gita</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NULL</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624330537"/>
                  </a:ext>
                </a:extLst>
              </a:tr>
            </a:tbl>
          </a:graphicData>
        </a:graphic>
      </p:graphicFrame>
      <p:sp>
        <p:nvSpPr>
          <p:cNvPr id="8" name="TextBox 7"/>
          <p:cNvSpPr txBox="1"/>
          <p:nvPr/>
        </p:nvSpPr>
        <p:spPr>
          <a:xfrm>
            <a:off x="149661" y="587431"/>
            <a:ext cx="963370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solidFill>
                  <a:prstClr val="black"/>
                </a:solidFill>
                <a:latin typeface="Times New Roman" panose="02020603050405020304" pitchFamily="18" charset="0"/>
                <a:cs typeface="Times New Roman" panose="02020603050405020304" pitchFamily="18" charset="0"/>
              </a:rPr>
              <a:t>Compute the list of managers and their employees</a:t>
            </a:r>
            <a:endParaRPr lang="en-US" sz="2400" dirty="0">
              <a:solidFill>
                <a:prstClr val="black"/>
              </a:solidFill>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7432051" y="3485090"/>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 as e</a:t>
            </a:r>
            <a:endParaRPr lang="en-US" sz="2400" b="1" dirty="0">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nvGraphicFramePr>
        <p:xfrm>
          <a:off x="6773266" y="1205422"/>
          <a:ext cx="5079048" cy="2286000"/>
        </p:xfrm>
        <a:graphic>
          <a:graphicData uri="http://schemas.openxmlformats.org/drawingml/2006/table">
            <a:tbl>
              <a:tblPr firstRow="1" bandRow="1"/>
              <a:tblGrid>
                <a:gridCol w="1693016">
                  <a:extLst>
                    <a:ext uri="{9D8B030D-6E8A-4147-A177-3AD203B41FA5}">
                      <a16:colId xmlns:a16="http://schemas.microsoft.com/office/drawing/2014/main" val="3913663507"/>
                    </a:ext>
                  </a:extLst>
                </a:gridCol>
                <a:gridCol w="1693016">
                  <a:extLst>
                    <a:ext uri="{9D8B030D-6E8A-4147-A177-3AD203B41FA5}">
                      <a16:colId xmlns:a16="http://schemas.microsoft.com/office/drawing/2014/main" val="395229582"/>
                    </a:ext>
                  </a:extLst>
                </a:gridCol>
                <a:gridCol w="1693016">
                  <a:extLst>
                    <a:ext uri="{9D8B030D-6E8A-4147-A177-3AD203B41FA5}">
                      <a16:colId xmlns:a16="http://schemas.microsoft.com/office/drawing/2014/main" val="2935325366"/>
                    </a:ext>
                  </a:extLst>
                </a:gridCol>
              </a:tblGrid>
              <a:tr h="433110">
                <a:tc>
                  <a:txBody>
                    <a:bodyPr/>
                    <a:lstStyle/>
                    <a:p>
                      <a:pPr algn="ctr"/>
                      <a:r>
                        <a:rPr lang="en-US" sz="2400" b="1" u="sng" dirty="0" err="1" smtClean="0">
                          <a:latin typeface="Times New Roman" panose="02020603050405020304" pitchFamily="18" charset="0"/>
                          <a:cs typeface="Times New Roman" panose="02020603050405020304" pitchFamily="18" charset="0"/>
                        </a:rPr>
                        <a:t>EmpID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Emp</a:t>
                      </a: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MngID</a:t>
                      </a:r>
                      <a:endParaRPr lang="en-US" sz="2400" u="sng" dirty="0"/>
                    </a:p>
                  </a:txBody>
                  <a:tcPr>
                    <a:solidFill>
                      <a:srgbClr val="FF0000"/>
                    </a:solidFill>
                  </a:tcPr>
                </a:tc>
                <a:extLst>
                  <a:ext uri="{0D108BD9-81ED-4DB2-BD59-A6C34878D82A}">
                    <a16:rowId xmlns:a16="http://schemas.microsoft.com/office/drawing/2014/main" val="2545166408"/>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NULL</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99338715"/>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284954838"/>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leo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2017026</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784313720"/>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2017026</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Gita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NULL</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624330537"/>
                  </a:ext>
                </a:extLst>
              </a:tr>
            </a:tbl>
          </a:graphicData>
        </a:graphic>
      </p:graphicFrame>
    </p:spTree>
    <p:extLst>
      <p:ext uri="{BB962C8B-B14F-4D97-AF65-F5344CB8AC3E}">
        <p14:creationId xmlns:p14="http://schemas.microsoft.com/office/powerpoint/2010/main" val="133734203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9" y="204037"/>
            <a:ext cx="2737146"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Natural Join: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9" y="910684"/>
            <a:ext cx="11613033" cy="2909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In </a:t>
            </a:r>
            <a:r>
              <a:rPr lang="en-US" dirty="0" err="1" smtClean="0">
                <a:latin typeface="Times New Roman" panose="02020603050405020304" pitchFamily="18" charset="0"/>
                <a:cs typeface="Times New Roman" panose="02020603050405020304" pitchFamily="18" charset="0"/>
              </a:rPr>
              <a:t>equi</a:t>
            </a:r>
            <a:r>
              <a:rPr lang="en-US" dirty="0" smtClean="0">
                <a:latin typeface="Times New Roman" panose="02020603050405020304" pitchFamily="18" charset="0"/>
                <a:cs typeface="Times New Roman" panose="02020603050405020304" pitchFamily="18" charset="0"/>
              </a:rPr>
              <a:t>-join the common columns of the two tables were duplicated.</a:t>
            </a:r>
          </a:p>
          <a:p>
            <a:r>
              <a:rPr lang="en-US" dirty="0" smtClean="0">
                <a:latin typeface="Times New Roman" panose="02020603050405020304" pitchFamily="18" charset="0"/>
                <a:cs typeface="Times New Roman" panose="02020603050405020304" pitchFamily="18" charset="0"/>
              </a:rPr>
              <a:t>Natural join removes these duplicate columns.</a:t>
            </a:r>
          </a:p>
          <a:p>
            <a:r>
              <a:rPr lang="en-US" b="1" dirty="0" smtClean="0">
                <a:latin typeface="Times New Roman" panose="02020603050405020304" pitchFamily="18" charset="0"/>
                <a:cs typeface="Times New Roman" panose="02020603050405020304" pitchFamily="18" charset="0"/>
              </a:rPr>
              <a:t>Natural join implicitly involves equal operator on common columns of the tables.</a:t>
            </a:r>
          </a:p>
          <a:p>
            <a:r>
              <a:rPr lang="en-US" dirty="0" smtClean="0">
                <a:latin typeface="Times New Roman" panose="02020603050405020304" pitchFamily="18" charset="0"/>
                <a:cs typeface="Times New Roman" panose="02020603050405020304" pitchFamily="18" charset="0"/>
              </a:rPr>
              <a:t>So, equal operator and common columns should not be specified.</a:t>
            </a:r>
          </a:p>
          <a:p>
            <a:r>
              <a:rPr lang="en-US" dirty="0" smtClean="0">
                <a:latin typeface="Times New Roman" panose="02020603050405020304" pitchFamily="18" charset="0"/>
                <a:cs typeface="Times New Roman" panose="02020603050405020304" pitchFamily="18" charset="0"/>
              </a:rPr>
              <a:t>It is done using the key word “</a:t>
            </a:r>
            <a:r>
              <a:rPr lang="en-US" b="1" dirty="0" smtClean="0">
                <a:latin typeface="Times New Roman" panose="02020603050405020304" pitchFamily="18" charset="0"/>
                <a:cs typeface="Times New Roman" panose="02020603050405020304" pitchFamily="18" charset="0"/>
              </a:rPr>
              <a:t>natural join</a:t>
            </a:r>
            <a:r>
              <a:rPr lang="en-US"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850502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1936" y="783771"/>
            <a:ext cx="11167752" cy="4595751"/>
          </a:xfrm>
        </p:spPr>
        <p:txBody>
          <a:bodyPr>
            <a:normAutofit/>
          </a:bodyPr>
          <a:lstStyle/>
          <a:p>
            <a:r>
              <a:rPr lang="en-US" sz="3200" b="1" dirty="0" smtClean="0">
                <a:latin typeface="Times New Roman" panose="02020603050405020304" pitchFamily="18" charset="0"/>
                <a:cs typeface="Times New Roman" panose="02020603050405020304" pitchFamily="18" charset="0"/>
              </a:rPr>
              <a:t>Limitations of File based System:</a:t>
            </a:r>
          </a:p>
          <a:p>
            <a:r>
              <a:rPr lang="en-US" b="1" dirty="0" smtClean="0">
                <a:latin typeface="Times New Roman" panose="02020603050405020304" pitchFamily="18" charset="0"/>
                <a:cs typeface="Times New Roman" panose="02020603050405020304" pitchFamily="18" charset="0"/>
              </a:rPr>
              <a:t>Data Redundancy and Inconsistency: </a:t>
            </a:r>
          </a:p>
          <a:p>
            <a:r>
              <a:rPr lang="en-US" dirty="0" smtClean="0">
                <a:latin typeface="Times New Roman" panose="02020603050405020304" pitchFamily="18" charset="0"/>
                <a:cs typeface="Times New Roman" panose="02020603050405020304" pitchFamily="18" charset="0"/>
              </a:rPr>
              <a:t>Same data may be present in different files (causing more space cost), and may lead to inconsistent data when one instance of a data is modified, but its other instances in other files are not modified.</a:t>
            </a:r>
          </a:p>
          <a:p>
            <a:r>
              <a:rPr lang="en-US" b="1" dirty="0" smtClean="0">
                <a:latin typeface="Times New Roman" panose="02020603050405020304" pitchFamily="18" charset="0"/>
                <a:cs typeface="Times New Roman" panose="02020603050405020304" pitchFamily="18" charset="0"/>
              </a:rPr>
              <a:t>Atomicity Problems: </a:t>
            </a:r>
          </a:p>
          <a:p>
            <a:r>
              <a:rPr lang="en-US" dirty="0" smtClean="0">
                <a:latin typeface="Times New Roman" panose="02020603050405020304" pitchFamily="18" charset="0"/>
                <a:cs typeface="Times New Roman" panose="02020603050405020304" pitchFamily="18" charset="0"/>
              </a:rPr>
              <a:t>Sometimes it is needed to execute ALL or NONE of a group of queries / instructions. In file-processing system, maintaining this type of atomic nature of execution is not possible.</a:t>
            </a:r>
          </a:p>
        </p:txBody>
      </p:sp>
    </p:spTree>
    <p:extLst>
      <p:ext uri="{BB962C8B-B14F-4D97-AF65-F5344CB8AC3E}">
        <p14:creationId xmlns:p14="http://schemas.microsoft.com/office/powerpoint/2010/main" val="39527458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9" y="204037"/>
            <a:ext cx="2737146"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Natural Join:</a:t>
            </a:r>
            <a:endParaRPr lang="en-US" sz="3200"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539677" y="1677352"/>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8149983" y="257210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15" name="Table 14"/>
          <p:cNvGraphicFramePr>
            <a:graphicFrameLocks noGrp="1"/>
          </p:cNvGraphicFramePr>
          <p:nvPr>
            <p:extLst/>
          </p:nvPr>
        </p:nvGraphicFramePr>
        <p:xfrm>
          <a:off x="2780316" y="298954"/>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916409055"/>
                  </a:ext>
                </a:extLst>
              </a:tr>
            </a:tbl>
          </a:graphicData>
        </a:graphic>
      </p:graphicFrame>
      <p:graphicFrame>
        <p:nvGraphicFramePr>
          <p:cNvPr id="16" name="Table 15"/>
          <p:cNvGraphicFramePr>
            <a:graphicFrameLocks noGrp="1"/>
          </p:cNvGraphicFramePr>
          <p:nvPr/>
        </p:nvGraphicFramePr>
        <p:xfrm>
          <a:off x="6786116" y="286108"/>
          <a:ext cx="5079048" cy="2286000"/>
        </p:xfrm>
        <a:graphic>
          <a:graphicData uri="http://schemas.openxmlformats.org/drawingml/2006/table">
            <a:tbl>
              <a:tblPr firstRow="1" bandRow="1"/>
              <a:tblGrid>
                <a:gridCol w="1693016">
                  <a:extLst>
                    <a:ext uri="{9D8B030D-6E8A-4147-A177-3AD203B41FA5}">
                      <a16:colId xmlns:a16="http://schemas.microsoft.com/office/drawing/2014/main" val="3913663507"/>
                    </a:ext>
                  </a:extLst>
                </a:gridCol>
                <a:gridCol w="1693016">
                  <a:extLst>
                    <a:ext uri="{9D8B030D-6E8A-4147-A177-3AD203B41FA5}">
                      <a16:colId xmlns:a16="http://schemas.microsoft.com/office/drawing/2014/main" val="395229582"/>
                    </a:ext>
                  </a:extLst>
                </a:gridCol>
                <a:gridCol w="1693016">
                  <a:extLst>
                    <a:ext uri="{9D8B030D-6E8A-4147-A177-3AD203B41FA5}">
                      <a16:colId xmlns:a16="http://schemas.microsoft.com/office/drawing/2014/main" val="2935325366"/>
                    </a:ext>
                  </a:extLst>
                </a:gridCol>
              </a:tblGrid>
              <a:tr h="43311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solidFill>
                      <a:srgbClr val="FF0000"/>
                    </a:solidFill>
                  </a:tcPr>
                </a:tc>
                <a:extLst>
                  <a:ext uri="{0D108BD9-81ED-4DB2-BD59-A6C34878D82A}">
                    <a16:rowId xmlns:a16="http://schemas.microsoft.com/office/drawing/2014/main" val="2545166408"/>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99338715"/>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Ex</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284954838"/>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CS1000</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784313720"/>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CS1000</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624330537"/>
                  </a:ext>
                </a:extLst>
              </a:tr>
            </a:tbl>
          </a:graphicData>
        </a:graphic>
      </p:graphicFrame>
      <p:sp>
        <p:nvSpPr>
          <p:cNvPr id="8" name="Content Placeholder 2"/>
          <p:cNvSpPr txBox="1">
            <a:spLocks/>
          </p:cNvSpPr>
          <p:nvPr/>
        </p:nvSpPr>
        <p:spPr>
          <a:xfrm>
            <a:off x="477233" y="3041413"/>
            <a:ext cx="11613033" cy="34475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sz="2400" b="1" dirty="0" smtClean="0">
                <a:latin typeface="Times New Roman" panose="02020603050405020304" pitchFamily="18" charset="0"/>
                <a:cs typeface="Times New Roman" panose="02020603050405020304" pitchFamily="18" charset="0"/>
              </a:rPr>
              <a:t>Select</a:t>
            </a:r>
            <a:r>
              <a:rPr lang="en-US" sz="2400" dirty="0" smtClean="0">
                <a:latin typeface="Times New Roman" panose="02020603050405020304" pitchFamily="18" charset="0"/>
                <a:cs typeface="Times New Roman" panose="02020603050405020304" pitchFamily="18" charset="0"/>
              </a:rPr>
              <a:t> * </a:t>
            </a:r>
            <a:r>
              <a:rPr lang="en-US" sz="2400" b="1" dirty="0" smtClean="0">
                <a:latin typeface="Times New Roman" panose="02020603050405020304" pitchFamily="18" charset="0"/>
                <a:cs typeface="Times New Roman" panose="02020603050405020304" pitchFamily="18" charset="0"/>
              </a:rPr>
              <a:t>from</a:t>
            </a:r>
            <a:r>
              <a:rPr lang="en-US" sz="2400" dirty="0" smtClean="0">
                <a:latin typeface="Times New Roman" panose="02020603050405020304" pitchFamily="18" charset="0"/>
                <a:cs typeface="Times New Roman" panose="02020603050405020304" pitchFamily="18" charset="0"/>
              </a:rPr>
              <a:t> student </a:t>
            </a:r>
            <a:r>
              <a:rPr lang="en-US" sz="2400" b="1" dirty="0" smtClean="0">
                <a:latin typeface="Times New Roman" panose="02020603050405020304" pitchFamily="18" charset="0"/>
                <a:cs typeface="Times New Roman" panose="02020603050405020304" pitchFamily="18" charset="0"/>
              </a:rPr>
              <a:t>natural</a:t>
            </a:r>
            <a:r>
              <a:rPr lang="en-US" sz="2400"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join</a:t>
            </a:r>
            <a:r>
              <a:rPr lang="en-US" sz="2400" dirty="0" smtClean="0">
                <a:latin typeface="Times New Roman" panose="02020603050405020304" pitchFamily="18" charset="0"/>
                <a:cs typeface="Times New Roman" panose="02020603050405020304" pitchFamily="18" charset="0"/>
              </a:rPr>
              <a:t> grade;</a:t>
            </a:r>
          </a:p>
          <a:p>
            <a:pPr marL="914400" lvl="2" indent="0">
              <a:buFont typeface="Arial" panose="020B0604020202020204" pitchFamily="34" charset="0"/>
              <a:buNone/>
            </a:pPr>
            <a:r>
              <a:rPr lang="en-US" sz="2400" b="1" u="sng" dirty="0" err="1" smtClean="0">
                <a:solidFill>
                  <a:srgbClr val="00B050"/>
                </a:solidFill>
                <a:latin typeface="Times New Roman" panose="02020603050405020304" pitchFamily="18" charset="0"/>
                <a:cs typeface="Times New Roman" panose="02020603050405020304" pitchFamily="18" charset="0"/>
              </a:rPr>
              <a:t>Rollno</a:t>
            </a:r>
            <a:r>
              <a:rPr lang="en-US" sz="2400" b="1" u="sng" dirty="0" smtClean="0">
                <a:solidFill>
                  <a:srgbClr val="00B050"/>
                </a:solidFill>
                <a:latin typeface="Times New Roman" panose="02020603050405020304" pitchFamily="18" charset="0"/>
                <a:cs typeface="Times New Roman" panose="02020603050405020304" pitchFamily="18" charset="0"/>
              </a:rPr>
              <a:t>       Name      </a:t>
            </a:r>
            <a:r>
              <a:rPr lang="en-US" sz="2400" b="1" u="sng" dirty="0" smtClean="0">
                <a:solidFill>
                  <a:srgbClr val="FF0000"/>
                </a:solidFill>
                <a:latin typeface="Times New Roman" panose="02020603050405020304" pitchFamily="18" charset="0"/>
                <a:cs typeface="Times New Roman" panose="02020603050405020304" pitchFamily="18" charset="0"/>
              </a:rPr>
              <a:t>Course-ID      Grade</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2017001     john        </a:t>
            </a:r>
            <a:r>
              <a:rPr lang="en-US" sz="2400" dirty="0" smtClean="0">
                <a:solidFill>
                  <a:srgbClr val="FF0000"/>
                </a:solidFill>
                <a:latin typeface="Times New Roman" panose="02020603050405020304" pitchFamily="18" charset="0"/>
                <a:cs typeface="Times New Roman" panose="02020603050405020304" pitchFamily="18" charset="0"/>
              </a:rPr>
              <a:t>CS3002            A</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2017001     john        </a:t>
            </a:r>
            <a:r>
              <a:rPr lang="en-US" sz="2400" dirty="0" smtClean="0">
                <a:solidFill>
                  <a:srgbClr val="FF0000"/>
                </a:solidFill>
                <a:latin typeface="Times New Roman" panose="02020603050405020304" pitchFamily="18" charset="0"/>
                <a:cs typeface="Times New Roman" panose="02020603050405020304" pitchFamily="18" charset="0"/>
              </a:rPr>
              <a:t>CS1000            B</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2017024     </a:t>
            </a:r>
            <a:r>
              <a:rPr lang="en-US" sz="2400" dirty="0" err="1" smtClean="0">
                <a:solidFill>
                  <a:srgbClr val="00B050"/>
                </a:solidFill>
                <a:latin typeface="Times New Roman" panose="02020603050405020304" pitchFamily="18" charset="0"/>
                <a:cs typeface="Times New Roman" panose="02020603050405020304" pitchFamily="18" charset="0"/>
              </a:rPr>
              <a:t>mary</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CS3002            Ex</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2017024     </a:t>
            </a:r>
            <a:r>
              <a:rPr lang="en-US" sz="2400" dirty="0" err="1">
                <a:solidFill>
                  <a:srgbClr val="00B050"/>
                </a:solidFill>
                <a:latin typeface="Times New Roman" panose="02020603050405020304" pitchFamily="18" charset="0"/>
                <a:cs typeface="Times New Roman" panose="02020603050405020304" pitchFamily="18" charset="0"/>
              </a:rPr>
              <a:t>mary</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CS1000            C</a:t>
            </a:r>
            <a:endParaRPr lang="en-US" sz="3600" dirty="0" smtClean="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0682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9" y="204037"/>
            <a:ext cx="2737146"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Theta Join: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9" y="910685"/>
            <a:ext cx="11613033" cy="5655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It is join operation in which the join operator is </a:t>
            </a:r>
            <a:r>
              <a:rPr lang="en-US" b="1" dirty="0" smtClean="0">
                <a:latin typeface="Times New Roman" panose="02020603050405020304" pitchFamily="18" charset="0"/>
                <a:cs typeface="Times New Roman" panose="02020603050405020304" pitchFamily="18" charset="0"/>
              </a:rPr>
              <a:t>not equal operator</a:t>
            </a:r>
            <a:r>
              <a:rPr lang="en-US" dirty="0" smtClean="0">
                <a:latin typeface="Times New Roman" panose="02020603050405020304" pitchFamily="18" charset="0"/>
                <a:cs typeface="Times New Roman" panose="02020603050405020304" pitchFamily="18" charset="0"/>
              </a:rPr>
              <a:t>.</a:t>
            </a:r>
          </a:p>
        </p:txBody>
      </p:sp>
      <p:sp>
        <p:nvSpPr>
          <p:cNvPr id="4" name="TextBox 3"/>
          <p:cNvSpPr txBox="1"/>
          <p:nvPr/>
        </p:nvSpPr>
        <p:spPr>
          <a:xfrm>
            <a:off x="3627812" y="2966326"/>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8238118" y="3861082"/>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81702311"/>
              </p:ext>
            </p:extLst>
          </p:nvPr>
        </p:nvGraphicFramePr>
        <p:xfrm>
          <a:off x="2868451" y="1587928"/>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91640905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97370798"/>
              </p:ext>
            </p:extLst>
          </p:nvPr>
        </p:nvGraphicFramePr>
        <p:xfrm>
          <a:off x="6874251" y="1575082"/>
          <a:ext cx="5079048" cy="2286000"/>
        </p:xfrm>
        <a:graphic>
          <a:graphicData uri="http://schemas.openxmlformats.org/drawingml/2006/table">
            <a:tbl>
              <a:tblPr firstRow="1" bandRow="1"/>
              <a:tblGrid>
                <a:gridCol w="1693016">
                  <a:extLst>
                    <a:ext uri="{9D8B030D-6E8A-4147-A177-3AD203B41FA5}">
                      <a16:colId xmlns:a16="http://schemas.microsoft.com/office/drawing/2014/main" val="3913663507"/>
                    </a:ext>
                  </a:extLst>
                </a:gridCol>
                <a:gridCol w="1693016">
                  <a:extLst>
                    <a:ext uri="{9D8B030D-6E8A-4147-A177-3AD203B41FA5}">
                      <a16:colId xmlns:a16="http://schemas.microsoft.com/office/drawing/2014/main" val="395229582"/>
                    </a:ext>
                  </a:extLst>
                </a:gridCol>
                <a:gridCol w="1693016">
                  <a:extLst>
                    <a:ext uri="{9D8B030D-6E8A-4147-A177-3AD203B41FA5}">
                      <a16:colId xmlns:a16="http://schemas.microsoft.com/office/drawing/2014/main" val="2935325366"/>
                    </a:ext>
                  </a:extLst>
                </a:gridCol>
              </a:tblGrid>
              <a:tr h="43311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solidFill>
                      <a:srgbClr val="FF0000"/>
                    </a:solidFill>
                  </a:tcPr>
                </a:tc>
                <a:extLst>
                  <a:ext uri="{0D108BD9-81ED-4DB2-BD59-A6C34878D82A}">
                    <a16:rowId xmlns:a16="http://schemas.microsoft.com/office/drawing/2014/main" val="2545166408"/>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99338715"/>
                  </a:ext>
                </a:extLst>
              </a:tr>
              <a:tr h="43311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Ex</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284954838"/>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CS1000</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784313720"/>
                  </a:ext>
                </a:extLst>
              </a:tr>
              <a:tr h="346488">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CS1000</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624330537"/>
                  </a:ext>
                </a:extLst>
              </a:tr>
            </a:tbl>
          </a:graphicData>
        </a:graphic>
      </p:graphicFrame>
      <p:sp>
        <p:nvSpPr>
          <p:cNvPr id="8" name="Content Placeholder 2"/>
          <p:cNvSpPr txBox="1">
            <a:spLocks/>
          </p:cNvSpPr>
          <p:nvPr/>
        </p:nvSpPr>
        <p:spPr>
          <a:xfrm>
            <a:off x="373042" y="3861082"/>
            <a:ext cx="11613033" cy="2199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s </a:t>
            </a:r>
            <a:r>
              <a:rPr lang="en-US" b="1" dirty="0" smtClean="0">
                <a:latin typeface="Times New Roman" panose="02020603050405020304" pitchFamily="18" charset="0"/>
                <a:cs typeface="Times New Roman" panose="02020603050405020304" pitchFamily="18" charset="0"/>
              </a:rPr>
              <a:t>join</a:t>
            </a:r>
            <a:r>
              <a:rPr lang="en-US" dirty="0" smtClean="0">
                <a:latin typeface="Times New Roman" panose="02020603050405020304" pitchFamily="18" charset="0"/>
                <a:cs typeface="Times New Roman" panose="02020603050405020304" pitchFamily="18" charset="0"/>
              </a:rPr>
              <a:t> grade g </a:t>
            </a:r>
            <a:r>
              <a:rPr lang="en-US" b="1" dirty="0" smtClean="0">
                <a:latin typeface="Times New Roman" panose="02020603050405020304" pitchFamily="18" charset="0"/>
                <a:cs typeface="Times New Roman" panose="02020603050405020304" pitchFamily="18" charset="0"/>
              </a:rPr>
              <a:t>on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s.rollno</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&lt;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g.rollno</a:t>
            </a:r>
            <a:r>
              <a:rPr lang="en-US" dirty="0" smtClean="0">
                <a:latin typeface="Times New Roman" panose="02020603050405020304" pitchFamily="18" charset="0"/>
                <a:cs typeface="Times New Roman" panose="02020603050405020304" pitchFamily="18" charset="0"/>
              </a:rPr>
              <a:t>);</a:t>
            </a:r>
          </a:p>
          <a:p>
            <a:pPr marL="914400" lvl="2" indent="0">
              <a:buNone/>
            </a:pPr>
            <a:r>
              <a:rPr lang="en-US" sz="2400" b="1" u="sng" dirty="0" err="1">
                <a:solidFill>
                  <a:srgbClr val="00B050"/>
                </a:solidFill>
                <a:latin typeface="Times New Roman" panose="02020603050405020304" pitchFamily="18" charset="0"/>
                <a:cs typeface="Times New Roman" panose="02020603050405020304" pitchFamily="18" charset="0"/>
              </a:rPr>
              <a:t>Rollno</a:t>
            </a:r>
            <a:r>
              <a:rPr lang="en-US" sz="2400" b="1" u="sng" dirty="0">
                <a:solidFill>
                  <a:srgbClr val="00B050"/>
                </a:solidFill>
                <a:latin typeface="Times New Roman" panose="02020603050405020304" pitchFamily="18" charset="0"/>
                <a:cs typeface="Times New Roman" panose="02020603050405020304" pitchFamily="18" charset="0"/>
              </a:rPr>
              <a:t>       Name </a:t>
            </a:r>
            <a:r>
              <a:rPr lang="en-US" sz="2400" b="1" u="sng" dirty="0" smtClean="0">
                <a:solidFill>
                  <a:srgbClr val="00B050"/>
                </a:solidFill>
                <a:latin typeface="Times New Roman" panose="02020603050405020304" pitchFamily="18" charset="0"/>
                <a:cs typeface="Times New Roman" panose="02020603050405020304" pitchFamily="18" charset="0"/>
              </a:rPr>
              <a:t>     </a:t>
            </a:r>
            <a:r>
              <a:rPr lang="en-US" sz="2400" b="1" u="sng" dirty="0" err="1" smtClean="0">
                <a:solidFill>
                  <a:srgbClr val="FF0000"/>
                </a:solidFill>
                <a:latin typeface="Times New Roman" panose="02020603050405020304" pitchFamily="18" charset="0"/>
                <a:cs typeface="Times New Roman" panose="02020603050405020304" pitchFamily="18" charset="0"/>
              </a:rPr>
              <a:t>Rollno</a:t>
            </a:r>
            <a:r>
              <a:rPr lang="en-US" sz="2400" b="1" u="sng" dirty="0" smtClean="0">
                <a:solidFill>
                  <a:srgbClr val="FF0000"/>
                </a:solidFill>
                <a:latin typeface="Times New Roman" panose="02020603050405020304" pitchFamily="18" charset="0"/>
                <a:cs typeface="Times New Roman" panose="02020603050405020304" pitchFamily="18" charset="0"/>
              </a:rPr>
              <a:t>   Course-ID      </a:t>
            </a:r>
            <a:r>
              <a:rPr lang="en-US" sz="2400" b="1" u="sng" dirty="0">
                <a:solidFill>
                  <a:srgbClr val="FF0000"/>
                </a:solidFill>
                <a:latin typeface="Times New Roman" panose="02020603050405020304" pitchFamily="18" charset="0"/>
                <a:cs typeface="Times New Roman" panose="02020603050405020304" pitchFamily="18" charset="0"/>
              </a:rPr>
              <a:t>Grade</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2017001     john        </a:t>
            </a:r>
            <a:r>
              <a:rPr lang="en-US" sz="2400" dirty="0" smtClean="0">
                <a:solidFill>
                  <a:srgbClr val="FF0000"/>
                </a:solidFill>
                <a:latin typeface="Times New Roman" panose="02020603050405020304" pitchFamily="18" charset="0"/>
                <a:cs typeface="Times New Roman" panose="02020603050405020304" pitchFamily="18" charset="0"/>
              </a:rPr>
              <a:t>201724      </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CS3002            A</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2017001     john        </a:t>
            </a:r>
            <a:r>
              <a:rPr lang="en-US" sz="2400" dirty="0">
                <a:solidFill>
                  <a:srgbClr val="FF0000"/>
                </a:solidFill>
                <a:latin typeface="Times New Roman" panose="02020603050405020304" pitchFamily="18" charset="0"/>
                <a:cs typeface="Times New Roman" panose="02020603050405020304" pitchFamily="18" charset="0"/>
              </a:rPr>
              <a:t>201724      </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CS1000            C</a:t>
            </a:r>
            <a:endParaRPr lang="en-US" sz="2400" dirty="0">
              <a:latin typeface="Times New Roman" panose="02020603050405020304" pitchFamily="18" charset="0"/>
              <a:cs typeface="Times New Roman" panose="02020603050405020304" pitchFamily="18" charset="0"/>
            </a:endParaRPr>
          </a:p>
          <a:p>
            <a:pPr marL="914400" lvl="2" indent="0">
              <a:buNone/>
            </a:pP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963583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3882899"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 Left Outer Join: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9" y="910684"/>
            <a:ext cx="11613033" cy="4729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inner joins </a:t>
            </a:r>
            <a:r>
              <a:rPr lang="en-US" dirty="0" smtClean="0">
                <a:latin typeface="Times New Roman" panose="02020603050405020304" pitchFamily="18" charset="0"/>
                <a:cs typeface="Times New Roman" panose="02020603050405020304" pitchFamily="18" charset="0"/>
              </a:rPr>
              <a:t>only the rows </a:t>
            </a:r>
            <a:r>
              <a:rPr lang="en-US" b="1" dirty="0" smtClean="0">
                <a:latin typeface="Times New Roman" panose="02020603050405020304" pitchFamily="18" charset="0"/>
                <a:cs typeface="Times New Roman" panose="02020603050405020304" pitchFamily="18" charset="0"/>
              </a:rPr>
              <a:t>that satisfied the join conditions </a:t>
            </a:r>
            <a:r>
              <a:rPr lang="en-US" dirty="0" smtClean="0">
                <a:latin typeface="Times New Roman" panose="02020603050405020304" pitchFamily="18" charset="0"/>
                <a:cs typeface="Times New Roman" panose="02020603050405020304" pitchFamily="18" charset="0"/>
              </a:rPr>
              <a:t>are joined.</a:t>
            </a:r>
          </a:p>
          <a:p>
            <a:r>
              <a:rPr lang="en-US" dirty="0" smtClean="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outer joins </a:t>
            </a:r>
            <a:r>
              <a:rPr lang="en-US" dirty="0" smtClean="0">
                <a:latin typeface="Times New Roman" panose="02020603050405020304" pitchFamily="18" charset="0"/>
                <a:cs typeface="Times New Roman" panose="02020603050405020304" pitchFamily="18" charset="0"/>
              </a:rPr>
              <a:t>not only </a:t>
            </a:r>
            <a:r>
              <a:rPr lang="en-US" dirty="0">
                <a:latin typeface="Times New Roman" panose="02020603050405020304" pitchFamily="18" charset="0"/>
                <a:cs typeface="Times New Roman" panose="02020603050405020304" pitchFamily="18" charset="0"/>
              </a:rPr>
              <a:t>the rows </a:t>
            </a:r>
            <a:r>
              <a:rPr lang="en-US" b="1" dirty="0">
                <a:latin typeface="Times New Roman" panose="02020603050405020304" pitchFamily="18" charset="0"/>
                <a:cs typeface="Times New Roman" panose="02020603050405020304" pitchFamily="18" charset="0"/>
              </a:rPr>
              <a:t>that </a:t>
            </a:r>
            <a:r>
              <a:rPr lang="en-US" b="1" dirty="0" smtClean="0">
                <a:latin typeface="Times New Roman" panose="02020603050405020304" pitchFamily="18" charset="0"/>
                <a:cs typeface="Times New Roman" panose="02020603050405020304" pitchFamily="18" charset="0"/>
              </a:rPr>
              <a:t>satisfy </a:t>
            </a:r>
            <a:r>
              <a:rPr lang="en-US" b="1" dirty="0">
                <a:latin typeface="Times New Roman" panose="02020603050405020304" pitchFamily="18" charset="0"/>
                <a:cs typeface="Times New Roman" panose="02020603050405020304" pitchFamily="18" charset="0"/>
              </a:rPr>
              <a:t>the join conditions </a:t>
            </a:r>
            <a:r>
              <a:rPr lang="en-US" dirty="0" smtClean="0">
                <a:latin typeface="Times New Roman" panose="02020603050405020304" pitchFamily="18" charset="0"/>
                <a:cs typeface="Times New Roman" panose="02020603050405020304" pitchFamily="18" charset="0"/>
              </a:rPr>
              <a:t>are joined, but also, the rows that </a:t>
            </a:r>
            <a:r>
              <a:rPr lang="en-US" b="1" dirty="0" smtClean="0">
                <a:latin typeface="Times New Roman" panose="02020603050405020304" pitchFamily="18" charset="0"/>
                <a:cs typeface="Times New Roman" panose="02020603050405020304" pitchFamily="18" charset="0"/>
              </a:rPr>
              <a:t>do not satisfy the join conditions </a:t>
            </a:r>
            <a:r>
              <a:rPr lang="en-US" dirty="0" smtClean="0">
                <a:latin typeface="Times New Roman" panose="02020603050405020304" pitchFamily="18" charset="0"/>
                <a:cs typeface="Times New Roman" panose="02020603050405020304" pitchFamily="18" charset="0"/>
              </a:rPr>
              <a:t>are joined.</a:t>
            </a:r>
          </a:p>
          <a:p>
            <a:r>
              <a:rPr lang="en-US" dirty="0">
                <a:latin typeface="Times New Roman" panose="02020603050405020304" pitchFamily="18" charset="0"/>
                <a:cs typeface="Times New Roman" panose="02020603050405020304" pitchFamily="18" charset="0"/>
              </a:rPr>
              <a:t>A new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is produced by first joining the </a:t>
            </a:r>
            <a:r>
              <a:rPr lang="en-US" dirty="0" smtClean="0">
                <a:latin typeface="Times New Roman" panose="02020603050405020304" pitchFamily="18" charset="0"/>
                <a:cs typeface="Times New Roman" panose="02020603050405020304" pitchFamily="18" charset="0"/>
              </a:rPr>
              <a:t>rows </a:t>
            </a:r>
            <a:r>
              <a:rPr lang="en-US" dirty="0">
                <a:latin typeface="Times New Roman" panose="02020603050405020304" pitchFamily="18" charset="0"/>
                <a:cs typeface="Times New Roman" panose="02020603050405020304" pitchFamily="18" charset="0"/>
              </a:rPr>
              <a:t>of the left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a join that satisfy the join conditions with the </a:t>
            </a:r>
            <a:r>
              <a:rPr lang="en-US" dirty="0" smtClean="0">
                <a:latin typeface="Times New Roman" panose="02020603050405020304" pitchFamily="18" charset="0"/>
                <a:cs typeface="Times New Roman" panose="02020603050405020304" pitchFamily="18" charset="0"/>
              </a:rPr>
              <a:t>rows </a:t>
            </a:r>
            <a:r>
              <a:rPr lang="en-US" dirty="0">
                <a:latin typeface="Times New Roman" panose="02020603050405020304" pitchFamily="18" charset="0"/>
                <a:cs typeface="Times New Roman" panose="02020603050405020304" pitchFamily="18" charset="0"/>
              </a:rPr>
              <a:t>of the right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and then by joining the </a:t>
            </a:r>
            <a:r>
              <a:rPr lang="en-US" dirty="0" smtClean="0">
                <a:latin typeface="Times New Roman" panose="02020603050405020304" pitchFamily="18" charset="0"/>
                <a:cs typeface="Times New Roman" panose="02020603050405020304" pitchFamily="18" charset="0"/>
              </a:rPr>
              <a:t>rows </a:t>
            </a:r>
            <a:r>
              <a:rPr lang="en-US" dirty="0">
                <a:latin typeface="Times New Roman" panose="02020603050405020304" pitchFamily="18" charset="0"/>
                <a:cs typeface="Times New Roman" panose="02020603050405020304" pitchFamily="18" charset="0"/>
              </a:rPr>
              <a:t>of the left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that do not satisfy the join conditions with the </a:t>
            </a:r>
            <a:r>
              <a:rPr lang="en-US" dirty="0" smtClean="0">
                <a:latin typeface="Times New Roman" panose="02020603050405020304" pitchFamily="18" charset="0"/>
                <a:cs typeface="Times New Roman" panose="02020603050405020304" pitchFamily="18" charset="0"/>
              </a:rPr>
              <a:t>rows </a:t>
            </a:r>
            <a:r>
              <a:rPr lang="en-US" dirty="0">
                <a:latin typeface="Times New Roman" panose="02020603050405020304" pitchFamily="18" charset="0"/>
                <a:cs typeface="Times New Roman" panose="02020603050405020304" pitchFamily="18" charset="0"/>
              </a:rPr>
              <a:t>of the right </a:t>
            </a:r>
            <a:r>
              <a:rPr lang="en-US" dirty="0" smtClean="0">
                <a:latin typeface="Times New Roman" panose="02020603050405020304" pitchFamily="18" charset="0"/>
                <a:cs typeface="Times New Roman" panose="02020603050405020304" pitchFamily="18" charset="0"/>
              </a:rPr>
              <a:t>table.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But, in such </a:t>
            </a:r>
            <a:r>
              <a:rPr lang="en-US" dirty="0" smtClean="0">
                <a:latin typeface="Times New Roman" panose="02020603050405020304" pitchFamily="18" charset="0"/>
                <a:cs typeface="Times New Roman" panose="02020603050405020304" pitchFamily="18" charset="0"/>
              </a:rPr>
              <a:t>rows </a:t>
            </a:r>
            <a:r>
              <a:rPr lang="en-US" dirty="0">
                <a:latin typeface="Times New Roman" panose="02020603050405020304" pitchFamily="18" charset="0"/>
                <a:cs typeface="Times New Roman" panose="02020603050405020304" pitchFamily="18" charset="0"/>
              </a:rPr>
              <a:t>of the new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the columns of the right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are assigned with NULL values.</a:t>
            </a: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992989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4995603"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Left Outer Join:</a:t>
            </a:r>
            <a:endParaRPr lang="en-US" sz="3200" dirty="0" smtClean="0">
              <a:latin typeface="Times New Roman" panose="02020603050405020304" pitchFamily="18" charset="0"/>
              <a:cs typeface="Times New Roman" panose="02020603050405020304" pitchFamily="18" charset="0"/>
            </a:endParaRPr>
          </a:p>
        </p:txBody>
      </p:sp>
      <p:sp>
        <p:nvSpPr>
          <p:cNvPr id="4" name="TextBox 3"/>
          <p:cNvSpPr txBox="1"/>
          <p:nvPr/>
        </p:nvSpPr>
        <p:spPr>
          <a:xfrm>
            <a:off x="4057354" y="293680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8557607" y="218651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116984546"/>
              </p:ext>
            </p:extLst>
          </p:nvPr>
        </p:nvGraphicFramePr>
        <p:xfrm>
          <a:off x="7169790" y="672572"/>
          <a:ext cx="4770579" cy="13716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395229582"/>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solidFill>
                      <a:srgbClr val="FF000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Ex</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284954838"/>
                  </a:ext>
                </a:extLst>
              </a:tr>
            </a:tbl>
          </a:graphicData>
        </a:graphic>
      </p:graphicFrame>
      <p:sp>
        <p:nvSpPr>
          <p:cNvPr id="8" name="Content Placeholder 2"/>
          <p:cNvSpPr txBox="1">
            <a:spLocks/>
          </p:cNvSpPr>
          <p:nvPr/>
        </p:nvSpPr>
        <p:spPr>
          <a:xfrm>
            <a:off x="327336" y="3037230"/>
            <a:ext cx="11613033" cy="3146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s </a:t>
            </a:r>
            <a:r>
              <a:rPr lang="en-US" b="1" dirty="0" smtClean="0">
                <a:latin typeface="Times New Roman" panose="02020603050405020304" pitchFamily="18" charset="0"/>
                <a:cs typeface="Times New Roman" panose="02020603050405020304" pitchFamily="18" charset="0"/>
              </a:rPr>
              <a:t>left outer join</a:t>
            </a:r>
            <a:r>
              <a:rPr lang="en-US" dirty="0" smtClean="0">
                <a:latin typeface="Times New Roman" panose="02020603050405020304" pitchFamily="18" charset="0"/>
                <a:cs typeface="Times New Roman" panose="02020603050405020304" pitchFamily="18" charset="0"/>
              </a:rPr>
              <a:t> grade g </a:t>
            </a:r>
            <a:r>
              <a:rPr lang="en-US" b="1" dirty="0" smtClean="0">
                <a:latin typeface="Times New Roman" panose="02020603050405020304" pitchFamily="18" charset="0"/>
                <a:cs typeface="Times New Roman" panose="02020603050405020304" pitchFamily="18" charset="0"/>
              </a:rPr>
              <a:t>on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s.rollno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g.rollno</a:t>
            </a:r>
            <a:r>
              <a:rPr lang="en-US" dirty="0" smtClean="0">
                <a:latin typeface="Times New Roman" panose="02020603050405020304" pitchFamily="18" charset="0"/>
                <a:cs typeface="Times New Roman" panose="02020603050405020304" pitchFamily="18" charset="0"/>
              </a:rPr>
              <a:t>);</a:t>
            </a:r>
          </a:p>
          <a:p>
            <a:pPr marL="914400" lvl="2" indent="0">
              <a:buNone/>
            </a:pPr>
            <a:r>
              <a:rPr lang="en-US" sz="2400" b="1" u="sng" dirty="0" err="1">
                <a:solidFill>
                  <a:srgbClr val="00B050"/>
                </a:solidFill>
                <a:latin typeface="Times New Roman" panose="02020603050405020304" pitchFamily="18" charset="0"/>
                <a:cs typeface="Times New Roman" panose="02020603050405020304" pitchFamily="18" charset="0"/>
              </a:rPr>
              <a:t>Rollno</a:t>
            </a:r>
            <a:r>
              <a:rPr lang="en-US" sz="2400" b="1" u="sng" dirty="0">
                <a:solidFill>
                  <a:srgbClr val="00B050"/>
                </a:solidFill>
                <a:latin typeface="Times New Roman" panose="02020603050405020304" pitchFamily="18" charset="0"/>
                <a:cs typeface="Times New Roman" panose="02020603050405020304" pitchFamily="18" charset="0"/>
              </a:rPr>
              <a:t>       Name </a:t>
            </a:r>
            <a:r>
              <a:rPr lang="en-US" sz="2400" b="1" u="sng" dirty="0" smtClean="0">
                <a:solidFill>
                  <a:srgbClr val="00B050"/>
                </a:solidFill>
                <a:latin typeface="Times New Roman" panose="02020603050405020304" pitchFamily="18" charset="0"/>
                <a:cs typeface="Times New Roman" panose="02020603050405020304" pitchFamily="18" charset="0"/>
              </a:rPr>
              <a:t>     </a:t>
            </a:r>
            <a:r>
              <a:rPr lang="en-US" sz="2400" b="1" u="sng" dirty="0" err="1" smtClean="0">
                <a:solidFill>
                  <a:srgbClr val="FF0000"/>
                </a:solidFill>
                <a:latin typeface="Times New Roman" panose="02020603050405020304" pitchFamily="18" charset="0"/>
                <a:cs typeface="Times New Roman" panose="02020603050405020304" pitchFamily="18" charset="0"/>
              </a:rPr>
              <a:t>Rollno</a:t>
            </a:r>
            <a:r>
              <a:rPr lang="en-US" sz="2400" b="1" u="sng" dirty="0" smtClean="0">
                <a:solidFill>
                  <a:srgbClr val="FF0000"/>
                </a:solidFill>
                <a:latin typeface="Times New Roman" panose="02020603050405020304" pitchFamily="18" charset="0"/>
                <a:cs typeface="Times New Roman" panose="02020603050405020304" pitchFamily="18" charset="0"/>
              </a:rPr>
              <a:t>      Course-ID          </a:t>
            </a:r>
            <a:r>
              <a:rPr lang="en-US" sz="2400" b="1" u="sng" dirty="0">
                <a:solidFill>
                  <a:srgbClr val="FF0000"/>
                </a:solidFill>
                <a:latin typeface="Times New Roman" panose="02020603050405020304" pitchFamily="18" charset="0"/>
                <a:cs typeface="Times New Roman" panose="02020603050405020304" pitchFamily="18" charset="0"/>
              </a:rPr>
              <a:t>Grade</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2017001     john        </a:t>
            </a:r>
            <a:r>
              <a:rPr lang="en-US" sz="2400" dirty="0" smtClean="0">
                <a:solidFill>
                  <a:srgbClr val="FF0000"/>
                </a:solidFill>
                <a:latin typeface="Times New Roman" panose="02020603050405020304" pitchFamily="18" charset="0"/>
                <a:cs typeface="Times New Roman" panose="02020603050405020304" pitchFamily="18" charset="0"/>
              </a:rPr>
              <a:t>2017001      </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CS3002                A</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2017024     </a:t>
            </a:r>
            <a:r>
              <a:rPr lang="en-US" sz="2400" dirty="0" err="1">
                <a:solidFill>
                  <a:srgbClr val="00B050"/>
                </a:solidFill>
                <a:latin typeface="Times New Roman" panose="02020603050405020304" pitchFamily="18" charset="0"/>
                <a:cs typeface="Times New Roman" panose="02020603050405020304" pitchFamily="18" charset="0"/>
              </a:rPr>
              <a:t>mary</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2017024    </a:t>
            </a:r>
            <a:r>
              <a:rPr lang="en-US" sz="2400" dirty="0" smtClean="0">
                <a:solidFill>
                  <a:srgbClr val="FF0000"/>
                </a:solidFill>
                <a:latin typeface="Times New Roman" panose="02020603050405020304" pitchFamily="18" charset="0"/>
                <a:cs typeface="Times New Roman" panose="02020603050405020304" pitchFamily="18" charset="0"/>
              </a:rPr>
              <a:t>  </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CS3002            </a:t>
            </a:r>
            <a:r>
              <a:rPr lang="en-US" sz="2400" dirty="0" smtClean="0">
                <a:solidFill>
                  <a:srgbClr val="FF0000"/>
                </a:solidFill>
                <a:latin typeface="Times New Roman" panose="02020603050405020304" pitchFamily="18" charset="0"/>
                <a:cs typeface="Times New Roman" panose="02020603050405020304" pitchFamily="18" charset="0"/>
              </a:rPr>
              <a:t>   Ex</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2017022     Gita           </a:t>
            </a:r>
            <a:r>
              <a:rPr lang="en-US" sz="2400" dirty="0">
                <a:solidFill>
                  <a:srgbClr val="FF0000"/>
                </a:solidFill>
                <a:latin typeface="Times New Roman" panose="02020603050405020304" pitchFamily="18" charset="0"/>
                <a:cs typeface="Times New Roman" panose="02020603050405020304" pitchFamily="18" charset="0"/>
              </a:rPr>
              <a:t>NULL      </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NULL</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NULL</a:t>
            </a: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2017030     Mark         </a:t>
            </a:r>
            <a:r>
              <a:rPr lang="en-US" sz="2400" dirty="0" smtClean="0">
                <a:solidFill>
                  <a:srgbClr val="FF0000"/>
                </a:solidFill>
                <a:latin typeface="Times New Roman" panose="02020603050405020304" pitchFamily="18" charset="0"/>
                <a:cs typeface="Times New Roman" panose="02020603050405020304" pitchFamily="18" charset="0"/>
              </a:rPr>
              <a:t>NULL      </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NULL</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NULL</a:t>
            </a:r>
            <a:r>
              <a:rPr lang="en-US" sz="2400" dirty="0">
                <a:solidFill>
                  <a:srgbClr val="FF0000"/>
                </a:solidFill>
                <a:latin typeface="Times New Roman" panose="02020603050405020304" pitchFamily="18" charset="0"/>
                <a:cs typeface="Times New Roman" panose="02020603050405020304" pitchFamily="18" charset="0"/>
              </a:rPr>
              <a:t> </a:t>
            </a:r>
          </a:p>
          <a:p>
            <a:pPr marL="914400" lvl="2"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2400" dirty="0" smtClean="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2400" dirty="0">
              <a:latin typeface="Times New Roman" panose="02020603050405020304" pitchFamily="18" charset="0"/>
              <a:cs typeface="Times New Roman" panose="02020603050405020304" pitchFamily="18" charset="0"/>
            </a:endParaRPr>
          </a:p>
          <a:p>
            <a:pPr marL="914400" lvl="2" indent="0">
              <a:buNone/>
            </a:pPr>
            <a:endParaRPr lang="en-US" sz="24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108475117"/>
              </p:ext>
            </p:extLst>
          </p:nvPr>
        </p:nvGraphicFramePr>
        <p:xfrm>
          <a:off x="3532377" y="513533"/>
          <a:ext cx="3401268" cy="2431158"/>
        </p:xfrm>
        <a:graphic>
          <a:graphicData uri="http://schemas.openxmlformats.org/drawingml/2006/table">
            <a:tbl>
              <a:tblPr firstRow="1" bandRow="1"/>
              <a:tblGrid>
                <a:gridCol w="1700634">
                  <a:extLst>
                    <a:ext uri="{9D8B030D-6E8A-4147-A177-3AD203B41FA5}">
                      <a16:colId xmlns:a16="http://schemas.microsoft.com/office/drawing/2014/main" val="1275593312"/>
                    </a:ext>
                  </a:extLst>
                </a:gridCol>
                <a:gridCol w="1700634">
                  <a:extLst>
                    <a:ext uri="{9D8B030D-6E8A-4147-A177-3AD203B41FA5}">
                      <a16:colId xmlns:a16="http://schemas.microsoft.com/office/drawing/2014/main" val="1487381968"/>
                    </a:ext>
                  </a:extLst>
                </a:gridCol>
              </a:tblGrid>
              <a:tr h="45093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471848950"/>
                  </a:ext>
                </a:extLst>
              </a:tr>
              <a:tr h="552782">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758665309"/>
                  </a:ext>
                </a:extLst>
              </a:tr>
              <a:tr h="506776">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048897141"/>
                  </a:ext>
                </a:extLst>
              </a:tr>
              <a:tr h="360750">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Gita</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728990384"/>
                  </a:ext>
                </a:extLst>
              </a:tr>
              <a:tr h="360750">
                <a:tc>
                  <a:txBody>
                    <a:bodyPr/>
                    <a:lstStyle/>
                    <a:p>
                      <a:pPr algn="ctr"/>
                      <a:r>
                        <a:rPr lang="en-US" sz="2400" b="1" dirty="0" smtClean="0">
                          <a:latin typeface="Times New Roman" panose="02020603050405020304" pitchFamily="18" charset="0"/>
                          <a:cs typeface="Times New Roman" panose="02020603050405020304" pitchFamily="18" charset="0"/>
                        </a:rPr>
                        <a:t>2017030</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Mark</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06685123"/>
                  </a:ext>
                </a:extLst>
              </a:tr>
            </a:tbl>
          </a:graphicData>
        </a:graphic>
      </p:graphicFrame>
    </p:spTree>
    <p:extLst>
      <p:ext uri="{BB962C8B-B14F-4D97-AF65-F5344CB8AC3E}">
        <p14:creationId xmlns:p14="http://schemas.microsoft.com/office/powerpoint/2010/main" val="120356224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4995603"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Right Outer Join:</a:t>
            </a:r>
            <a:endParaRPr lang="en-US" sz="3200" dirty="0" smtClean="0">
              <a:latin typeface="Times New Roman" panose="02020603050405020304" pitchFamily="18" charset="0"/>
              <a:cs typeface="Times New Roman" panose="02020603050405020304" pitchFamily="18" charset="0"/>
            </a:endParaRPr>
          </a:p>
        </p:txBody>
      </p:sp>
      <p:sp>
        <p:nvSpPr>
          <p:cNvPr id="4" name="TextBox 3"/>
          <p:cNvSpPr txBox="1"/>
          <p:nvPr/>
        </p:nvSpPr>
        <p:spPr>
          <a:xfrm>
            <a:off x="8753255" y="296284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379331" y="2099382"/>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434515091"/>
              </p:ext>
            </p:extLst>
          </p:nvPr>
        </p:nvGraphicFramePr>
        <p:xfrm>
          <a:off x="3126600" y="696742"/>
          <a:ext cx="4770579" cy="13716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395229582"/>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Ex</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sp>
        <p:nvSpPr>
          <p:cNvPr id="8" name="Content Placeholder 2"/>
          <p:cNvSpPr txBox="1">
            <a:spLocks/>
          </p:cNvSpPr>
          <p:nvPr/>
        </p:nvSpPr>
        <p:spPr>
          <a:xfrm>
            <a:off x="435748" y="3193681"/>
            <a:ext cx="11613033" cy="3146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grade g </a:t>
            </a:r>
            <a:r>
              <a:rPr lang="en-US" b="1" dirty="0" smtClean="0">
                <a:latin typeface="Times New Roman" panose="02020603050405020304" pitchFamily="18" charset="0"/>
                <a:cs typeface="Times New Roman" panose="02020603050405020304" pitchFamily="18" charset="0"/>
              </a:rPr>
              <a:t>right outer join</a:t>
            </a:r>
            <a:r>
              <a:rPr lang="en-US" dirty="0" smtClean="0">
                <a:latin typeface="Times New Roman" panose="02020603050405020304" pitchFamily="18" charset="0"/>
                <a:cs typeface="Times New Roman" panose="02020603050405020304" pitchFamily="18" charset="0"/>
              </a:rPr>
              <a:t> student s </a:t>
            </a:r>
            <a:r>
              <a:rPr lang="en-US" b="1" dirty="0" smtClean="0">
                <a:latin typeface="Times New Roman" panose="02020603050405020304" pitchFamily="18" charset="0"/>
                <a:cs typeface="Times New Roman" panose="02020603050405020304" pitchFamily="18" charset="0"/>
              </a:rPr>
              <a:t>on</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s.rollno</a:t>
            </a:r>
            <a:r>
              <a:rPr lang="en-US" dirty="0" smtClean="0">
                <a:latin typeface="Times New Roman" panose="02020603050405020304" pitchFamily="18" charset="0"/>
                <a:cs typeface="Times New Roman" panose="02020603050405020304" pitchFamily="18" charset="0"/>
              </a:rPr>
              <a:t>);</a:t>
            </a:r>
          </a:p>
          <a:p>
            <a:pPr marL="914400" lvl="2" indent="0">
              <a:buNone/>
            </a:pPr>
            <a:r>
              <a:rPr lang="en-US" sz="2400" b="1" u="sng" dirty="0" err="1">
                <a:solidFill>
                  <a:srgbClr val="00B050"/>
                </a:solidFill>
                <a:latin typeface="Times New Roman" panose="02020603050405020304" pitchFamily="18" charset="0"/>
                <a:cs typeface="Times New Roman" panose="02020603050405020304" pitchFamily="18" charset="0"/>
              </a:rPr>
              <a:t>Rollno</a:t>
            </a:r>
            <a:r>
              <a:rPr lang="en-US" sz="2400" b="1" u="sng" dirty="0">
                <a:solidFill>
                  <a:srgbClr val="00B050"/>
                </a:solidFill>
                <a:latin typeface="Times New Roman" panose="02020603050405020304" pitchFamily="18" charset="0"/>
                <a:cs typeface="Times New Roman" panose="02020603050405020304" pitchFamily="18" charset="0"/>
              </a:rPr>
              <a:t>       </a:t>
            </a:r>
            <a:r>
              <a:rPr lang="en-US" sz="2400" b="1" u="sng" dirty="0" smtClean="0">
                <a:solidFill>
                  <a:srgbClr val="00B050"/>
                </a:solidFill>
                <a:latin typeface="Times New Roman" panose="02020603050405020304" pitchFamily="18" charset="0"/>
                <a:cs typeface="Times New Roman" panose="02020603050405020304" pitchFamily="18" charset="0"/>
              </a:rPr>
              <a:t>Course-ID     Grade         </a:t>
            </a:r>
            <a:r>
              <a:rPr lang="en-US" sz="2400" b="1" u="sng" dirty="0" err="1" smtClean="0">
                <a:solidFill>
                  <a:srgbClr val="FF0000"/>
                </a:solidFill>
                <a:latin typeface="Times New Roman" panose="02020603050405020304" pitchFamily="18" charset="0"/>
                <a:cs typeface="Times New Roman" panose="02020603050405020304" pitchFamily="18" charset="0"/>
              </a:rPr>
              <a:t>Rollno</a:t>
            </a:r>
            <a:r>
              <a:rPr lang="en-US" sz="2400" b="1" u="sng" dirty="0" smtClean="0">
                <a:solidFill>
                  <a:srgbClr val="FF0000"/>
                </a:solidFill>
                <a:latin typeface="Times New Roman" panose="02020603050405020304" pitchFamily="18" charset="0"/>
                <a:cs typeface="Times New Roman" panose="02020603050405020304" pitchFamily="18" charset="0"/>
              </a:rPr>
              <a:t>              Name</a:t>
            </a:r>
            <a:endParaRPr lang="en-US" sz="2400" b="1" u="sng" dirty="0">
              <a:solidFill>
                <a:srgbClr val="FF0000"/>
              </a:solidFill>
              <a:latin typeface="Times New Roman" panose="02020603050405020304" pitchFamily="18" charset="0"/>
              <a:cs typeface="Times New Roman" panose="02020603050405020304" pitchFamily="18" charset="0"/>
            </a:endParaRP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2017001        CS3002            A              </a:t>
            </a:r>
            <a:r>
              <a:rPr lang="en-US" sz="2400" dirty="0" smtClean="0">
                <a:solidFill>
                  <a:srgbClr val="FF0000"/>
                </a:solidFill>
                <a:latin typeface="Times New Roman" panose="02020603050405020304" pitchFamily="18" charset="0"/>
                <a:cs typeface="Times New Roman" panose="02020603050405020304" pitchFamily="18" charset="0"/>
              </a:rPr>
              <a:t>2017001           john </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2017024        </a:t>
            </a:r>
            <a:r>
              <a:rPr lang="en-US" sz="2400" dirty="0">
                <a:solidFill>
                  <a:srgbClr val="00B050"/>
                </a:solidFill>
                <a:latin typeface="Times New Roman" panose="02020603050405020304" pitchFamily="18" charset="0"/>
                <a:cs typeface="Times New Roman" panose="02020603050405020304" pitchFamily="18" charset="0"/>
              </a:rPr>
              <a:t>CS3002            </a:t>
            </a:r>
            <a:r>
              <a:rPr lang="en-US" sz="2400" dirty="0" smtClean="0">
                <a:solidFill>
                  <a:srgbClr val="00B050"/>
                </a:solidFill>
                <a:latin typeface="Times New Roman" panose="02020603050405020304" pitchFamily="18" charset="0"/>
                <a:cs typeface="Times New Roman" panose="02020603050405020304" pitchFamily="18" charset="0"/>
              </a:rPr>
              <a:t>Ex            </a:t>
            </a:r>
            <a:r>
              <a:rPr lang="en-US" sz="2400" dirty="0" smtClean="0">
                <a:solidFill>
                  <a:srgbClr val="FF0000"/>
                </a:solidFill>
                <a:latin typeface="Times New Roman" panose="02020603050405020304" pitchFamily="18" charset="0"/>
                <a:cs typeface="Times New Roman" panose="02020603050405020304" pitchFamily="18" charset="0"/>
              </a:rPr>
              <a:t>2017024           </a:t>
            </a:r>
            <a:r>
              <a:rPr lang="en-US" sz="2400" dirty="0" err="1" smtClean="0">
                <a:solidFill>
                  <a:srgbClr val="FF0000"/>
                </a:solidFill>
                <a:latin typeface="Times New Roman" panose="02020603050405020304" pitchFamily="18" charset="0"/>
                <a:cs typeface="Times New Roman" panose="02020603050405020304" pitchFamily="18" charset="0"/>
              </a:rPr>
              <a:t>mary</a:t>
            </a:r>
            <a:endParaRPr lang="en-US" sz="2400" dirty="0" smtClean="0">
              <a:solidFill>
                <a:srgbClr val="FF0000"/>
              </a:solidFill>
              <a:latin typeface="Times New Roman" panose="02020603050405020304" pitchFamily="18" charset="0"/>
              <a:cs typeface="Times New Roman" panose="02020603050405020304" pitchFamily="18" charset="0"/>
            </a:endParaRP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NULL           </a:t>
            </a:r>
            <a:r>
              <a:rPr lang="en-US" sz="2400" dirty="0" err="1" smtClean="0">
                <a:solidFill>
                  <a:srgbClr val="00B050"/>
                </a:solidFill>
                <a:latin typeface="Times New Roman" panose="02020603050405020304" pitchFamily="18" charset="0"/>
                <a:cs typeface="Times New Roman" panose="02020603050405020304" pitchFamily="18" charset="0"/>
              </a:rPr>
              <a:t>NULL</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err="1" smtClean="0">
                <a:solidFill>
                  <a:srgbClr val="00B050"/>
                </a:solidFill>
                <a:latin typeface="Times New Roman" panose="02020603050405020304" pitchFamily="18" charset="0"/>
                <a:cs typeface="Times New Roman" panose="02020603050405020304" pitchFamily="18" charset="0"/>
              </a:rPr>
              <a:t>NULL</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2017022           Gita</a:t>
            </a:r>
          </a:p>
          <a:p>
            <a:pPr marL="914400" lvl="2" indent="0">
              <a:buNone/>
            </a:pPr>
            <a:r>
              <a:rPr lang="en-US" sz="2400" dirty="0">
                <a:solidFill>
                  <a:srgbClr val="00B050"/>
                </a:solidFill>
                <a:latin typeface="Times New Roman" panose="02020603050405020304" pitchFamily="18" charset="0"/>
                <a:cs typeface="Times New Roman" panose="02020603050405020304" pitchFamily="18" charset="0"/>
              </a:rPr>
              <a:t>NULL           </a:t>
            </a:r>
            <a:r>
              <a:rPr lang="en-US" sz="2400" dirty="0" err="1">
                <a:solidFill>
                  <a:srgbClr val="00B050"/>
                </a:solidFill>
                <a:latin typeface="Times New Roman" panose="02020603050405020304" pitchFamily="18" charset="0"/>
                <a:cs typeface="Times New Roman" panose="02020603050405020304" pitchFamily="18" charset="0"/>
              </a:rPr>
              <a:t>NULL</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err="1">
                <a:solidFill>
                  <a:srgbClr val="00B050"/>
                </a:solidFill>
                <a:latin typeface="Times New Roman" panose="02020603050405020304" pitchFamily="18" charset="0"/>
                <a:cs typeface="Times New Roman" panose="02020603050405020304" pitchFamily="18" charset="0"/>
              </a:rPr>
              <a:t>NULL</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2017030          Mark </a:t>
            </a: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r>
              <a:rPr lang="en-US" sz="2400" dirty="0" smtClean="0">
                <a:solidFill>
                  <a:srgbClr val="FF0000"/>
                </a:solidFill>
                <a:latin typeface="Times New Roman" panose="02020603050405020304" pitchFamily="18" charset="0"/>
                <a:cs typeface="Times New Roman" panose="02020603050405020304" pitchFamily="18" charset="0"/>
              </a:rPr>
              <a:t> </a:t>
            </a: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r>
              <a:rPr lang="en-US" sz="2400" dirty="0" smtClean="0">
                <a:solidFill>
                  <a:srgbClr val="FF0000"/>
                </a:solidFill>
                <a:latin typeface="Times New Roman" panose="02020603050405020304" pitchFamily="18" charset="0"/>
                <a:cs typeface="Times New Roman" panose="02020603050405020304" pitchFamily="18" charset="0"/>
              </a:rPr>
              <a:t> </a:t>
            </a: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2400" dirty="0" smtClean="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2400" dirty="0">
              <a:latin typeface="Times New Roman" panose="02020603050405020304" pitchFamily="18" charset="0"/>
              <a:cs typeface="Times New Roman" panose="02020603050405020304" pitchFamily="18" charset="0"/>
            </a:endParaRPr>
          </a:p>
          <a:p>
            <a:pPr marL="914400" lvl="2" indent="0">
              <a:buNone/>
            </a:pPr>
            <a:endParaRPr lang="en-US" sz="24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508105637"/>
              </p:ext>
            </p:extLst>
          </p:nvPr>
        </p:nvGraphicFramePr>
        <p:xfrm>
          <a:off x="8228278" y="532558"/>
          <a:ext cx="3401268" cy="2431158"/>
        </p:xfrm>
        <a:graphic>
          <a:graphicData uri="http://schemas.openxmlformats.org/drawingml/2006/table">
            <a:tbl>
              <a:tblPr firstRow="1" bandRow="1"/>
              <a:tblGrid>
                <a:gridCol w="1700634">
                  <a:extLst>
                    <a:ext uri="{9D8B030D-6E8A-4147-A177-3AD203B41FA5}">
                      <a16:colId xmlns:a16="http://schemas.microsoft.com/office/drawing/2014/main" val="1275593312"/>
                    </a:ext>
                  </a:extLst>
                </a:gridCol>
                <a:gridCol w="1700634">
                  <a:extLst>
                    <a:ext uri="{9D8B030D-6E8A-4147-A177-3AD203B41FA5}">
                      <a16:colId xmlns:a16="http://schemas.microsoft.com/office/drawing/2014/main" val="1487381968"/>
                    </a:ext>
                  </a:extLst>
                </a:gridCol>
              </a:tblGrid>
              <a:tr h="45093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471848950"/>
                  </a:ext>
                </a:extLst>
              </a:tr>
              <a:tr h="552782">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758665309"/>
                  </a:ext>
                </a:extLst>
              </a:tr>
              <a:tr h="506776">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048897141"/>
                  </a:ext>
                </a:extLst>
              </a:tr>
              <a:tr h="360750">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Gita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728990384"/>
                  </a:ext>
                </a:extLst>
              </a:tr>
              <a:tr h="360750">
                <a:tc>
                  <a:txBody>
                    <a:bodyPr/>
                    <a:lstStyle/>
                    <a:p>
                      <a:pPr algn="ctr"/>
                      <a:r>
                        <a:rPr lang="en-US" sz="2400" b="1" dirty="0" smtClean="0">
                          <a:latin typeface="Times New Roman" panose="02020603050405020304" pitchFamily="18" charset="0"/>
                          <a:cs typeface="Times New Roman" panose="02020603050405020304" pitchFamily="18" charset="0"/>
                        </a:rPr>
                        <a:t>2017030</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Mark</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06685123"/>
                  </a:ext>
                </a:extLst>
              </a:tr>
            </a:tbl>
          </a:graphicData>
        </a:graphic>
      </p:graphicFrame>
    </p:spTree>
    <p:extLst>
      <p:ext uri="{BB962C8B-B14F-4D97-AF65-F5344CB8AC3E}">
        <p14:creationId xmlns:p14="http://schemas.microsoft.com/office/powerpoint/2010/main" val="215513747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4995603"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Full Outer Join:</a:t>
            </a:r>
            <a:endParaRPr lang="en-US" sz="3200" dirty="0" smtClean="0">
              <a:latin typeface="Times New Roman" panose="02020603050405020304" pitchFamily="18" charset="0"/>
              <a:cs typeface="Times New Roman" panose="02020603050405020304" pitchFamily="18" charset="0"/>
            </a:endParaRPr>
          </a:p>
        </p:txBody>
      </p:sp>
      <p:sp>
        <p:nvSpPr>
          <p:cNvPr id="4" name="TextBox 3"/>
          <p:cNvSpPr txBox="1"/>
          <p:nvPr/>
        </p:nvSpPr>
        <p:spPr>
          <a:xfrm>
            <a:off x="9028677" y="2234536"/>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Music</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336232" y="2198722"/>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Sports</a:t>
            </a:r>
            <a:endParaRPr lang="en-US" sz="24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913909037"/>
              </p:ext>
            </p:extLst>
          </p:nvPr>
        </p:nvGraphicFramePr>
        <p:xfrm>
          <a:off x="3126600" y="696742"/>
          <a:ext cx="4770579" cy="13716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395229582"/>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SptrID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err="1" smtClean="0">
                          <a:latin typeface="Times New Roman" panose="02020603050405020304" pitchFamily="18" charset="0"/>
                          <a:cs typeface="Times New Roman" panose="02020603050405020304" pitchFamily="18" charset="0"/>
                        </a:rPr>
                        <a:t>Rollno</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Game</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Soccer</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Volley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sp>
        <p:nvSpPr>
          <p:cNvPr id="8" name="Content Placeholder 2"/>
          <p:cNvSpPr txBox="1">
            <a:spLocks/>
          </p:cNvSpPr>
          <p:nvPr/>
        </p:nvSpPr>
        <p:spPr>
          <a:xfrm>
            <a:off x="578967" y="3324062"/>
            <a:ext cx="11613033" cy="3146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sports s </a:t>
            </a:r>
            <a:r>
              <a:rPr lang="en-US" b="1" dirty="0" smtClean="0">
                <a:latin typeface="Times New Roman" panose="02020603050405020304" pitchFamily="18" charset="0"/>
                <a:cs typeface="Times New Roman" panose="02020603050405020304" pitchFamily="18" charset="0"/>
              </a:rPr>
              <a:t>full outer join</a:t>
            </a:r>
            <a:r>
              <a:rPr lang="en-US" dirty="0" smtClean="0">
                <a:latin typeface="Times New Roman" panose="02020603050405020304" pitchFamily="18" charset="0"/>
                <a:cs typeface="Times New Roman" panose="02020603050405020304" pitchFamily="18" charset="0"/>
              </a:rPr>
              <a:t> music m </a:t>
            </a:r>
            <a:r>
              <a:rPr lang="en-US" b="1" dirty="0" smtClean="0">
                <a:latin typeface="Times New Roman" panose="02020603050405020304" pitchFamily="18" charset="0"/>
                <a:cs typeface="Times New Roman" panose="02020603050405020304" pitchFamily="18" charset="0"/>
              </a:rPr>
              <a:t>on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s.rollno</a:t>
            </a:r>
            <a:r>
              <a:rPr lang="en-US" dirty="0" smtClean="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m</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a:t>
            </a:r>
          </a:p>
          <a:p>
            <a:pPr marL="914400" lvl="2" indent="0">
              <a:buNone/>
            </a:pPr>
            <a:r>
              <a:rPr lang="en-US" sz="2400" b="1" u="sng" dirty="0" err="1" smtClean="0">
                <a:solidFill>
                  <a:srgbClr val="00B050"/>
                </a:solidFill>
                <a:latin typeface="Times New Roman" panose="02020603050405020304" pitchFamily="18" charset="0"/>
                <a:cs typeface="Times New Roman" panose="02020603050405020304" pitchFamily="18" charset="0"/>
              </a:rPr>
              <a:t>SptrID</a:t>
            </a:r>
            <a:r>
              <a:rPr lang="en-US" sz="2400" b="1" u="sng" dirty="0" smtClean="0">
                <a:solidFill>
                  <a:srgbClr val="00B050"/>
                </a:solidFill>
                <a:latin typeface="Times New Roman" panose="02020603050405020304" pitchFamily="18" charset="0"/>
                <a:cs typeface="Times New Roman" panose="02020603050405020304" pitchFamily="18" charset="0"/>
              </a:rPr>
              <a:t>       </a:t>
            </a:r>
            <a:r>
              <a:rPr lang="en-US" sz="2400" b="1" u="sng" dirty="0" err="1" smtClean="0">
                <a:solidFill>
                  <a:srgbClr val="00B050"/>
                </a:solidFill>
                <a:latin typeface="Times New Roman" panose="02020603050405020304" pitchFamily="18" charset="0"/>
                <a:cs typeface="Times New Roman" panose="02020603050405020304" pitchFamily="18" charset="0"/>
              </a:rPr>
              <a:t>Rollno</a:t>
            </a:r>
            <a:r>
              <a:rPr lang="en-US" sz="2400" b="1" u="sng" dirty="0" smtClean="0">
                <a:solidFill>
                  <a:srgbClr val="00B050"/>
                </a:solidFill>
                <a:latin typeface="Times New Roman" panose="02020603050405020304" pitchFamily="18" charset="0"/>
                <a:cs typeface="Times New Roman" panose="02020603050405020304" pitchFamily="18" charset="0"/>
              </a:rPr>
              <a:t>        Game      </a:t>
            </a:r>
            <a:r>
              <a:rPr lang="en-US" sz="2400" b="1" u="sng" dirty="0" err="1" smtClean="0">
                <a:solidFill>
                  <a:srgbClr val="FF0000"/>
                </a:solidFill>
                <a:latin typeface="Times New Roman" panose="02020603050405020304" pitchFamily="18" charset="0"/>
                <a:cs typeface="Times New Roman" panose="02020603050405020304" pitchFamily="18" charset="0"/>
              </a:rPr>
              <a:t>MscID</a:t>
            </a:r>
            <a:r>
              <a:rPr lang="en-US" sz="2400" b="1" u="sng" dirty="0" smtClean="0">
                <a:solidFill>
                  <a:srgbClr val="FF0000"/>
                </a:solidFill>
                <a:latin typeface="Times New Roman" panose="02020603050405020304" pitchFamily="18" charset="0"/>
                <a:cs typeface="Times New Roman" panose="02020603050405020304" pitchFamily="18" charset="0"/>
              </a:rPr>
              <a:t>        </a:t>
            </a:r>
            <a:r>
              <a:rPr lang="en-US" sz="2400" b="1" u="sng" dirty="0" err="1" smtClean="0">
                <a:solidFill>
                  <a:srgbClr val="FF0000"/>
                </a:solidFill>
                <a:latin typeface="Times New Roman" panose="02020603050405020304" pitchFamily="18" charset="0"/>
                <a:cs typeface="Times New Roman" panose="02020603050405020304" pitchFamily="18" charset="0"/>
              </a:rPr>
              <a:t>Rollno</a:t>
            </a:r>
            <a:r>
              <a:rPr lang="en-US" sz="2400" b="1" u="sng" dirty="0" smtClean="0">
                <a:solidFill>
                  <a:srgbClr val="FF0000"/>
                </a:solidFill>
                <a:latin typeface="Times New Roman" panose="02020603050405020304" pitchFamily="18" charset="0"/>
                <a:cs typeface="Times New Roman" panose="02020603050405020304" pitchFamily="18" charset="0"/>
              </a:rPr>
              <a:t>              </a:t>
            </a:r>
            <a:r>
              <a:rPr lang="en-US" sz="2400" b="1" u="sng" dirty="0" err="1" smtClean="0">
                <a:solidFill>
                  <a:srgbClr val="FF0000"/>
                </a:solidFill>
                <a:latin typeface="Times New Roman" panose="02020603050405020304" pitchFamily="18" charset="0"/>
                <a:cs typeface="Times New Roman" panose="02020603050405020304" pitchFamily="18" charset="0"/>
              </a:rPr>
              <a:t>Instru</a:t>
            </a:r>
            <a:endParaRPr lang="en-US" sz="2400" b="1" u="sng" dirty="0">
              <a:solidFill>
                <a:srgbClr val="FF0000"/>
              </a:solidFill>
              <a:latin typeface="Times New Roman" panose="02020603050405020304" pitchFamily="18" charset="0"/>
              <a:cs typeface="Times New Roman" panose="02020603050405020304" pitchFamily="18" charset="0"/>
            </a:endParaRP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S001           2017001     Soccer      </a:t>
            </a:r>
            <a:r>
              <a:rPr lang="en-US" sz="2400" dirty="0" smtClean="0">
                <a:solidFill>
                  <a:srgbClr val="FF0000"/>
                </a:solidFill>
                <a:latin typeface="Times New Roman" panose="02020603050405020304" pitchFamily="18" charset="0"/>
                <a:cs typeface="Times New Roman" panose="02020603050405020304" pitchFamily="18" charset="0"/>
              </a:rPr>
              <a:t>M001</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2017001              Drum </a:t>
            </a: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S002           2017024     Volley       </a:t>
            </a:r>
            <a:r>
              <a:rPr lang="en-US" sz="2400" dirty="0" smtClean="0">
                <a:solidFill>
                  <a:srgbClr val="FF0000"/>
                </a:solidFill>
                <a:latin typeface="Times New Roman" panose="02020603050405020304" pitchFamily="18" charset="0"/>
                <a:cs typeface="Times New Roman" panose="02020603050405020304" pitchFamily="18" charset="0"/>
              </a:rPr>
              <a:t>NULL</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err="1" smtClean="0">
                <a:solidFill>
                  <a:srgbClr val="FF0000"/>
                </a:solidFill>
                <a:latin typeface="Times New Roman" panose="02020603050405020304" pitchFamily="18" charset="0"/>
                <a:cs typeface="Times New Roman" panose="02020603050405020304" pitchFamily="18" charset="0"/>
              </a:rPr>
              <a:t>NULL</a:t>
            </a:r>
            <a:r>
              <a:rPr lang="en-US" sz="2400" dirty="0" smtClean="0">
                <a:solidFill>
                  <a:srgbClr val="FF0000"/>
                </a:solidFill>
                <a:latin typeface="Times New Roman" panose="02020603050405020304" pitchFamily="18" charset="0"/>
                <a:cs typeface="Times New Roman" panose="02020603050405020304" pitchFamily="18" charset="0"/>
              </a:rPr>
              <a:t>               </a:t>
            </a:r>
            <a:r>
              <a:rPr lang="en-US" sz="2400" dirty="0" err="1" smtClean="0">
                <a:solidFill>
                  <a:srgbClr val="FF0000"/>
                </a:solidFill>
                <a:latin typeface="Times New Roman" panose="02020603050405020304" pitchFamily="18" charset="0"/>
                <a:cs typeface="Times New Roman" panose="02020603050405020304" pitchFamily="18" charset="0"/>
              </a:rPr>
              <a:t>NULL</a:t>
            </a: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r>
              <a:rPr lang="en-US" sz="2400" dirty="0" smtClean="0">
                <a:solidFill>
                  <a:srgbClr val="00B050"/>
                </a:solidFill>
                <a:latin typeface="Times New Roman" panose="02020603050405020304" pitchFamily="18" charset="0"/>
                <a:cs typeface="Times New Roman" panose="02020603050405020304" pitchFamily="18" charset="0"/>
              </a:rPr>
              <a:t>NULL           </a:t>
            </a:r>
            <a:r>
              <a:rPr lang="en-US" sz="2400" dirty="0" err="1" smtClean="0">
                <a:solidFill>
                  <a:srgbClr val="00B050"/>
                </a:solidFill>
                <a:latin typeface="Times New Roman" panose="02020603050405020304" pitchFamily="18" charset="0"/>
                <a:cs typeface="Times New Roman" panose="02020603050405020304" pitchFamily="18" charset="0"/>
              </a:rPr>
              <a:t>NULL</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err="1" smtClean="0">
                <a:solidFill>
                  <a:srgbClr val="00B050"/>
                </a:solidFill>
                <a:latin typeface="Times New Roman" panose="02020603050405020304" pitchFamily="18" charset="0"/>
                <a:cs typeface="Times New Roman" panose="02020603050405020304" pitchFamily="18" charset="0"/>
              </a:rPr>
              <a:t>NULL</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M002</a:t>
            </a:r>
            <a:r>
              <a:rPr lang="en-US" sz="2400" dirty="0" smtClean="0">
                <a:solidFill>
                  <a:srgbClr val="00B050"/>
                </a:solidFill>
                <a:latin typeface="Times New Roman" panose="02020603050405020304" pitchFamily="18" charset="0"/>
                <a:cs typeface="Times New Roman" panose="02020603050405020304" pitchFamily="18" charset="0"/>
              </a:rPr>
              <a:t>           </a:t>
            </a:r>
            <a:r>
              <a:rPr lang="en-US" sz="2400" dirty="0" smtClean="0">
                <a:solidFill>
                  <a:srgbClr val="FF0000"/>
                </a:solidFill>
                <a:latin typeface="Times New Roman" panose="02020603050405020304" pitchFamily="18" charset="0"/>
                <a:cs typeface="Times New Roman" panose="02020603050405020304" pitchFamily="18" charset="0"/>
              </a:rPr>
              <a:t>2017022            Piano</a:t>
            </a:r>
            <a:endParaRPr lang="en-US" sz="2400" dirty="0">
              <a:solidFill>
                <a:srgbClr val="FF0000"/>
              </a:solidFill>
              <a:latin typeface="Times New Roman" panose="02020603050405020304" pitchFamily="18" charset="0"/>
              <a:cs typeface="Times New Roman" panose="02020603050405020304" pitchFamily="18" charset="0"/>
            </a:endParaRPr>
          </a:p>
          <a:p>
            <a:pPr marL="914400" lvl="2" indent="0">
              <a:buNone/>
            </a:pPr>
            <a:r>
              <a:rPr lang="en-US" sz="2400" dirty="0">
                <a:latin typeface="Times New Roman" panose="02020603050405020304" pitchFamily="18" charset="0"/>
                <a:cs typeface="Times New Roman" panose="02020603050405020304" pitchFamily="18" charset="0"/>
              </a:rPr>
              <a:t>                                                        </a:t>
            </a:r>
          </a:p>
          <a:p>
            <a:pPr marL="914400" lvl="2" indent="0">
              <a:buNone/>
            </a:pPr>
            <a:r>
              <a:rPr lang="en-US" sz="2400" dirty="0" smtClean="0">
                <a:latin typeface="Times New Roman" panose="02020603050405020304" pitchFamily="18" charset="0"/>
                <a:cs typeface="Times New Roman" panose="02020603050405020304" pitchFamily="18" charset="0"/>
              </a:rPr>
              <a:t>                                                     </a:t>
            </a:r>
          </a:p>
        </p:txBody>
      </p:sp>
      <p:graphicFrame>
        <p:nvGraphicFramePr>
          <p:cNvPr id="2" name="Table 1"/>
          <p:cNvGraphicFramePr>
            <a:graphicFrameLocks noGrp="1"/>
          </p:cNvGraphicFramePr>
          <p:nvPr>
            <p:extLst>
              <p:ext uri="{D42A27DB-BD31-4B8C-83A1-F6EECF244321}">
                <p14:modId xmlns:p14="http://schemas.microsoft.com/office/powerpoint/2010/main" val="1874369668"/>
              </p:ext>
            </p:extLst>
          </p:nvPr>
        </p:nvGraphicFramePr>
        <p:xfrm>
          <a:off x="8051287" y="696742"/>
          <a:ext cx="3997494" cy="1371600"/>
        </p:xfrm>
        <a:graphic>
          <a:graphicData uri="http://schemas.openxmlformats.org/drawingml/2006/table">
            <a:tbl>
              <a:tblPr firstRow="1" bandRow="1"/>
              <a:tblGrid>
                <a:gridCol w="1332498">
                  <a:extLst>
                    <a:ext uri="{9D8B030D-6E8A-4147-A177-3AD203B41FA5}">
                      <a16:colId xmlns:a16="http://schemas.microsoft.com/office/drawing/2014/main" val="3408566713"/>
                    </a:ext>
                  </a:extLst>
                </a:gridCol>
                <a:gridCol w="1332498">
                  <a:extLst>
                    <a:ext uri="{9D8B030D-6E8A-4147-A177-3AD203B41FA5}">
                      <a16:colId xmlns:a16="http://schemas.microsoft.com/office/drawing/2014/main" val="200258691"/>
                    </a:ext>
                  </a:extLst>
                </a:gridCol>
                <a:gridCol w="1332498">
                  <a:extLst>
                    <a:ext uri="{9D8B030D-6E8A-4147-A177-3AD203B41FA5}">
                      <a16:colId xmlns:a16="http://schemas.microsoft.com/office/drawing/2014/main" val="148916348"/>
                    </a:ext>
                  </a:extLst>
                </a:gridCol>
              </a:tblGrid>
              <a:tr h="374144">
                <a:tc>
                  <a:txBody>
                    <a:bodyPr/>
                    <a:lstStyle/>
                    <a:p>
                      <a:pPr algn="ctr"/>
                      <a:r>
                        <a:rPr lang="en-US" sz="2400" b="1" u="sng" dirty="0" err="1" smtClean="0">
                          <a:latin typeface="Times New Roman" panose="02020603050405020304" pitchFamily="18" charset="0"/>
                          <a:cs typeface="Times New Roman" panose="02020603050405020304" pitchFamily="18" charset="0"/>
                        </a:rPr>
                        <a:t>MscID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Rollno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Instru</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023803803"/>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M001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Drum</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405959667"/>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M002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Piano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810936192"/>
                  </a:ext>
                </a:extLst>
              </a:tr>
            </a:tbl>
          </a:graphicData>
        </a:graphic>
      </p:graphicFrame>
    </p:spTree>
    <p:extLst>
      <p:ext uri="{BB962C8B-B14F-4D97-AF65-F5344CB8AC3E}">
        <p14:creationId xmlns:p14="http://schemas.microsoft.com/office/powerpoint/2010/main" val="23223990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3882899"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 Cartesian Product:</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9" y="910684"/>
            <a:ext cx="11613033" cy="2909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Every row of the left table is joined with all the rows of the right table.</a:t>
            </a:r>
          </a:p>
          <a:p>
            <a:r>
              <a:rPr lang="en-US" dirty="0" smtClean="0">
                <a:latin typeface="Times New Roman" panose="02020603050405020304" pitchFamily="18" charset="0"/>
                <a:cs typeface="Times New Roman" panose="02020603050405020304" pitchFamily="18" charset="0"/>
              </a:rPr>
              <a:t>In this join there is no join condition</a:t>
            </a:r>
          </a:p>
          <a:p>
            <a:r>
              <a:rPr lang="en-US" dirty="0" smtClean="0">
                <a:latin typeface="Times New Roman" panose="02020603050405020304" pitchFamily="18" charset="0"/>
                <a:cs typeface="Times New Roman" panose="02020603050405020304" pitchFamily="18" charset="0"/>
              </a:rPr>
              <a:t>Key word is “</a:t>
            </a:r>
            <a:r>
              <a:rPr lang="en-US" b="1" dirty="0" smtClean="0">
                <a:latin typeface="Times New Roman" panose="02020603050405020304" pitchFamily="18" charset="0"/>
                <a:cs typeface="Times New Roman" panose="02020603050405020304" pitchFamily="18" charset="0"/>
              </a:rPr>
              <a:t>cross join</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p:txBody>
      </p:sp>
      <p:sp>
        <p:nvSpPr>
          <p:cNvPr id="4" name="TextBox 3"/>
          <p:cNvSpPr txBox="1"/>
          <p:nvPr/>
        </p:nvSpPr>
        <p:spPr>
          <a:xfrm>
            <a:off x="8694959" y="198714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Music</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190790" y="2000746"/>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Sports</a:t>
            </a:r>
            <a:endParaRPr lang="en-US" sz="2400"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32958228"/>
              </p:ext>
            </p:extLst>
          </p:nvPr>
        </p:nvGraphicFramePr>
        <p:xfrm>
          <a:off x="1771525" y="2527601"/>
          <a:ext cx="4770579" cy="13716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395229582"/>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SptrID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err="1" smtClean="0">
                          <a:latin typeface="Times New Roman" panose="02020603050405020304" pitchFamily="18" charset="0"/>
                          <a:cs typeface="Times New Roman" panose="02020603050405020304" pitchFamily="18" charset="0"/>
                        </a:rPr>
                        <a:t>Rollno</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Game</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Soccer</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Volley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75795023"/>
              </p:ext>
            </p:extLst>
          </p:nvPr>
        </p:nvGraphicFramePr>
        <p:xfrm>
          <a:off x="6696212" y="2527601"/>
          <a:ext cx="3997494" cy="1371600"/>
        </p:xfrm>
        <a:graphic>
          <a:graphicData uri="http://schemas.openxmlformats.org/drawingml/2006/table">
            <a:tbl>
              <a:tblPr firstRow="1" bandRow="1"/>
              <a:tblGrid>
                <a:gridCol w="1332498">
                  <a:extLst>
                    <a:ext uri="{9D8B030D-6E8A-4147-A177-3AD203B41FA5}">
                      <a16:colId xmlns:a16="http://schemas.microsoft.com/office/drawing/2014/main" val="3408566713"/>
                    </a:ext>
                  </a:extLst>
                </a:gridCol>
                <a:gridCol w="1332498">
                  <a:extLst>
                    <a:ext uri="{9D8B030D-6E8A-4147-A177-3AD203B41FA5}">
                      <a16:colId xmlns:a16="http://schemas.microsoft.com/office/drawing/2014/main" val="200258691"/>
                    </a:ext>
                  </a:extLst>
                </a:gridCol>
                <a:gridCol w="1332498">
                  <a:extLst>
                    <a:ext uri="{9D8B030D-6E8A-4147-A177-3AD203B41FA5}">
                      <a16:colId xmlns:a16="http://schemas.microsoft.com/office/drawing/2014/main" val="148916348"/>
                    </a:ext>
                  </a:extLst>
                </a:gridCol>
              </a:tblGrid>
              <a:tr h="374144">
                <a:tc>
                  <a:txBody>
                    <a:bodyPr/>
                    <a:lstStyle/>
                    <a:p>
                      <a:pPr algn="ctr"/>
                      <a:r>
                        <a:rPr lang="en-US" sz="2400" b="1" u="sng" dirty="0" err="1" smtClean="0">
                          <a:latin typeface="Times New Roman" panose="02020603050405020304" pitchFamily="18" charset="0"/>
                          <a:cs typeface="Times New Roman" panose="02020603050405020304" pitchFamily="18" charset="0"/>
                        </a:rPr>
                        <a:t>MscID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Rollno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Instru</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023803803"/>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M001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Drum</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405959667"/>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M002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Piano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810936192"/>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529938872"/>
              </p:ext>
            </p:extLst>
          </p:nvPr>
        </p:nvGraphicFramePr>
        <p:xfrm>
          <a:off x="2666862" y="4237858"/>
          <a:ext cx="7545702" cy="1828800"/>
        </p:xfrm>
        <a:graphic>
          <a:graphicData uri="http://schemas.openxmlformats.org/drawingml/2006/table">
            <a:tbl>
              <a:tblPr firstRow="1" bandRow="1"/>
              <a:tblGrid>
                <a:gridCol w="1257617">
                  <a:extLst>
                    <a:ext uri="{9D8B030D-6E8A-4147-A177-3AD203B41FA5}">
                      <a16:colId xmlns:a16="http://schemas.microsoft.com/office/drawing/2014/main" val="1263099262"/>
                    </a:ext>
                  </a:extLst>
                </a:gridCol>
                <a:gridCol w="1257617">
                  <a:extLst>
                    <a:ext uri="{9D8B030D-6E8A-4147-A177-3AD203B41FA5}">
                      <a16:colId xmlns:a16="http://schemas.microsoft.com/office/drawing/2014/main" val="379863665"/>
                    </a:ext>
                  </a:extLst>
                </a:gridCol>
                <a:gridCol w="1257617">
                  <a:extLst>
                    <a:ext uri="{9D8B030D-6E8A-4147-A177-3AD203B41FA5}">
                      <a16:colId xmlns:a16="http://schemas.microsoft.com/office/drawing/2014/main" val="1946314439"/>
                    </a:ext>
                  </a:extLst>
                </a:gridCol>
                <a:gridCol w="1257617">
                  <a:extLst>
                    <a:ext uri="{9D8B030D-6E8A-4147-A177-3AD203B41FA5}">
                      <a16:colId xmlns:a16="http://schemas.microsoft.com/office/drawing/2014/main" val="4278112851"/>
                    </a:ext>
                  </a:extLst>
                </a:gridCol>
                <a:gridCol w="1257617">
                  <a:extLst>
                    <a:ext uri="{9D8B030D-6E8A-4147-A177-3AD203B41FA5}">
                      <a16:colId xmlns:a16="http://schemas.microsoft.com/office/drawing/2014/main" val="3515190922"/>
                    </a:ext>
                  </a:extLst>
                </a:gridCol>
                <a:gridCol w="1257617">
                  <a:extLst>
                    <a:ext uri="{9D8B030D-6E8A-4147-A177-3AD203B41FA5}">
                      <a16:colId xmlns:a16="http://schemas.microsoft.com/office/drawing/2014/main" val="1401720300"/>
                    </a:ext>
                  </a:extLst>
                </a:gridCol>
              </a:tblGrid>
              <a:tr h="262784">
                <a:tc>
                  <a:txBody>
                    <a:bodyPr/>
                    <a:lstStyle/>
                    <a:p>
                      <a:pPr algn="ctr"/>
                      <a:r>
                        <a:rPr lang="en-US" sz="1800" b="1" u="sng" dirty="0" err="1" smtClean="0">
                          <a:latin typeface="Times New Roman" panose="02020603050405020304" pitchFamily="18" charset="0"/>
                          <a:cs typeface="Times New Roman" panose="02020603050405020304" pitchFamily="18" charset="0"/>
                        </a:rPr>
                        <a:t>SptrID</a:t>
                      </a:r>
                      <a:endParaRPr lang="en-US" sz="18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u="none" dirty="0" err="1" smtClean="0">
                          <a:latin typeface="Times New Roman" panose="02020603050405020304" pitchFamily="18" charset="0"/>
                          <a:cs typeface="Times New Roman" panose="02020603050405020304" pitchFamily="18" charset="0"/>
                        </a:rPr>
                        <a:t>Rollno</a:t>
                      </a:r>
                      <a:endParaRPr lang="en-US" sz="1800" b="1" u="none"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u="none" dirty="0" smtClean="0">
                          <a:latin typeface="Times New Roman" panose="02020603050405020304" pitchFamily="18" charset="0"/>
                          <a:cs typeface="Times New Roman" panose="02020603050405020304" pitchFamily="18" charset="0"/>
                        </a:rPr>
                        <a:t>Game</a:t>
                      </a:r>
                      <a:endParaRPr lang="en-US" sz="1800" b="1" u="none"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u="sng" dirty="0" err="1" smtClean="0">
                          <a:latin typeface="Times New Roman" panose="02020603050405020304" pitchFamily="18" charset="0"/>
                          <a:cs typeface="Times New Roman" panose="02020603050405020304" pitchFamily="18" charset="0"/>
                        </a:rPr>
                        <a:t>MscID</a:t>
                      </a:r>
                      <a:endParaRPr lang="en-US" sz="18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err="1" smtClean="0">
                          <a:latin typeface="Times New Roman" panose="02020603050405020304" pitchFamily="18" charset="0"/>
                          <a:cs typeface="Times New Roman" panose="02020603050405020304" pitchFamily="18" charset="0"/>
                        </a:rPr>
                        <a:t>Rollno</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err="1" smtClean="0">
                          <a:latin typeface="Times New Roman" panose="02020603050405020304" pitchFamily="18" charset="0"/>
                          <a:cs typeface="Times New Roman" panose="02020603050405020304" pitchFamily="18" charset="0"/>
                        </a:rPr>
                        <a:t>Instru</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4029439690"/>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S001</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2017001</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Soccer</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M001</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2017001</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Drum</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008853202"/>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S001</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2017001</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Soccer</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M002</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2017022</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Piano</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61934126"/>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S002</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2017024</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Volley</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M001</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2017001</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Drum</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28331139"/>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S002</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2017024</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Volley</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M002</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2017022</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Piano</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4197579321"/>
                  </a:ext>
                </a:extLst>
              </a:tr>
            </a:tbl>
          </a:graphicData>
        </a:graphic>
      </p:graphicFrame>
    </p:spTree>
    <p:extLst>
      <p:ext uri="{BB962C8B-B14F-4D97-AF65-F5344CB8AC3E}">
        <p14:creationId xmlns:p14="http://schemas.microsoft.com/office/powerpoint/2010/main" val="42621985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3882899"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 Cartesian Product:</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9" y="910684"/>
            <a:ext cx="11613033" cy="29097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sports, music;</a:t>
            </a:r>
          </a:p>
          <a:p>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sports </a:t>
            </a:r>
            <a:r>
              <a:rPr lang="en-US" b="1" dirty="0" smtClean="0">
                <a:latin typeface="Times New Roman" panose="02020603050405020304" pitchFamily="18" charset="0"/>
                <a:cs typeface="Times New Roman" panose="02020603050405020304" pitchFamily="18" charset="0"/>
              </a:rPr>
              <a:t>cross join </a:t>
            </a:r>
            <a:r>
              <a:rPr lang="en-US" dirty="0" smtClean="0">
                <a:latin typeface="Times New Roman" panose="02020603050405020304" pitchFamily="18" charset="0"/>
                <a:cs typeface="Times New Roman" panose="02020603050405020304" pitchFamily="18" charset="0"/>
              </a:rPr>
              <a:t>music</a:t>
            </a:r>
            <a:r>
              <a:rPr lang="en-US" dirty="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1552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3882899"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 Other Constraints:</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8" y="745430"/>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1. </a:t>
            </a:r>
            <a:r>
              <a:rPr lang="en-US" b="1" dirty="0" smtClean="0">
                <a:latin typeface="Times New Roman" panose="02020603050405020304" pitchFamily="18" charset="0"/>
                <a:cs typeface="Times New Roman" panose="02020603050405020304" pitchFamily="18" charset="0"/>
              </a:rPr>
              <a:t>Not null</a:t>
            </a:r>
          </a:p>
          <a:p>
            <a:r>
              <a:rPr lang="en-US" dirty="0" smtClean="0">
                <a:latin typeface="Times New Roman" panose="02020603050405020304" pitchFamily="18" charset="0"/>
                <a:cs typeface="Times New Roman" panose="02020603050405020304" pitchFamily="18" charset="0"/>
              </a:rPr>
              <a:t>2. </a:t>
            </a:r>
            <a:r>
              <a:rPr lang="en-US" b="1" dirty="0" smtClean="0">
                <a:latin typeface="Times New Roman" panose="02020603050405020304" pitchFamily="18" charset="0"/>
                <a:cs typeface="Times New Roman" panose="02020603050405020304" pitchFamily="18" charset="0"/>
              </a:rPr>
              <a:t>Unique</a:t>
            </a:r>
          </a:p>
          <a:p>
            <a:r>
              <a:rPr lang="en-US" dirty="0" smtClean="0">
                <a:latin typeface="Times New Roman" panose="02020603050405020304" pitchFamily="18" charset="0"/>
                <a:cs typeface="Times New Roman" panose="02020603050405020304" pitchFamily="18" charset="0"/>
              </a:rPr>
              <a:t>3. </a:t>
            </a:r>
            <a:r>
              <a:rPr lang="en-US" b="1" dirty="0" smtClean="0">
                <a:latin typeface="Times New Roman" panose="02020603050405020304" pitchFamily="18" charset="0"/>
                <a:cs typeface="Times New Roman" panose="02020603050405020304" pitchFamily="18" charset="0"/>
              </a:rPr>
              <a:t>Check</a:t>
            </a:r>
            <a:r>
              <a:rPr lang="en-US" dirty="0" smtClean="0">
                <a:latin typeface="Times New Roman" panose="02020603050405020304" pitchFamily="18" charset="0"/>
                <a:cs typeface="Times New Roman" panose="02020603050405020304" pitchFamily="18" charset="0"/>
              </a:rPr>
              <a:t>(expression)</a:t>
            </a:r>
          </a:p>
          <a:p>
            <a:pPr marL="0" indent="0">
              <a:buNone/>
            </a:pPr>
            <a:r>
              <a:rPr lang="en-US" b="1" dirty="0" smtClean="0">
                <a:latin typeface="Times New Roman" panose="02020603050405020304" pitchFamily="18" charset="0"/>
                <a:cs typeface="Times New Roman" panose="02020603050405020304" pitchFamily="18" charset="0"/>
              </a:rPr>
              <a:t>Example:</a:t>
            </a:r>
          </a:p>
          <a:p>
            <a:pPr marL="0" indent="0">
              <a:buNone/>
            </a:pPr>
            <a:r>
              <a:rPr lang="en-US" sz="3200" b="1"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              create </a:t>
            </a:r>
            <a:r>
              <a:rPr lang="en-US" sz="3200" b="1" dirty="0">
                <a:latin typeface="Times New Roman" panose="02020603050405020304" pitchFamily="18" charset="0"/>
                <a:cs typeface="Times New Roman" panose="02020603050405020304" pitchFamily="18" charset="0"/>
              </a:rPr>
              <a:t>table </a:t>
            </a:r>
            <a:r>
              <a:rPr lang="en-US" sz="3200" dirty="0">
                <a:latin typeface="Times New Roman" panose="02020603050405020304" pitchFamily="18" charset="0"/>
                <a:cs typeface="Times New Roman" panose="02020603050405020304" pitchFamily="18" charset="0"/>
              </a:rPr>
              <a:t>election</a:t>
            </a:r>
          </a:p>
          <a:p>
            <a:pPr marL="1828800" lvl="4" indent="0">
              <a:spcBef>
                <a:spcPts val="0"/>
              </a:spcBef>
              <a:buNone/>
            </a:pP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eid</a:t>
            </a: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number(5</a:t>
            </a:r>
            <a:r>
              <a:rPr lang="en-US" sz="3200" dirty="0">
                <a:latin typeface="Times New Roman" panose="02020603050405020304" pitchFamily="18" charset="0"/>
                <a:cs typeface="Times New Roman" panose="02020603050405020304" pitchFamily="18" charset="0"/>
              </a:rPr>
              <a:t>),</a:t>
            </a:r>
          </a:p>
          <a:p>
            <a:pPr marL="1828800" lvl="4" indent="0">
              <a:spcBef>
                <a:spcPts val="0"/>
              </a:spcBef>
              <a:buNone/>
            </a:pP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ssn</a:t>
            </a: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number(5</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unique</a:t>
            </a:r>
            <a:r>
              <a:rPr lang="en-US" sz="3200" dirty="0">
                <a:latin typeface="Times New Roman" panose="02020603050405020304" pitchFamily="18" charset="0"/>
                <a:cs typeface="Times New Roman" panose="02020603050405020304" pitchFamily="18" charset="0"/>
              </a:rPr>
              <a:t>,</a:t>
            </a:r>
          </a:p>
          <a:p>
            <a:pPr marL="1828800" lvl="4" indent="0">
              <a:spcBef>
                <a:spcPts val="0"/>
              </a:spcBef>
              <a:buNone/>
            </a:pPr>
            <a:r>
              <a:rPr lang="en-US" sz="3200" dirty="0">
                <a:latin typeface="Times New Roman" panose="02020603050405020304" pitchFamily="18" charset="0"/>
                <a:cs typeface="Times New Roman" panose="02020603050405020304" pitchFamily="18" charset="0"/>
              </a:rPr>
              <a:t>     name </a:t>
            </a:r>
            <a:r>
              <a:rPr lang="en-US" sz="3200" b="1" dirty="0">
                <a:latin typeface="Times New Roman" panose="02020603050405020304" pitchFamily="18" charset="0"/>
                <a:cs typeface="Times New Roman" panose="02020603050405020304" pitchFamily="18" charset="0"/>
              </a:rPr>
              <a:t>varchar2(20 char</a:t>
            </a:r>
            <a:r>
              <a:rPr lang="en-US" sz="3200" b="1" dirty="0" smtClean="0">
                <a:latin typeface="Times New Roman" panose="02020603050405020304" pitchFamily="18" charset="0"/>
                <a:cs typeface="Times New Roman" panose="02020603050405020304" pitchFamily="18" charset="0"/>
              </a:rPr>
              <a:t>) default </a:t>
            </a:r>
            <a:r>
              <a:rPr lang="en-US" sz="3200" dirty="0" smtClean="0">
                <a:latin typeface="Times New Roman" panose="02020603050405020304" pitchFamily="18" charset="0"/>
                <a:cs typeface="Times New Roman" panose="02020603050405020304" pitchFamily="18" charset="0"/>
              </a:rPr>
              <a:t>‘</a:t>
            </a:r>
            <a:r>
              <a:rPr lang="en-US" sz="3200" dirty="0" err="1" smtClean="0">
                <a:latin typeface="Times New Roman" panose="02020603050405020304" pitchFamily="18" charset="0"/>
                <a:cs typeface="Times New Roman" panose="02020603050405020304" pitchFamily="18" charset="0"/>
              </a:rPr>
              <a:t>xxxx</a:t>
            </a: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not null,</a:t>
            </a:r>
            <a:endParaRPr lang="en-US" sz="3200" b="1" dirty="0">
              <a:latin typeface="Times New Roman" panose="02020603050405020304" pitchFamily="18" charset="0"/>
              <a:cs typeface="Times New Roman" panose="02020603050405020304" pitchFamily="18" charset="0"/>
            </a:endParaRPr>
          </a:p>
          <a:p>
            <a:pPr marL="1828800" lvl="4" indent="0">
              <a:spcBef>
                <a:spcPts val="0"/>
              </a:spcBef>
              <a:buNone/>
            </a:pPr>
            <a:r>
              <a:rPr lang="en-US" sz="3200" dirty="0">
                <a:latin typeface="Times New Roman" panose="02020603050405020304" pitchFamily="18" charset="0"/>
                <a:cs typeface="Times New Roman" panose="02020603050405020304" pitchFamily="18" charset="0"/>
              </a:rPr>
              <a:t>     age  number(4,2) </a:t>
            </a:r>
            <a:r>
              <a:rPr lang="en-US" sz="3200" b="1" dirty="0" smtClean="0">
                <a:latin typeface="Times New Roman" panose="02020603050405020304" pitchFamily="18" charset="0"/>
                <a:cs typeface="Times New Roman" panose="02020603050405020304" pitchFamily="18" charset="0"/>
              </a:rPr>
              <a:t>default</a:t>
            </a:r>
            <a:r>
              <a:rPr lang="en-US" sz="3200" dirty="0" smtClean="0">
                <a:latin typeface="Times New Roman" panose="02020603050405020304" pitchFamily="18" charset="0"/>
                <a:cs typeface="Times New Roman" panose="02020603050405020304" pitchFamily="18" charset="0"/>
              </a:rPr>
              <a:t> 0 </a:t>
            </a:r>
            <a:r>
              <a:rPr lang="en-US" sz="3200" b="1" dirty="0" smtClean="0">
                <a:latin typeface="Times New Roman" panose="02020603050405020304" pitchFamily="18" charset="0"/>
                <a:cs typeface="Times New Roman" panose="02020603050405020304" pitchFamily="18" charset="0"/>
              </a:rPr>
              <a:t>not </a:t>
            </a:r>
            <a:r>
              <a:rPr lang="en-US" sz="3200" b="1" dirty="0">
                <a:latin typeface="Times New Roman" panose="02020603050405020304" pitchFamily="18" charset="0"/>
                <a:cs typeface="Times New Roman" panose="02020603050405020304" pitchFamily="18" charset="0"/>
              </a:rPr>
              <a:t>null,</a:t>
            </a:r>
          </a:p>
          <a:p>
            <a:pPr marL="1828800" lvl="4" indent="0">
              <a:spcBef>
                <a:spcPts val="0"/>
              </a:spcBef>
              <a:buNone/>
            </a:pP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constraint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election_pk</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primary</a:t>
            </a:r>
            <a:r>
              <a:rPr lang="en-US" sz="32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key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eid</a:t>
            </a:r>
            <a:r>
              <a:rPr lang="en-US" sz="3200" dirty="0">
                <a:latin typeface="Times New Roman" panose="02020603050405020304" pitchFamily="18" charset="0"/>
                <a:cs typeface="Times New Roman" panose="02020603050405020304" pitchFamily="18" charset="0"/>
              </a:rPr>
              <a:t>),</a:t>
            </a:r>
          </a:p>
          <a:p>
            <a:pPr marL="1828800" lvl="4" indent="0">
              <a:spcBef>
                <a:spcPts val="0"/>
              </a:spcBef>
              <a:buNone/>
            </a:pPr>
            <a:r>
              <a:rPr lang="en-US" sz="3200"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constraint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check_age</a:t>
            </a: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check(</a:t>
            </a:r>
            <a:r>
              <a:rPr lang="en-US" sz="3200" dirty="0" smtClean="0">
                <a:latin typeface="Times New Roman" panose="02020603050405020304" pitchFamily="18" charset="0"/>
                <a:cs typeface="Times New Roman" panose="02020603050405020304" pitchFamily="18" charset="0"/>
              </a:rPr>
              <a:t>age &gt;= 18</a:t>
            </a:r>
            <a:r>
              <a:rPr lang="en-US" sz="3200" dirty="0">
                <a:latin typeface="Times New Roman" panose="02020603050405020304" pitchFamily="18" charset="0"/>
                <a:cs typeface="Times New Roman" panose="02020603050405020304" pitchFamily="18" charset="0"/>
              </a:rPr>
              <a:t>)</a:t>
            </a:r>
          </a:p>
          <a:p>
            <a:pPr marL="1828800" lvl="4" indent="0">
              <a:spcBef>
                <a:spcPts val="0"/>
              </a:spcBef>
              <a:buNone/>
            </a:pPr>
            <a:r>
              <a:rPr lang="en-US" sz="320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468851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8" y="204037"/>
            <a:ext cx="3882899"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 Other Constraints:</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8" y="745430"/>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4. Trigger</a:t>
            </a:r>
          </a:p>
          <a:p>
            <a:endParaRPr lang="en-US" b="1" dirty="0">
              <a:latin typeface="Times New Roman" panose="02020603050405020304" pitchFamily="18" charset="0"/>
              <a:cs typeface="Times New Roman" panose="02020603050405020304" pitchFamily="18" charset="0"/>
            </a:endParaRPr>
          </a:p>
          <a:p>
            <a:pPr marL="0" indent="0">
              <a:buNone/>
            </a:pPr>
            <a:r>
              <a:rPr lang="en-US" sz="4000" b="1" dirty="0" smtClean="0">
                <a:latin typeface="Times New Roman" panose="02020603050405020304" pitchFamily="18" charset="0"/>
                <a:cs typeface="Times New Roman" panose="02020603050405020304" pitchFamily="18" charset="0"/>
              </a:rPr>
              <a:t>View:</a:t>
            </a:r>
          </a:p>
          <a:p>
            <a:r>
              <a:rPr lang="en-US" dirty="0" smtClean="0">
                <a:latin typeface="Times New Roman" panose="02020603050405020304" pitchFamily="18" charset="0"/>
                <a:cs typeface="Times New Roman" panose="02020603050405020304" pitchFamily="18" charset="0"/>
              </a:rPr>
              <a:t>It is a subset of one or more base tables</a:t>
            </a:r>
          </a:p>
          <a:p>
            <a:r>
              <a:rPr lang="en-US" dirty="0" smtClean="0">
                <a:latin typeface="Times New Roman" panose="02020603050405020304" pitchFamily="18" charset="0"/>
                <a:cs typeface="Times New Roman" panose="02020603050405020304" pitchFamily="18" charset="0"/>
              </a:rPr>
              <a:t>It is a way to provide relevant data to appropriate users.</a:t>
            </a:r>
          </a:p>
          <a:p>
            <a:r>
              <a:rPr lang="en-US" dirty="0" smtClean="0">
                <a:latin typeface="Times New Roman" panose="02020603050405020304" pitchFamily="18" charset="0"/>
                <a:cs typeface="Times New Roman" panose="02020603050405020304" pitchFamily="18" charset="0"/>
              </a:rPr>
              <a:t>It provides a level of security.</a:t>
            </a:r>
          </a:p>
          <a:p>
            <a:r>
              <a:rPr lang="en-US" b="1" dirty="0" smtClean="0">
                <a:latin typeface="Times New Roman" panose="02020603050405020304" pitchFamily="18" charset="0"/>
                <a:cs typeface="Times New Roman" panose="02020603050405020304" pitchFamily="18" charset="0"/>
              </a:rPr>
              <a:t>Types: </a:t>
            </a:r>
            <a:r>
              <a:rPr lang="en-US" dirty="0" smtClean="0">
                <a:latin typeface="Times New Roman" panose="02020603050405020304" pitchFamily="18" charset="0"/>
                <a:cs typeface="Times New Roman" panose="02020603050405020304" pitchFamily="18" charset="0"/>
              </a:rPr>
              <a:t>1. Virtual views    2. Materialized views.</a:t>
            </a:r>
          </a:p>
          <a:p>
            <a:r>
              <a:rPr lang="en-US" b="1" dirty="0" smtClean="0">
                <a:latin typeface="Times New Roman" panose="02020603050405020304" pitchFamily="18" charset="0"/>
                <a:cs typeface="Times New Roman" panose="02020603050405020304" pitchFamily="18" charset="0"/>
              </a:rPr>
              <a:t>Virtual views are </a:t>
            </a:r>
            <a:r>
              <a:rPr lang="en-US" dirty="0" smtClean="0">
                <a:latin typeface="Times New Roman" panose="02020603050405020304" pitchFamily="18" charset="0"/>
                <a:cs typeface="Times New Roman" panose="02020603050405020304" pitchFamily="18" charset="0"/>
              </a:rPr>
              <a:t>never stored in the database, but their definitions are stored.</a:t>
            </a:r>
          </a:p>
          <a:p>
            <a:r>
              <a:rPr lang="en-US" b="1" dirty="0" smtClean="0">
                <a:latin typeface="Times New Roman" panose="02020603050405020304" pitchFamily="18" charset="0"/>
                <a:cs typeface="Times New Roman" panose="02020603050405020304" pitchFamily="18" charset="0"/>
              </a:rPr>
              <a:t>Materialized views </a:t>
            </a:r>
            <a:r>
              <a:rPr lang="en-US" dirty="0" smtClean="0">
                <a:latin typeface="Times New Roman" panose="02020603050405020304" pitchFamily="18" charset="0"/>
                <a:cs typeface="Times New Roman" panose="02020603050405020304" pitchFamily="18" charset="0"/>
              </a:rPr>
              <a:t>are stored in the database along with their definitions.</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13611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1936" y="783771"/>
            <a:ext cx="11167752" cy="5830785"/>
          </a:xfrm>
        </p:spPr>
        <p:txBody>
          <a:bodyPr>
            <a:normAutofit/>
          </a:bodyPr>
          <a:lstStyle/>
          <a:p>
            <a:r>
              <a:rPr lang="en-US" b="1" dirty="0" smtClean="0">
                <a:latin typeface="Times New Roman" panose="02020603050405020304" pitchFamily="18" charset="0"/>
                <a:cs typeface="Times New Roman" panose="02020603050405020304" pitchFamily="18" charset="0"/>
              </a:rPr>
              <a:t>Integrity Problems: </a:t>
            </a:r>
          </a:p>
          <a:p>
            <a:r>
              <a:rPr lang="en-US" dirty="0" smtClean="0">
                <a:latin typeface="Times New Roman" panose="02020603050405020304" pitchFamily="18" charset="0"/>
                <a:cs typeface="Times New Roman" panose="02020603050405020304" pitchFamily="18" charset="0"/>
              </a:rPr>
              <a:t>Data stored may sometimes require a natural constraint (e.g. AGE cannot be a negative integer) or business-specific constraints (e.g., GRADE of a student can be E / A / B / C / D / F / I , and no other character) to be applied on them.</a:t>
            </a:r>
          </a:p>
          <a:p>
            <a:r>
              <a:rPr lang="en-US" dirty="0" smtClean="0">
                <a:latin typeface="Times New Roman" panose="02020603050405020304" pitchFamily="18" charset="0"/>
                <a:cs typeface="Times New Roman" panose="02020603050405020304" pitchFamily="18" charset="0"/>
              </a:rPr>
              <a:t>Managing these integrity constraints on creation and during each modification of data is not possible through file-processing system.</a:t>
            </a:r>
          </a:p>
          <a:p>
            <a:r>
              <a:rPr lang="en-US" b="1" dirty="0" smtClean="0">
                <a:latin typeface="Times New Roman" panose="02020603050405020304" pitchFamily="18" charset="0"/>
                <a:cs typeface="Times New Roman" panose="02020603050405020304" pitchFamily="18" charset="0"/>
              </a:rPr>
              <a:t>Difficulty in Accessing Data:</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In file-processing system, users are not abstracted from the physical access of data. Hence users should know the location of files to retrieve data. In course of time, if file structure changes, the users face trouble.</a:t>
            </a:r>
          </a:p>
        </p:txBody>
      </p:sp>
    </p:spTree>
    <p:extLst>
      <p:ext uri="{BB962C8B-B14F-4D97-AF65-F5344CB8AC3E}">
        <p14:creationId xmlns:p14="http://schemas.microsoft.com/office/powerpoint/2010/main" val="16701210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59441" y="414924"/>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View:</a:t>
            </a: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488065893"/>
              </p:ext>
            </p:extLst>
          </p:nvPr>
        </p:nvGraphicFramePr>
        <p:xfrm>
          <a:off x="5726580" y="322169"/>
          <a:ext cx="4770579" cy="13716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395229582"/>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SptrID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err="1" smtClean="0">
                          <a:latin typeface="Times New Roman" panose="02020603050405020304" pitchFamily="18" charset="0"/>
                          <a:cs typeface="Times New Roman" panose="02020603050405020304" pitchFamily="18" charset="0"/>
                        </a:rPr>
                        <a:t>Rollno</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Game</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Soccer</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Volley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sp>
        <p:nvSpPr>
          <p:cNvPr id="6" name="TextBox 5"/>
          <p:cNvSpPr txBox="1"/>
          <p:nvPr/>
        </p:nvSpPr>
        <p:spPr>
          <a:xfrm>
            <a:off x="7194952" y="169376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Sports</a:t>
            </a:r>
            <a:endParaRPr lang="en-US" sz="24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566215241"/>
              </p:ext>
            </p:extLst>
          </p:nvPr>
        </p:nvGraphicFramePr>
        <p:xfrm>
          <a:off x="414615" y="2503959"/>
          <a:ext cx="3180386" cy="13716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SptrID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Game</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Soccer</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Volley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sp>
        <p:nvSpPr>
          <p:cNvPr id="8" name="TextBox 7"/>
          <p:cNvSpPr txBox="1"/>
          <p:nvPr/>
        </p:nvSpPr>
        <p:spPr>
          <a:xfrm>
            <a:off x="3595001" y="4588378"/>
            <a:ext cx="5024881"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Some views of the Sports Table</a:t>
            </a:r>
            <a:endParaRPr lang="en-US" sz="2800" b="1"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900906631"/>
              </p:ext>
            </p:extLst>
          </p:nvPr>
        </p:nvGraphicFramePr>
        <p:xfrm>
          <a:off x="4014566" y="2503959"/>
          <a:ext cx="3180386" cy="13716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395229582"/>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SptrID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err="1" smtClean="0">
                          <a:latin typeface="Times New Roman" panose="02020603050405020304" pitchFamily="18" charset="0"/>
                          <a:cs typeface="Times New Roman" panose="02020603050405020304" pitchFamily="18" charset="0"/>
                        </a:rPr>
                        <a:t>Rollno</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743304143"/>
              </p:ext>
            </p:extLst>
          </p:nvPr>
        </p:nvGraphicFramePr>
        <p:xfrm>
          <a:off x="7421421" y="2503959"/>
          <a:ext cx="3180386" cy="1371600"/>
        </p:xfrm>
        <a:graphic>
          <a:graphicData uri="http://schemas.openxmlformats.org/drawingml/2006/table">
            <a:tbl>
              <a:tblPr firstRow="1" bandRow="1"/>
              <a:tblGrid>
                <a:gridCol w="1590193">
                  <a:extLst>
                    <a:ext uri="{9D8B030D-6E8A-4147-A177-3AD203B41FA5}">
                      <a16:colId xmlns:a16="http://schemas.microsoft.com/office/drawing/2014/main" val="395229582"/>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none" dirty="0" err="1" smtClean="0">
                          <a:latin typeface="Times New Roman" panose="02020603050405020304" pitchFamily="18" charset="0"/>
                          <a:cs typeface="Times New Roman" panose="02020603050405020304" pitchFamily="18" charset="0"/>
                        </a:rPr>
                        <a:t>Rollno</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Game</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Soccer</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Volley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spTree>
    <p:extLst>
      <p:ext uri="{BB962C8B-B14F-4D97-AF65-F5344CB8AC3E}">
        <p14:creationId xmlns:p14="http://schemas.microsoft.com/office/powerpoint/2010/main" val="55126594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59441" y="414924"/>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View:</a:t>
            </a:r>
          </a:p>
        </p:txBody>
      </p:sp>
      <p:graphicFrame>
        <p:nvGraphicFramePr>
          <p:cNvPr id="5" name="Table 4"/>
          <p:cNvGraphicFramePr>
            <a:graphicFrameLocks noGrp="1"/>
          </p:cNvGraphicFramePr>
          <p:nvPr>
            <p:extLst>
              <p:ext uri="{D42A27DB-BD31-4B8C-83A1-F6EECF244321}">
                <p14:modId xmlns:p14="http://schemas.microsoft.com/office/powerpoint/2010/main" val="1197655347"/>
              </p:ext>
            </p:extLst>
          </p:nvPr>
        </p:nvGraphicFramePr>
        <p:xfrm>
          <a:off x="6949452" y="414924"/>
          <a:ext cx="4770579" cy="13716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395229582"/>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SptrID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err="1" smtClean="0">
                          <a:latin typeface="Times New Roman" panose="02020603050405020304" pitchFamily="18" charset="0"/>
                          <a:cs typeface="Times New Roman" panose="02020603050405020304" pitchFamily="18" charset="0"/>
                        </a:rPr>
                        <a:t>Rollno</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Game</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Soccer</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Volley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sp>
        <p:nvSpPr>
          <p:cNvPr id="6" name="TextBox 5"/>
          <p:cNvSpPr txBox="1"/>
          <p:nvPr/>
        </p:nvSpPr>
        <p:spPr>
          <a:xfrm>
            <a:off x="7955116" y="1786524"/>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Sports</a:t>
            </a:r>
            <a:endParaRPr lang="en-US" sz="2400" b="1"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245139414"/>
              </p:ext>
            </p:extLst>
          </p:nvPr>
        </p:nvGraphicFramePr>
        <p:xfrm>
          <a:off x="2498787" y="414924"/>
          <a:ext cx="3997494" cy="1371600"/>
        </p:xfrm>
        <a:graphic>
          <a:graphicData uri="http://schemas.openxmlformats.org/drawingml/2006/table">
            <a:tbl>
              <a:tblPr firstRow="1" bandRow="1"/>
              <a:tblGrid>
                <a:gridCol w="1332498">
                  <a:extLst>
                    <a:ext uri="{9D8B030D-6E8A-4147-A177-3AD203B41FA5}">
                      <a16:colId xmlns:a16="http://schemas.microsoft.com/office/drawing/2014/main" val="3408566713"/>
                    </a:ext>
                  </a:extLst>
                </a:gridCol>
                <a:gridCol w="1332498">
                  <a:extLst>
                    <a:ext uri="{9D8B030D-6E8A-4147-A177-3AD203B41FA5}">
                      <a16:colId xmlns:a16="http://schemas.microsoft.com/office/drawing/2014/main" val="200258691"/>
                    </a:ext>
                  </a:extLst>
                </a:gridCol>
                <a:gridCol w="1332498">
                  <a:extLst>
                    <a:ext uri="{9D8B030D-6E8A-4147-A177-3AD203B41FA5}">
                      <a16:colId xmlns:a16="http://schemas.microsoft.com/office/drawing/2014/main" val="148916348"/>
                    </a:ext>
                  </a:extLst>
                </a:gridCol>
              </a:tblGrid>
              <a:tr h="374144">
                <a:tc>
                  <a:txBody>
                    <a:bodyPr/>
                    <a:lstStyle/>
                    <a:p>
                      <a:pPr algn="ctr"/>
                      <a:r>
                        <a:rPr lang="en-US" sz="2400" b="1" u="sng" dirty="0" err="1" smtClean="0">
                          <a:latin typeface="Times New Roman" panose="02020603050405020304" pitchFamily="18" charset="0"/>
                          <a:cs typeface="Times New Roman" panose="02020603050405020304" pitchFamily="18" charset="0"/>
                        </a:rPr>
                        <a:t>MscID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Rollno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Instru</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023803803"/>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M001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Drum</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405959667"/>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M002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2017022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Piano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810936192"/>
                  </a:ext>
                </a:extLst>
              </a:tr>
            </a:tbl>
          </a:graphicData>
        </a:graphic>
      </p:graphicFrame>
      <p:sp>
        <p:nvSpPr>
          <p:cNvPr id="10" name="TextBox 9"/>
          <p:cNvSpPr txBox="1"/>
          <p:nvPr/>
        </p:nvSpPr>
        <p:spPr>
          <a:xfrm>
            <a:off x="3321877" y="1786524"/>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Music</a:t>
            </a:r>
            <a:endParaRPr lang="en-US" sz="2400" b="1" dirty="0">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584523691"/>
              </p:ext>
            </p:extLst>
          </p:nvPr>
        </p:nvGraphicFramePr>
        <p:xfrm>
          <a:off x="3884641" y="3548326"/>
          <a:ext cx="3180386" cy="9144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SptrID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Game</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Soccer</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216300303"/>
              </p:ext>
            </p:extLst>
          </p:nvPr>
        </p:nvGraphicFramePr>
        <p:xfrm>
          <a:off x="7081261" y="3548326"/>
          <a:ext cx="2664996" cy="914400"/>
        </p:xfrm>
        <a:graphic>
          <a:graphicData uri="http://schemas.openxmlformats.org/drawingml/2006/table">
            <a:tbl>
              <a:tblPr firstRow="1" bandRow="1"/>
              <a:tblGrid>
                <a:gridCol w="1332498">
                  <a:extLst>
                    <a:ext uri="{9D8B030D-6E8A-4147-A177-3AD203B41FA5}">
                      <a16:colId xmlns:a16="http://schemas.microsoft.com/office/drawing/2014/main" val="3408566713"/>
                    </a:ext>
                  </a:extLst>
                </a:gridCol>
                <a:gridCol w="1332498">
                  <a:extLst>
                    <a:ext uri="{9D8B030D-6E8A-4147-A177-3AD203B41FA5}">
                      <a16:colId xmlns:a16="http://schemas.microsoft.com/office/drawing/2014/main" val="148916348"/>
                    </a:ext>
                  </a:extLst>
                </a:gridCol>
              </a:tblGrid>
              <a:tr h="374144">
                <a:tc>
                  <a:txBody>
                    <a:bodyPr/>
                    <a:lstStyle/>
                    <a:p>
                      <a:pPr algn="ctr"/>
                      <a:r>
                        <a:rPr lang="en-US" sz="2400" b="1" u="sng" dirty="0" err="1" smtClean="0">
                          <a:latin typeface="Times New Roman" panose="02020603050405020304" pitchFamily="18" charset="0"/>
                          <a:cs typeface="Times New Roman" panose="02020603050405020304" pitchFamily="18" charset="0"/>
                        </a:rPr>
                        <a:t>MscID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Instru</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023803803"/>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M001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Drum</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405959667"/>
                  </a:ext>
                </a:extLst>
              </a:tr>
            </a:tbl>
          </a:graphicData>
        </a:graphic>
      </p:graphicFrame>
      <p:sp>
        <p:nvSpPr>
          <p:cNvPr id="16" name="TextBox 15"/>
          <p:cNvSpPr txBox="1"/>
          <p:nvPr/>
        </p:nvSpPr>
        <p:spPr>
          <a:xfrm>
            <a:off x="5603802" y="4689093"/>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View</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32404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View:</a:t>
            </a:r>
          </a:p>
          <a:p>
            <a:r>
              <a:rPr lang="en-US" dirty="0" smtClean="0">
                <a:latin typeface="Times New Roman" panose="02020603050405020304" pitchFamily="18" charset="0"/>
                <a:cs typeface="Times New Roman" panose="02020603050405020304" pitchFamily="18" charset="0"/>
              </a:rPr>
              <a:t>Syntax:</a:t>
            </a:r>
          </a:p>
          <a:p>
            <a:pPr lvl="0"/>
            <a:r>
              <a:rPr lang="en-US" altLang="en-US" b="1" dirty="0" smtClean="0">
                <a:latin typeface="Times New Roman" panose="02020603050405020304" pitchFamily="18" charset="0"/>
                <a:cs typeface="Times New Roman" panose="02020603050405020304" pitchFamily="18" charset="0"/>
              </a:rPr>
              <a:t>create view </a:t>
            </a:r>
            <a:r>
              <a:rPr lang="en-US" altLang="en-US" dirty="0" smtClean="0">
                <a:latin typeface="Times New Roman" panose="02020603050405020304" pitchFamily="18" charset="0"/>
                <a:cs typeface="Times New Roman" panose="02020603050405020304" pitchFamily="18" charset="0"/>
              </a:rPr>
              <a:t>&lt;</a:t>
            </a:r>
            <a:r>
              <a:rPr lang="en-US" altLang="en-US" dirty="0" err="1" smtClean="0">
                <a:latin typeface="Times New Roman" panose="02020603050405020304" pitchFamily="18" charset="0"/>
                <a:cs typeface="Times New Roman" panose="02020603050405020304" pitchFamily="18" charset="0"/>
              </a:rPr>
              <a:t>view_name</a:t>
            </a:r>
            <a:r>
              <a:rPr lang="en-US" altLang="en-US" dirty="0" smtClean="0">
                <a:latin typeface="Times New Roman" panose="02020603050405020304" pitchFamily="18" charset="0"/>
                <a:cs typeface="Times New Roman" panose="02020603050405020304" pitchFamily="18" charset="0"/>
              </a:rPr>
              <a:t>&gt; </a:t>
            </a:r>
            <a:r>
              <a:rPr lang="en-US" altLang="en-US" b="1" dirty="0" smtClean="0">
                <a:latin typeface="Times New Roman" panose="02020603050405020304" pitchFamily="18" charset="0"/>
                <a:cs typeface="Times New Roman" panose="02020603050405020304" pitchFamily="18" charset="0"/>
              </a:rPr>
              <a:t>as</a:t>
            </a:r>
            <a:r>
              <a:rPr lang="en-US" altLang="en-US" dirty="0" smtClean="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select</a:t>
            </a:r>
            <a:r>
              <a:rPr lang="en-US" altLang="en-US" dirty="0" smtClean="0">
                <a:latin typeface="Times New Roman" panose="02020603050405020304" pitchFamily="18" charset="0"/>
                <a:cs typeface="Times New Roman" panose="02020603050405020304" pitchFamily="18" charset="0"/>
              </a:rPr>
              <a:t> col-1,col-2 </a:t>
            </a:r>
            <a:r>
              <a:rPr lang="en-US" altLang="en-US" b="1" dirty="0" smtClean="0">
                <a:latin typeface="Times New Roman" panose="02020603050405020304" pitchFamily="18" charset="0"/>
                <a:cs typeface="Times New Roman" panose="02020603050405020304" pitchFamily="18" charset="0"/>
              </a:rPr>
              <a:t>from</a:t>
            </a:r>
            <a:r>
              <a:rPr lang="en-US" altLang="en-US" dirty="0" smtClean="0">
                <a:latin typeface="Times New Roman" panose="02020603050405020304" pitchFamily="18" charset="0"/>
                <a:cs typeface="Times New Roman" panose="02020603050405020304" pitchFamily="18" charset="0"/>
              </a:rPr>
              <a:t> &lt;tab-1,tab-2&gt;</a:t>
            </a:r>
          </a:p>
          <a:p>
            <a:pPr lvl="0"/>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where</a:t>
            </a:r>
            <a:r>
              <a:rPr lang="en-US" altLang="en-US" dirty="0" smtClean="0">
                <a:latin typeface="Times New Roman" panose="02020603050405020304" pitchFamily="18" charset="0"/>
                <a:cs typeface="Times New Roman" panose="02020603050405020304" pitchFamily="18" charset="0"/>
              </a:rPr>
              <a:t> &lt;conditions&gt;; </a:t>
            </a:r>
            <a:endParaRPr lang="en-US" alt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p>
          <a:p>
            <a:r>
              <a:rPr lang="en-US" b="1" dirty="0">
                <a:latin typeface="Times New Roman" panose="02020603050405020304" pitchFamily="18" charset="0"/>
                <a:cs typeface="Times New Roman" panose="02020603050405020304" pitchFamily="18" charset="0"/>
              </a:rPr>
              <a:t>Create view </a:t>
            </a:r>
            <a:r>
              <a:rPr lang="en-US" dirty="0" err="1">
                <a:latin typeface="Times New Roman" panose="02020603050405020304" pitchFamily="18" charset="0"/>
                <a:cs typeface="Times New Roman" panose="02020603050405020304" pitchFamily="18" charset="0"/>
              </a:rPr>
              <a:t>music_view</a:t>
            </a:r>
            <a:r>
              <a:rPr lang="en-US" b="1" dirty="0">
                <a:latin typeface="Times New Roman" panose="02020603050405020304" pitchFamily="18" charset="0"/>
                <a:cs typeface="Times New Roman" panose="02020603050405020304" pitchFamily="18" charset="0"/>
              </a:rPr>
              <a:t> as select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mscid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instru</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music;</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Create view </a:t>
            </a:r>
            <a:r>
              <a:rPr lang="en-US" dirty="0" err="1" smtClean="0">
                <a:latin typeface="Times New Roman" panose="02020603050405020304" pitchFamily="18" charset="0"/>
                <a:cs typeface="Times New Roman" panose="02020603050405020304" pitchFamily="18" charset="0"/>
              </a:rPr>
              <a:t>music_view</a:t>
            </a:r>
            <a:r>
              <a:rPr lang="en-US" b="1" dirty="0" smtClean="0">
                <a:latin typeface="Times New Roman" panose="02020603050405020304" pitchFamily="18" charset="0"/>
                <a:cs typeface="Times New Roman" panose="02020603050405020304" pitchFamily="18" charset="0"/>
              </a:rPr>
              <a:t> as 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mscid</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instru</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music </a:t>
            </a:r>
          </a:p>
          <a:p>
            <a:pPr marL="0" indent="0">
              <a:buNone/>
            </a:pP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roll= 2017022;</a:t>
            </a:r>
          </a:p>
          <a:p>
            <a:pPr marL="0" indent="0">
              <a:buNone/>
            </a:pP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3877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View:</a:t>
            </a:r>
          </a:p>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Create view </a:t>
            </a:r>
            <a:r>
              <a:rPr lang="en-US" dirty="0" err="1" smtClean="0">
                <a:latin typeface="Times New Roman" panose="02020603050405020304" pitchFamily="18" charset="0"/>
                <a:cs typeface="Times New Roman" panose="02020603050405020304" pitchFamily="18" charset="0"/>
              </a:rPr>
              <a:t>music_sport_view</a:t>
            </a:r>
            <a:r>
              <a:rPr lang="en-US" b="1" dirty="0" smtClean="0">
                <a:latin typeface="Times New Roman" panose="02020603050405020304" pitchFamily="18" charset="0"/>
                <a:cs typeface="Times New Roman" panose="02020603050405020304" pitchFamily="18" charset="0"/>
              </a:rPr>
              <a:t> as </a:t>
            </a:r>
          </a:p>
          <a:p>
            <a:pPr marL="0" indent="0">
              <a:buNone/>
            </a:pPr>
            <a:r>
              <a:rPr lang="en-US" b="1" dirty="0" smtClean="0">
                <a:latin typeface="Times New Roman" panose="02020603050405020304" pitchFamily="18" charset="0"/>
                <a:cs typeface="Times New Roman" panose="02020603050405020304" pitchFamily="18" charset="0"/>
              </a:rPr>
              <a:t>                                 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mscid</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sprtsid,game,instru</a:t>
            </a: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music m</a:t>
            </a:r>
            <a:r>
              <a:rPr lang="en-US" dirty="0" smtClean="0">
                <a:latin typeface="Times New Roman" panose="02020603050405020304" pitchFamily="18" charset="0"/>
                <a:cs typeface="Times New Roman" panose="02020603050405020304" pitchFamily="18" charset="0"/>
              </a:rPr>
              <a:t>, </a:t>
            </a:r>
            <a:r>
              <a:rPr lang="en-US" dirty="0" smtClean="0">
                <a:solidFill>
                  <a:srgbClr val="00B050"/>
                </a:solidFill>
                <a:latin typeface="Times New Roman" panose="02020603050405020304" pitchFamily="18" charset="0"/>
                <a:cs typeface="Times New Roman" panose="02020603050405020304" pitchFamily="18" charset="0"/>
              </a:rPr>
              <a:t>sports s</a:t>
            </a:r>
          </a:p>
          <a:p>
            <a:pPr marL="0" indent="0">
              <a:buNone/>
            </a:pP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m.roll</a:t>
            </a:r>
            <a:r>
              <a:rPr lang="en-US" dirty="0" smtClean="0">
                <a:latin typeface="Times New Roman" panose="02020603050405020304" pitchFamily="18" charset="0"/>
                <a:cs typeface="Times New Roman" panose="02020603050405020304" pitchFamily="18" charset="0"/>
              </a:rPr>
              <a:t> = </a:t>
            </a:r>
            <a:r>
              <a:rPr lang="en-US" dirty="0" err="1" smtClean="0">
                <a:solidFill>
                  <a:srgbClr val="00B050"/>
                </a:solidFill>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Views can be queried like a normal table.</a:t>
            </a:r>
          </a:p>
          <a:p>
            <a:r>
              <a:rPr lang="en-US" dirty="0" smtClean="0">
                <a:latin typeface="Times New Roman" panose="02020603050405020304" pitchFamily="18" charset="0"/>
                <a:cs typeface="Times New Roman" panose="02020603050405020304" pitchFamily="18" charset="0"/>
              </a:rPr>
              <a:t>Views that are created from a single table, can be </a:t>
            </a:r>
            <a:r>
              <a:rPr lang="en-US" b="1" dirty="0" smtClean="0">
                <a:latin typeface="Times New Roman" panose="02020603050405020304" pitchFamily="18" charset="0"/>
                <a:cs typeface="Times New Roman" panose="02020603050405020304" pitchFamily="18" charset="0"/>
              </a:rPr>
              <a:t>updated, inserted and deleted.</a:t>
            </a:r>
          </a:p>
          <a:p>
            <a:r>
              <a:rPr lang="en-US" dirty="0" smtClean="0">
                <a:latin typeface="Times New Roman" panose="02020603050405020304" pitchFamily="18" charset="0"/>
                <a:cs typeface="Times New Roman" panose="02020603050405020304" pitchFamily="18" charset="0"/>
              </a:rPr>
              <a:t>Views having aggregates, group by, union all, subquery in the select clause </a:t>
            </a:r>
            <a:r>
              <a:rPr lang="en-US" dirty="0" err="1" smtClean="0">
                <a:latin typeface="Times New Roman" panose="02020603050405020304" pitchFamily="18" charset="0"/>
                <a:cs typeface="Times New Roman" panose="02020603050405020304" pitchFamily="18" charset="0"/>
              </a:rPr>
              <a:t>etc</a:t>
            </a:r>
            <a:r>
              <a:rPr lang="en-US" dirty="0" smtClean="0">
                <a:latin typeface="Times New Roman" panose="02020603050405020304" pitchFamily="18" charset="0"/>
                <a:cs typeface="Times New Roman" panose="02020603050405020304" pitchFamily="18" charset="0"/>
              </a:rPr>
              <a:t> can not be updated.</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945309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Materialized View:</a:t>
            </a:r>
          </a:p>
          <a:p>
            <a:r>
              <a:rPr lang="en-US" dirty="0" smtClean="0">
                <a:latin typeface="Times New Roman" panose="02020603050405020304" pitchFamily="18" charset="0"/>
                <a:cs typeface="Times New Roman" panose="02020603050405020304" pitchFamily="18" charset="0"/>
              </a:rPr>
              <a:t>Syntax:</a:t>
            </a:r>
          </a:p>
          <a:p>
            <a:pPr lvl="0"/>
            <a:r>
              <a:rPr lang="en-US" altLang="en-US" b="1" dirty="0" smtClean="0">
                <a:latin typeface="Times New Roman" panose="02020603050405020304" pitchFamily="18" charset="0"/>
                <a:cs typeface="Times New Roman" panose="02020603050405020304" pitchFamily="18" charset="0"/>
              </a:rPr>
              <a:t>create materialized view </a:t>
            </a:r>
            <a:r>
              <a:rPr lang="en-US" altLang="en-US" dirty="0" smtClean="0">
                <a:latin typeface="Times New Roman" panose="02020603050405020304" pitchFamily="18" charset="0"/>
                <a:cs typeface="Times New Roman" panose="02020603050405020304" pitchFamily="18" charset="0"/>
              </a:rPr>
              <a:t>&lt;</a:t>
            </a:r>
            <a:r>
              <a:rPr lang="en-US" altLang="en-US" dirty="0" err="1" smtClean="0">
                <a:latin typeface="Times New Roman" panose="02020603050405020304" pitchFamily="18" charset="0"/>
                <a:cs typeface="Times New Roman" panose="02020603050405020304" pitchFamily="18" charset="0"/>
              </a:rPr>
              <a:t>view_name</a:t>
            </a:r>
            <a:r>
              <a:rPr lang="en-US" altLang="en-US" dirty="0" smtClean="0">
                <a:latin typeface="Times New Roman" panose="02020603050405020304" pitchFamily="18" charset="0"/>
                <a:cs typeface="Times New Roman" panose="02020603050405020304" pitchFamily="18" charset="0"/>
              </a:rPr>
              <a:t>&gt; </a:t>
            </a:r>
          </a:p>
          <a:p>
            <a:pPr marL="0" lvl="0" indent="0">
              <a:buNone/>
            </a:pPr>
            <a:r>
              <a:rPr lang="en-US" altLang="en-US" b="1" dirty="0" smtClean="0">
                <a:latin typeface="Times New Roman" panose="02020603050405020304" pitchFamily="18" charset="0"/>
                <a:cs typeface="Times New Roman" panose="02020603050405020304" pitchFamily="18" charset="0"/>
              </a:rPr>
              <a:t>             as</a:t>
            </a:r>
            <a:r>
              <a:rPr lang="en-US" altLang="en-US" dirty="0" smtClean="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select</a:t>
            </a:r>
            <a:r>
              <a:rPr lang="en-US" altLang="en-US" dirty="0" smtClean="0">
                <a:latin typeface="Times New Roman" panose="02020603050405020304" pitchFamily="18" charset="0"/>
                <a:cs typeface="Times New Roman" panose="02020603050405020304" pitchFamily="18" charset="0"/>
              </a:rPr>
              <a:t> col-1,col-2 </a:t>
            </a:r>
            <a:r>
              <a:rPr lang="en-US" altLang="en-US" b="1" dirty="0" smtClean="0">
                <a:latin typeface="Times New Roman" panose="02020603050405020304" pitchFamily="18" charset="0"/>
                <a:cs typeface="Times New Roman" panose="02020603050405020304" pitchFamily="18" charset="0"/>
              </a:rPr>
              <a:t>from</a:t>
            </a:r>
            <a:r>
              <a:rPr lang="en-US" altLang="en-US" dirty="0" smtClean="0">
                <a:latin typeface="Times New Roman" panose="02020603050405020304" pitchFamily="18" charset="0"/>
                <a:cs typeface="Times New Roman" panose="02020603050405020304" pitchFamily="18" charset="0"/>
              </a:rPr>
              <a:t> &lt;tab-1,tab-2&gt; </a:t>
            </a:r>
            <a:r>
              <a:rPr lang="en-US" altLang="en-US" b="1" dirty="0" smtClean="0">
                <a:latin typeface="Times New Roman" panose="02020603050405020304" pitchFamily="18" charset="0"/>
                <a:cs typeface="Times New Roman" panose="02020603050405020304" pitchFamily="18" charset="0"/>
              </a:rPr>
              <a:t>where</a:t>
            </a:r>
            <a:r>
              <a:rPr lang="en-US" altLang="en-US" dirty="0" smtClean="0">
                <a:latin typeface="Times New Roman" panose="02020603050405020304" pitchFamily="18" charset="0"/>
                <a:cs typeface="Times New Roman" panose="02020603050405020304" pitchFamily="18" charset="0"/>
              </a:rPr>
              <a:t> &lt;conditions&gt;; </a:t>
            </a:r>
            <a:endParaRPr lang="en-US" alt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p>
          <a:p>
            <a:r>
              <a:rPr lang="en-US" b="1" dirty="0">
                <a:latin typeface="Times New Roman" panose="02020603050405020304" pitchFamily="18" charset="0"/>
                <a:cs typeface="Times New Roman" panose="02020603050405020304" pitchFamily="18" charset="0"/>
              </a:rPr>
              <a:t>Create </a:t>
            </a:r>
            <a:r>
              <a:rPr lang="en-US" b="1" dirty="0" smtClean="0">
                <a:latin typeface="Times New Roman" panose="02020603050405020304" pitchFamily="18" charset="0"/>
                <a:cs typeface="Times New Roman" panose="02020603050405020304" pitchFamily="18" charset="0"/>
              </a:rPr>
              <a:t>materialized view </a:t>
            </a:r>
            <a:r>
              <a:rPr lang="en-US" dirty="0" err="1">
                <a:latin typeface="Times New Roman" panose="02020603050405020304" pitchFamily="18" charset="0"/>
                <a:cs typeface="Times New Roman" panose="02020603050405020304" pitchFamily="18" charset="0"/>
              </a:rPr>
              <a:t>music_view</a:t>
            </a:r>
            <a:r>
              <a:rPr lang="en-US" b="1" dirty="0">
                <a:latin typeface="Times New Roman" panose="02020603050405020304" pitchFamily="18" charset="0"/>
                <a:cs typeface="Times New Roman" panose="02020603050405020304" pitchFamily="18" charset="0"/>
              </a:rPr>
              <a:t> as select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mscid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instru</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music;</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Create </a:t>
            </a:r>
            <a:r>
              <a:rPr lang="en-US" b="1" dirty="0">
                <a:latin typeface="Times New Roman" panose="02020603050405020304" pitchFamily="18" charset="0"/>
                <a:cs typeface="Times New Roman" panose="02020603050405020304" pitchFamily="18" charset="0"/>
              </a:rPr>
              <a:t>materialized </a:t>
            </a:r>
            <a:r>
              <a:rPr lang="en-US" b="1" dirty="0" smtClean="0">
                <a:latin typeface="Times New Roman" panose="02020603050405020304" pitchFamily="18" charset="0"/>
                <a:cs typeface="Times New Roman" panose="02020603050405020304" pitchFamily="18" charset="0"/>
              </a:rPr>
              <a:t>view </a:t>
            </a:r>
            <a:r>
              <a:rPr lang="en-US" dirty="0" err="1" smtClean="0">
                <a:latin typeface="Times New Roman" panose="02020603050405020304" pitchFamily="18" charset="0"/>
                <a:cs typeface="Times New Roman" panose="02020603050405020304" pitchFamily="18" charset="0"/>
              </a:rPr>
              <a:t>music_view</a:t>
            </a:r>
            <a:r>
              <a:rPr lang="en-US" b="1" dirty="0" smtClean="0">
                <a:latin typeface="Times New Roman" panose="02020603050405020304" pitchFamily="18" charset="0"/>
                <a:cs typeface="Times New Roman" panose="02020603050405020304" pitchFamily="18" charset="0"/>
              </a:rPr>
              <a:t> as 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mscid</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instru</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music </a:t>
            </a:r>
          </a:p>
          <a:p>
            <a:pPr marL="0" indent="0">
              <a:buNone/>
            </a:pP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roll= 2017022;</a:t>
            </a:r>
          </a:p>
          <a:p>
            <a:pPr marL="0" indent="0">
              <a:buNone/>
            </a:pP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833219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Relational Model of a Table in a Database:</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 </a:t>
            </a:r>
            <a:r>
              <a:rPr lang="en-US" b="1" dirty="0" smtClean="0">
                <a:latin typeface="Times New Roman" panose="02020603050405020304" pitchFamily="18" charset="0"/>
                <a:cs typeface="Times New Roman" panose="02020603050405020304" pitchFamily="18" charset="0"/>
              </a:rPr>
              <a:t>table</a:t>
            </a:r>
            <a:r>
              <a:rPr lang="en-US" dirty="0" smtClean="0">
                <a:latin typeface="Times New Roman" panose="02020603050405020304" pitchFamily="18" charset="0"/>
                <a:cs typeface="Times New Roman" panose="02020603050405020304" pitchFamily="18" charset="0"/>
              </a:rPr>
              <a:t> is represented as a </a:t>
            </a:r>
            <a:r>
              <a:rPr lang="en-US" b="1" dirty="0" smtClean="0">
                <a:latin typeface="Times New Roman" panose="02020603050405020304" pitchFamily="18" charset="0"/>
                <a:cs typeface="Times New Roman" panose="02020603050405020304" pitchFamily="18" charset="0"/>
              </a:rPr>
              <a:t>relation</a:t>
            </a:r>
            <a:r>
              <a:rPr lang="en-US" dirty="0" smtClean="0">
                <a:latin typeface="Times New Roman" panose="02020603050405020304" pitchFamily="18" charset="0"/>
                <a:cs typeface="Times New Roman" panose="02020603050405020304" pitchFamily="18" charset="0"/>
              </a:rPr>
              <a:t> in relational model.</a:t>
            </a:r>
          </a:p>
          <a:p>
            <a:r>
              <a:rPr lang="en-US" dirty="0" smtClean="0">
                <a:latin typeface="Times New Roman" panose="02020603050405020304" pitchFamily="18" charset="0"/>
                <a:cs typeface="Times New Roman" panose="02020603050405020304" pitchFamily="18" charset="0"/>
              </a:rPr>
              <a:t>A relation, r, over a collection of sets = {D</a:t>
            </a:r>
            <a:r>
              <a:rPr lang="en-US" baseline="-25000" dirty="0" smtClean="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a:t>
            </a:r>
            <a:r>
              <a:rPr lang="en-US" baseline="-25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D</a:t>
            </a:r>
            <a:r>
              <a:rPr lang="en-US" baseline="-25000" dirty="0" err="1"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 is a </a:t>
            </a:r>
            <a:r>
              <a:rPr lang="en-US" b="1" dirty="0" smtClean="0">
                <a:latin typeface="Times New Roman" panose="02020603050405020304" pitchFamily="18" charset="0"/>
                <a:cs typeface="Times New Roman" panose="02020603050405020304" pitchFamily="18" charset="0"/>
              </a:rPr>
              <a:t>subset</a:t>
            </a:r>
            <a:r>
              <a:rPr lang="en-US" dirty="0" smtClean="0">
                <a:latin typeface="Times New Roman" panose="02020603050405020304" pitchFamily="18" charset="0"/>
                <a:cs typeface="Times New Roman" panose="02020603050405020304" pitchFamily="18" charset="0"/>
              </a:rPr>
              <a:t> of their </a:t>
            </a:r>
            <a:r>
              <a:rPr lang="en-US" b="1" dirty="0" smtClean="0">
                <a:latin typeface="Times New Roman" panose="02020603050405020304" pitchFamily="18" charset="0"/>
                <a:cs typeface="Times New Roman" panose="02020603050405020304" pitchFamily="18" charset="0"/>
              </a:rPr>
              <a:t>Cartesian P</a:t>
            </a:r>
            <a:r>
              <a:rPr lang="en-US" b="1" dirty="0">
                <a:latin typeface="Times New Roman" panose="02020603050405020304" pitchFamily="18" charset="0"/>
                <a:cs typeface="Times New Roman" panose="02020603050405020304" pitchFamily="18" charset="0"/>
              </a:rPr>
              <a:t>roduct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a:t>
            </a:r>
            <a:r>
              <a:rPr lang="en-US" baseline="-25000"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x D</a:t>
            </a:r>
            <a:r>
              <a:rPr lang="en-US" baseline="-25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x...D</a:t>
            </a:r>
            <a:r>
              <a:rPr lang="en-US" baseline="-25000" dirty="0"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set D</a:t>
            </a:r>
            <a:r>
              <a:rPr lang="en-US" baseline="-25000" dirty="0"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is a set of values representing a domain.</a:t>
            </a:r>
          </a:p>
          <a:p>
            <a:r>
              <a:rPr lang="en-US" dirty="0" smtClean="0">
                <a:latin typeface="Times New Roman" panose="02020603050405020304" pitchFamily="18" charset="0"/>
                <a:cs typeface="Times New Roman" panose="02020603050405020304" pitchFamily="18" charset="0"/>
              </a:rPr>
              <a:t>Domain </a:t>
            </a:r>
            <a:r>
              <a:rPr lang="en-US" dirty="0">
                <a:latin typeface="Times New Roman" panose="02020603050405020304" pitchFamily="18" charset="0"/>
                <a:cs typeface="Times New Roman" panose="02020603050405020304" pitchFamily="18" charset="0"/>
              </a:rPr>
              <a:t>D</a:t>
            </a:r>
            <a:r>
              <a:rPr lang="en-US" baseline="-25000"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is specified by the data types provided by a DBMS.</a:t>
            </a:r>
          </a:p>
          <a:p>
            <a:r>
              <a:rPr lang="en-US" dirty="0">
                <a:latin typeface="Times New Roman" panose="02020603050405020304" pitchFamily="18" charset="0"/>
                <a:cs typeface="Times New Roman" panose="02020603050405020304" pitchFamily="18" charset="0"/>
              </a:rPr>
              <a:t>So, a relation, r, is a set of n-tuples {d</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d</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a:t>
            </a:r>
            <a:r>
              <a:rPr lang="en-US"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where d</a:t>
            </a:r>
            <a:r>
              <a:rPr lang="en-US" baseline="-25000" dirty="0">
                <a:latin typeface="Times New Roman" panose="02020603050405020304" pitchFamily="18" charset="0"/>
                <a:cs typeface="Times New Roman" panose="02020603050405020304" pitchFamily="18" charset="0"/>
              </a:rPr>
              <a:t>i </a:t>
            </a:r>
            <a:r>
              <a:rPr lang="en-US" dirty="0">
                <a:latin typeface="Times New Roman" panose="02020603050405020304" pitchFamily="18" charset="0"/>
                <a:cs typeface="Times New Roman" panose="02020603050405020304" pitchFamily="18" charset="0"/>
              </a:rPr>
              <a:t>ℇ D</a:t>
            </a:r>
            <a:r>
              <a:rPr lang="en-US" baseline="-25000"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46642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Relational Model of a Table in a Database:</a:t>
            </a:r>
          </a:p>
          <a:p>
            <a:r>
              <a:rPr lang="en-US" dirty="0" smtClean="0">
                <a:latin typeface="Times New Roman" panose="02020603050405020304" pitchFamily="18" charset="0"/>
                <a:cs typeface="Times New Roman" panose="02020603050405020304" pitchFamily="18" charset="0"/>
              </a:rPr>
              <a:t>Example:</a:t>
            </a:r>
          </a:p>
          <a:p>
            <a:r>
              <a:rPr lang="en-US" dirty="0" smtClean="0">
                <a:latin typeface="Times New Roman" panose="02020603050405020304" pitchFamily="18" charset="0"/>
                <a:cs typeface="Times New Roman" panose="02020603050405020304" pitchFamily="18" charset="0"/>
              </a:rPr>
              <a:t>Let there be two sets</a:t>
            </a:r>
          </a:p>
          <a:p>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roll={001,002}</a:t>
            </a:r>
          </a:p>
          <a:p>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name={john, </a:t>
            </a:r>
            <a:r>
              <a:rPr lang="en-US" b="1" dirty="0" err="1" smtClean="0">
                <a:solidFill>
                  <a:srgbClr val="00B050"/>
                </a:solidFill>
                <a:latin typeface="Times New Roman" panose="02020603050405020304" pitchFamily="18" charset="0"/>
                <a:cs typeface="Times New Roman" panose="02020603050405020304" pitchFamily="18" charset="0"/>
              </a:rPr>
              <a:t>mary</a:t>
            </a:r>
            <a:r>
              <a:rPr lang="en-US" b="1" dirty="0" smtClean="0">
                <a:solidFill>
                  <a:srgbClr val="00B050"/>
                </a:solidFill>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Their Cartesian product is </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roll</a:t>
            </a:r>
            <a:r>
              <a:rPr lang="en-US" b="1" dirty="0" smtClean="0">
                <a:latin typeface="Times New Roman" panose="02020603050405020304" pitchFamily="18" charset="0"/>
                <a:cs typeface="Times New Roman" panose="02020603050405020304" pitchFamily="18" charset="0"/>
              </a:rPr>
              <a:t> x </a:t>
            </a:r>
            <a:r>
              <a:rPr lang="en-US" b="1" dirty="0" smtClean="0">
                <a:solidFill>
                  <a:srgbClr val="00B050"/>
                </a:solidFill>
                <a:latin typeface="Times New Roman" panose="02020603050405020304" pitchFamily="18" charset="0"/>
                <a:cs typeface="Times New Roman" panose="02020603050405020304" pitchFamily="18" charset="0"/>
              </a:rPr>
              <a:t>name</a:t>
            </a:r>
            <a:r>
              <a:rPr lang="en-US" b="1" dirty="0" smtClean="0">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001</a:t>
            </a:r>
            <a:r>
              <a:rPr lang="en-US" b="1" dirty="0" smtClean="0">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john</a:t>
            </a:r>
            <a:r>
              <a:rPr lang="en-US" b="1"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b="1" dirty="0" smtClean="0">
                <a:solidFill>
                  <a:srgbClr val="FF0000"/>
                </a:solidFill>
                <a:latin typeface="Times New Roman" panose="02020603050405020304" pitchFamily="18" charset="0"/>
                <a:cs typeface="Times New Roman" panose="02020603050405020304" pitchFamily="18" charset="0"/>
              </a:rPr>
              <a:t>001</a:t>
            </a:r>
            <a:r>
              <a:rPr lang="en-US" b="1" dirty="0" smtClean="0">
                <a:latin typeface="Times New Roman" panose="02020603050405020304" pitchFamily="18" charset="0"/>
                <a:cs typeface="Times New Roman" panose="02020603050405020304" pitchFamily="18" charset="0"/>
              </a:rPr>
              <a:t>, </a:t>
            </a:r>
            <a:r>
              <a:rPr lang="en-US" b="1" dirty="0" err="1" smtClean="0">
                <a:solidFill>
                  <a:srgbClr val="00B050"/>
                </a:solidFill>
                <a:latin typeface="Times New Roman" panose="02020603050405020304" pitchFamily="18" charset="0"/>
                <a:cs typeface="Times New Roman" panose="02020603050405020304" pitchFamily="18" charset="0"/>
              </a:rPr>
              <a:t>mary</a:t>
            </a:r>
            <a:r>
              <a:rPr lang="en-US" b="1" dirty="0" smtClean="0">
                <a:latin typeface="Times New Roman" panose="02020603050405020304" pitchFamily="18" charset="0"/>
                <a:cs typeface="Times New Roman" panose="02020603050405020304" pitchFamily="18" charset="0"/>
              </a:rPr>
              <a:t>),  </a:t>
            </a:r>
          </a:p>
          <a:p>
            <a:r>
              <a:rPr lang="en-US" b="1" dirty="0" smtClean="0">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002</a:t>
            </a:r>
            <a:r>
              <a:rPr lang="en-US" b="1" dirty="0" smtClean="0">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john</a:t>
            </a:r>
            <a:r>
              <a:rPr lang="en-US" b="1" dirty="0" smtClean="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b="1" dirty="0" smtClean="0">
                <a:solidFill>
                  <a:srgbClr val="FF0000"/>
                </a:solidFill>
                <a:latin typeface="Times New Roman" panose="02020603050405020304" pitchFamily="18" charset="0"/>
                <a:cs typeface="Times New Roman" panose="02020603050405020304" pitchFamily="18" charset="0"/>
              </a:rPr>
              <a:t>002</a:t>
            </a:r>
            <a:r>
              <a:rPr lang="en-US" b="1" dirty="0" smtClean="0">
                <a:latin typeface="Times New Roman" panose="02020603050405020304" pitchFamily="18" charset="0"/>
                <a:cs typeface="Times New Roman" panose="02020603050405020304" pitchFamily="18" charset="0"/>
              </a:rPr>
              <a:t>, </a:t>
            </a:r>
            <a:r>
              <a:rPr lang="en-US" b="1" dirty="0" err="1" smtClean="0">
                <a:solidFill>
                  <a:srgbClr val="00B050"/>
                </a:solidFill>
                <a:latin typeface="Times New Roman" panose="02020603050405020304" pitchFamily="18" charset="0"/>
                <a:cs typeface="Times New Roman" panose="02020603050405020304" pitchFamily="18" charset="0"/>
              </a:rPr>
              <a:t>mary</a:t>
            </a:r>
            <a:r>
              <a:rPr lang="en-US" b="1"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            </a:t>
            </a:r>
          </a:p>
        </p:txBody>
      </p:sp>
      <p:sp>
        <p:nvSpPr>
          <p:cNvPr id="4" name="TextBox 3"/>
          <p:cNvSpPr txBox="1"/>
          <p:nvPr/>
        </p:nvSpPr>
        <p:spPr>
          <a:xfrm>
            <a:off x="7794523" y="499343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 relation</a:t>
            </a:r>
            <a:endParaRPr lang="en-US" sz="24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915982260"/>
              </p:ext>
            </p:extLst>
          </p:nvPr>
        </p:nvGraphicFramePr>
        <p:xfrm>
          <a:off x="7309081" y="3576491"/>
          <a:ext cx="3322198" cy="1371600"/>
        </p:xfrm>
        <a:graphic>
          <a:graphicData uri="http://schemas.openxmlformats.org/drawingml/2006/table">
            <a:tbl>
              <a:tblPr firstRow="1" bandRow="1"/>
              <a:tblGrid>
                <a:gridCol w="1661099">
                  <a:extLst>
                    <a:ext uri="{9D8B030D-6E8A-4147-A177-3AD203B41FA5}">
                      <a16:colId xmlns:a16="http://schemas.microsoft.com/office/drawing/2014/main" val="489731489"/>
                    </a:ext>
                  </a:extLst>
                </a:gridCol>
                <a:gridCol w="1661099">
                  <a:extLst>
                    <a:ext uri="{9D8B030D-6E8A-4147-A177-3AD203B41FA5}">
                      <a16:colId xmlns:a16="http://schemas.microsoft.com/office/drawing/2014/main" val="1008556676"/>
                    </a:ext>
                  </a:extLst>
                </a:gridCol>
              </a:tblGrid>
              <a:tr h="390635">
                <a:tc>
                  <a:txBody>
                    <a:bodyPr/>
                    <a:lstStyle/>
                    <a:p>
                      <a:pPr algn="ctr"/>
                      <a:r>
                        <a:rPr lang="en-US" sz="2400" b="1" u="none" dirty="0" smtClean="0">
                          <a:latin typeface="Times New Roman" panose="02020603050405020304" pitchFamily="18" charset="0"/>
                          <a:cs typeface="Times New Roman" panose="02020603050405020304" pitchFamily="18" charset="0"/>
                        </a:rPr>
                        <a:t>roll</a:t>
                      </a:r>
                      <a:endParaRPr lang="en-US" sz="2400" b="1" u="none"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name</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173172140"/>
                  </a:ext>
                </a:extLst>
              </a:tr>
              <a:tr h="390635">
                <a:tc>
                  <a:txBody>
                    <a:bodyPr/>
                    <a:lstStyle/>
                    <a:p>
                      <a:pPr algn="ctr"/>
                      <a:r>
                        <a:rPr lang="en-US" sz="2400" b="1" dirty="0" smtClean="0">
                          <a:latin typeface="Times New Roman" panose="02020603050405020304" pitchFamily="18" charset="0"/>
                          <a:cs typeface="Times New Roman" panose="02020603050405020304" pitchFamily="18" charset="0"/>
                        </a:rPr>
                        <a:t>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11904466"/>
                  </a:ext>
                </a:extLst>
              </a:tr>
              <a:tr h="316848">
                <a:tc>
                  <a:txBody>
                    <a:bodyPr/>
                    <a:lstStyle/>
                    <a:p>
                      <a:pPr algn="ctr"/>
                      <a:r>
                        <a:rPr lang="en-US" sz="2400" b="1" dirty="0" smtClean="0">
                          <a:latin typeface="Times New Roman" panose="02020603050405020304" pitchFamily="18" charset="0"/>
                          <a:cs typeface="Times New Roman" panose="02020603050405020304" pitchFamily="18" charset="0"/>
                        </a:rPr>
                        <a:t>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70132201"/>
                  </a:ext>
                </a:extLst>
              </a:tr>
            </a:tbl>
          </a:graphicData>
        </a:graphic>
      </p:graphicFrame>
      <p:sp>
        <p:nvSpPr>
          <p:cNvPr id="5" name="Right Arrow 4"/>
          <p:cNvSpPr/>
          <p:nvPr/>
        </p:nvSpPr>
        <p:spPr>
          <a:xfrm rot="20206369">
            <a:off x="4925158" y="4145968"/>
            <a:ext cx="2344237" cy="683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7143823" flipV="1">
            <a:off x="9675317" y="2952656"/>
            <a:ext cx="2666082" cy="2934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p:cNvSpPr txBox="1"/>
          <p:nvPr/>
        </p:nvSpPr>
        <p:spPr>
          <a:xfrm>
            <a:off x="9687588" y="1423873"/>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tuples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529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Relational Model of a Table in a Database:</a:t>
            </a:r>
          </a:p>
          <a:p>
            <a:endParaRPr lang="en-US" sz="3200" b="1"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Relation Schema:</a:t>
            </a:r>
          </a:p>
          <a:p>
            <a:pPr lvl="2"/>
            <a:r>
              <a:rPr lang="en-US" sz="2800" dirty="0" smtClean="0">
                <a:latin typeface="Times New Roman" panose="02020603050405020304" pitchFamily="18" charset="0"/>
                <a:cs typeface="Times New Roman" panose="02020603050405020304" pitchFamily="18" charset="0"/>
              </a:rPr>
              <a:t>It is the logical structure of a relation.</a:t>
            </a:r>
          </a:p>
          <a:p>
            <a:pPr lvl="2"/>
            <a:r>
              <a:rPr lang="en-US" sz="2800" b="1" dirty="0" smtClean="0">
                <a:latin typeface="Times New Roman" panose="02020603050405020304" pitchFamily="18" charset="0"/>
                <a:cs typeface="Times New Roman" panose="02020603050405020304" pitchFamily="18" charset="0"/>
              </a:rPr>
              <a:t>R(A</a:t>
            </a:r>
            <a:r>
              <a:rPr lang="en-US" sz="2800" b="1" baseline="-25000" dirty="0" smtClean="0">
                <a:latin typeface="Times New Roman" panose="02020603050405020304" pitchFamily="18" charset="0"/>
                <a:cs typeface="Times New Roman" panose="02020603050405020304" pitchFamily="18" charset="0"/>
              </a:rPr>
              <a:t>1</a:t>
            </a:r>
            <a:r>
              <a:rPr lang="en-US" sz="2800" b="1" dirty="0" smtClean="0">
                <a:latin typeface="Times New Roman" panose="02020603050405020304" pitchFamily="18" charset="0"/>
                <a:cs typeface="Times New Roman" panose="02020603050405020304" pitchFamily="18" charset="0"/>
              </a:rPr>
              <a:t>:D</a:t>
            </a:r>
            <a:r>
              <a:rPr lang="en-US" sz="2800" b="1" baseline="-25000" dirty="0" smtClean="0">
                <a:latin typeface="Times New Roman" panose="02020603050405020304" pitchFamily="18" charset="0"/>
                <a:cs typeface="Times New Roman" panose="02020603050405020304" pitchFamily="18" charset="0"/>
              </a:rPr>
              <a:t>1</a:t>
            </a:r>
            <a:r>
              <a:rPr lang="en-US" sz="2800" b="1" dirty="0" smtClean="0">
                <a:latin typeface="Times New Roman" panose="02020603050405020304" pitchFamily="18" charset="0"/>
                <a:cs typeface="Times New Roman" panose="02020603050405020304" pitchFamily="18" charset="0"/>
              </a:rPr>
              <a:t>, A</a:t>
            </a:r>
            <a:r>
              <a:rPr lang="en-US" sz="2800" b="1" baseline="-25000" dirty="0" smtClean="0">
                <a:latin typeface="Times New Roman" panose="02020603050405020304" pitchFamily="18" charset="0"/>
                <a:cs typeface="Times New Roman" panose="02020603050405020304" pitchFamily="18" charset="0"/>
              </a:rPr>
              <a:t>2</a:t>
            </a:r>
            <a:r>
              <a:rPr lang="en-US" sz="2800" b="1" dirty="0" smtClean="0">
                <a:latin typeface="Times New Roman" panose="02020603050405020304" pitchFamily="18" charset="0"/>
                <a:cs typeface="Times New Roman" panose="02020603050405020304" pitchFamily="18" charset="0"/>
              </a:rPr>
              <a:t>:D</a:t>
            </a:r>
            <a:r>
              <a:rPr lang="en-US" sz="2800" b="1" baseline="-25000" dirty="0" smtClean="0">
                <a:latin typeface="Times New Roman" panose="02020603050405020304" pitchFamily="18" charset="0"/>
                <a:cs typeface="Times New Roman" panose="02020603050405020304" pitchFamily="18" charset="0"/>
              </a:rPr>
              <a:t>2</a:t>
            </a:r>
            <a:r>
              <a:rPr lang="en-US" sz="2800" b="1" dirty="0" smtClean="0">
                <a:latin typeface="Times New Roman" panose="02020603050405020304" pitchFamily="18" charset="0"/>
                <a:cs typeface="Times New Roman" panose="02020603050405020304" pitchFamily="18" charset="0"/>
              </a:rPr>
              <a:t>, A</a:t>
            </a:r>
            <a:r>
              <a:rPr lang="en-US" sz="2800" b="1" baseline="-25000" dirty="0" smtClean="0">
                <a:latin typeface="Times New Roman" panose="02020603050405020304" pitchFamily="18" charset="0"/>
                <a:cs typeface="Times New Roman" panose="02020603050405020304" pitchFamily="18" charset="0"/>
              </a:rPr>
              <a:t>3</a:t>
            </a:r>
            <a:r>
              <a:rPr lang="en-US" sz="2800" b="1" dirty="0" smtClean="0">
                <a:latin typeface="Times New Roman" panose="02020603050405020304" pitchFamily="18" charset="0"/>
                <a:cs typeface="Times New Roman" panose="02020603050405020304" pitchFamily="18" charset="0"/>
              </a:rPr>
              <a:t>:D</a:t>
            </a:r>
            <a:r>
              <a:rPr lang="en-US" sz="2800" b="1" baseline="-25000" dirty="0" smtClean="0">
                <a:latin typeface="Times New Roman" panose="02020603050405020304" pitchFamily="18" charset="0"/>
                <a:cs typeface="Times New Roman" panose="02020603050405020304" pitchFamily="18" charset="0"/>
              </a:rPr>
              <a:t>3</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A</a:t>
            </a:r>
            <a:r>
              <a:rPr lang="en-US" sz="2800" b="1" baseline="-25000" dirty="0" err="1" smtClean="0">
                <a:latin typeface="Times New Roman" panose="02020603050405020304" pitchFamily="18" charset="0"/>
                <a:cs typeface="Times New Roman" panose="02020603050405020304" pitchFamily="18" charset="0"/>
              </a:rPr>
              <a:t>n</a:t>
            </a:r>
            <a:r>
              <a:rPr lang="en-US" sz="2800" b="1" dirty="0" err="1" smtClean="0">
                <a:latin typeface="Times New Roman" panose="02020603050405020304" pitchFamily="18" charset="0"/>
                <a:cs typeface="Times New Roman" panose="02020603050405020304" pitchFamily="18" charset="0"/>
              </a:rPr>
              <a:t>:D</a:t>
            </a:r>
            <a:r>
              <a:rPr lang="en-US" sz="2800" b="1" baseline="-25000" dirty="0" err="1" smtClean="0">
                <a:latin typeface="Times New Roman" panose="02020603050405020304" pitchFamily="18" charset="0"/>
                <a:cs typeface="Times New Roman" panose="02020603050405020304" pitchFamily="18" charset="0"/>
              </a:rPr>
              <a:t>n</a:t>
            </a:r>
            <a:r>
              <a:rPr lang="en-US" sz="2800" b="1" dirty="0" smtClean="0">
                <a:latin typeface="Times New Roman" panose="02020603050405020304" pitchFamily="18" charset="0"/>
                <a:cs typeface="Times New Roman" panose="02020603050405020304" pitchFamily="18" charset="0"/>
              </a:rPr>
              <a:t>) </a:t>
            </a:r>
          </a:p>
          <a:p>
            <a:pPr lvl="2"/>
            <a:r>
              <a:rPr lang="en-US" sz="2800" b="1" dirty="0" smtClean="0">
                <a:latin typeface="Times New Roman" panose="02020603050405020304" pitchFamily="18" charset="0"/>
                <a:cs typeface="Times New Roman" panose="02020603050405020304" pitchFamily="18" charset="0"/>
              </a:rPr>
              <a:t>R</a:t>
            </a:r>
            <a:r>
              <a:rPr lang="en-US" sz="2800" dirty="0" smtClean="0">
                <a:latin typeface="Times New Roman" panose="02020603050405020304" pitchFamily="18" charset="0"/>
                <a:cs typeface="Times New Roman" panose="02020603050405020304" pitchFamily="18" charset="0"/>
              </a:rPr>
              <a:t> is the name of the Schema</a:t>
            </a:r>
          </a:p>
          <a:p>
            <a:pPr lvl="2"/>
            <a:r>
              <a:rPr lang="en-US" sz="2800" b="1" dirty="0" smtClean="0">
                <a:latin typeface="Times New Roman" panose="02020603050405020304" pitchFamily="18" charset="0"/>
                <a:cs typeface="Times New Roman" panose="02020603050405020304" pitchFamily="18" charset="0"/>
              </a:rPr>
              <a:t>A</a:t>
            </a:r>
            <a:r>
              <a:rPr lang="en-US" sz="2800" b="1" baseline="-25000" dirty="0" smtClean="0">
                <a:latin typeface="Times New Roman" panose="02020603050405020304" pitchFamily="18" charset="0"/>
                <a:cs typeface="Times New Roman" panose="02020603050405020304" pitchFamily="18" charset="0"/>
              </a:rPr>
              <a:t>i</a:t>
            </a:r>
            <a:r>
              <a:rPr lang="en-US" sz="2800" dirty="0" smtClean="0">
                <a:latin typeface="Times New Roman" panose="02020603050405020304" pitchFamily="18" charset="0"/>
                <a:cs typeface="Times New Roman" panose="02020603050405020304" pitchFamily="18" charset="0"/>
              </a:rPr>
              <a:t> is a column/attribute</a:t>
            </a:r>
          </a:p>
          <a:p>
            <a:pPr lvl="2"/>
            <a:r>
              <a:rPr lang="en-US" sz="2800" b="1" dirty="0" err="1" smtClean="0">
                <a:latin typeface="Times New Roman" panose="02020603050405020304" pitchFamily="18" charset="0"/>
                <a:cs typeface="Times New Roman" panose="02020603050405020304" pitchFamily="18" charset="0"/>
              </a:rPr>
              <a:t>D</a:t>
            </a:r>
            <a:r>
              <a:rPr lang="en-US" sz="2800" b="1" baseline="-25000" dirty="0" err="1" smtClean="0">
                <a:latin typeface="Times New Roman" panose="02020603050405020304" pitchFamily="18" charset="0"/>
                <a:cs typeface="Times New Roman" panose="02020603050405020304" pitchFamily="18" charset="0"/>
              </a:rPr>
              <a:t>n</a:t>
            </a:r>
            <a:r>
              <a:rPr lang="en-US" sz="2800" dirty="0" smtClean="0">
                <a:latin typeface="Times New Roman" panose="02020603050405020304" pitchFamily="18" charset="0"/>
                <a:cs typeface="Times New Roman" panose="02020603050405020304" pitchFamily="18" charset="0"/>
              </a:rPr>
              <a:t> is the domain of the column/attribute</a:t>
            </a:r>
          </a:p>
          <a:p>
            <a:r>
              <a:rPr lang="en-US" b="1" dirty="0" smtClean="0">
                <a:latin typeface="Times New Roman" panose="02020603050405020304" pitchFamily="18" charset="0"/>
                <a:cs typeface="Times New Roman" panose="02020603050405020304" pitchFamily="18" charset="0"/>
              </a:rPr>
              <a:t>Example:</a:t>
            </a:r>
          </a:p>
          <a:p>
            <a:r>
              <a:rPr lang="en-US" dirty="0" smtClean="0">
                <a:latin typeface="Times New Roman" panose="02020603050405020304" pitchFamily="18" charset="0"/>
                <a:cs typeface="Times New Roman" panose="02020603050405020304" pitchFamily="18" charset="0"/>
              </a:rPr>
              <a:t>STUDENT(</a:t>
            </a:r>
            <a:r>
              <a:rPr lang="en-US" dirty="0" err="1" smtClean="0">
                <a:latin typeface="Times New Roman" panose="02020603050405020304" pitchFamily="18" charset="0"/>
                <a:cs typeface="Times New Roman" panose="02020603050405020304" pitchFamily="18" charset="0"/>
              </a:rPr>
              <a:t>Roll:Number</a:t>
            </a:r>
            <a:r>
              <a:rPr lang="en-US" dirty="0" smtClean="0">
                <a:latin typeface="Times New Roman" panose="02020603050405020304" pitchFamily="18" charset="0"/>
                <a:cs typeface="Times New Roman" panose="02020603050405020304" pitchFamily="18" charset="0"/>
              </a:rPr>
              <a:t>(6), Name:Varchar2(10 char))</a:t>
            </a:r>
          </a:p>
          <a:p>
            <a:r>
              <a:rPr lang="en-US" dirty="0" smtClean="0">
                <a:latin typeface="Times New Roman" panose="02020603050405020304" pitchFamily="18" charset="0"/>
                <a:cs typeface="Times New Roman" panose="02020603050405020304" pitchFamily="18" charset="0"/>
              </a:rPr>
              <a:t>A collection of relation schema is called </a:t>
            </a:r>
            <a:r>
              <a:rPr lang="en-US" b="1" dirty="0" smtClean="0">
                <a:latin typeface="Times New Roman" panose="02020603050405020304" pitchFamily="18" charset="0"/>
                <a:cs typeface="Times New Roman" panose="02020603050405020304" pitchFamily="18" charset="0"/>
              </a:rPr>
              <a:t>relational database schema</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323814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Relational Query Languages:</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1. Relational Algebra</a:t>
            </a:r>
          </a:p>
          <a:p>
            <a:r>
              <a:rPr lang="en-US" dirty="0" smtClean="0">
                <a:latin typeface="Times New Roman" panose="02020603050405020304" pitchFamily="18" charset="0"/>
                <a:cs typeface="Times New Roman" panose="02020603050405020304" pitchFamily="18" charset="0"/>
              </a:rPr>
              <a:t>2. Relational Calculus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526742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Relational Algebra:</a:t>
            </a:r>
          </a:p>
          <a:p>
            <a:endParaRPr lang="en-US"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495483" y="826552"/>
            <a:ext cx="7824787" cy="5925885"/>
          </a:xfrm>
          <a:prstGeom prst="rect">
            <a:avLst/>
          </a:prstGeom>
        </p:spPr>
      </p:pic>
    </p:spTree>
    <p:extLst>
      <p:ext uri="{BB962C8B-B14F-4D97-AF65-F5344CB8AC3E}">
        <p14:creationId xmlns:p14="http://schemas.microsoft.com/office/powerpoint/2010/main" val="3907404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1936" y="783771"/>
            <a:ext cx="11167752" cy="5830785"/>
          </a:xfrm>
        </p:spPr>
        <p:txBody>
          <a:bodyPr>
            <a:normAutofit/>
          </a:bodyPr>
          <a:lstStyle/>
          <a:p>
            <a:r>
              <a:rPr lang="en-US" b="1" dirty="0" smtClean="0">
                <a:latin typeface="Times New Roman" panose="02020603050405020304" pitchFamily="18" charset="0"/>
                <a:cs typeface="Times New Roman" panose="02020603050405020304" pitchFamily="18" charset="0"/>
              </a:rPr>
              <a:t>Concurrent Access Anomalies:</a:t>
            </a:r>
          </a:p>
          <a:p>
            <a:r>
              <a:rPr lang="en-US" dirty="0" smtClean="0">
                <a:latin typeface="Times New Roman" panose="02020603050405020304" pitchFamily="18" charset="0"/>
                <a:cs typeface="Times New Roman" panose="02020603050405020304" pitchFamily="18" charset="0"/>
              </a:rPr>
              <a:t> In desired scenario of multiple users accessing/altering same data, file-processing system may fail. Locks cannot be created between user access causing the problem.</a:t>
            </a:r>
          </a:p>
          <a:p>
            <a:r>
              <a:rPr lang="en-US" b="1" dirty="0" smtClean="0">
                <a:latin typeface="Times New Roman" panose="02020603050405020304" pitchFamily="18" charset="0"/>
                <a:cs typeface="Times New Roman" panose="02020603050405020304" pitchFamily="18" charset="0"/>
              </a:rPr>
              <a:t>Data Isolation: </a:t>
            </a:r>
          </a:p>
          <a:p>
            <a:r>
              <a:rPr lang="en-US" dirty="0" smtClean="0">
                <a:latin typeface="Times New Roman" panose="02020603050405020304" pitchFamily="18" charset="0"/>
                <a:cs typeface="Times New Roman" panose="02020603050405020304" pitchFamily="18" charset="0"/>
              </a:rPr>
              <a:t>Isolating a desired data from more than one file is challenging in file-processing system.</a:t>
            </a:r>
          </a:p>
          <a:p>
            <a:r>
              <a:rPr lang="en-US" b="1" dirty="0" smtClean="0">
                <a:latin typeface="Times New Roman" panose="02020603050405020304" pitchFamily="18" charset="0"/>
                <a:cs typeface="Times New Roman" panose="02020603050405020304" pitchFamily="18" charset="0"/>
              </a:rPr>
              <a:t>Security Problems: </a:t>
            </a:r>
          </a:p>
          <a:p>
            <a:r>
              <a:rPr lang="en-US" dirty="0" smtClean="0">
                <a:latin typeface="Times New Roman" panose="02020603050405020304" pitchFamily="18" charset="0"/>
                <a:cs typeface="Times New Roman" panose="02020603050405020304" pitchFamily="18" charset="0"/>
              </a:rPr>
              <a:t>All users are not designated to access all data. There is a logical grant / revoke of ‘right of access’ by business policy makers, which a database should adhere to. In file-processing system, there is no such scope.</a:t>
            </a:r>
          </a:p>
        </p:txBody>
      </p:sp>
    </p:spTree>
    <p:extLst>
      <p:ext uri="{BB962C8B-B14F-4D97-AF65-F5344CB8AC3E}">
        <p14:creationId xmlns:p14="http://schemas.microsoft.com/office/powerpoint/2010/main" val="382579468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Relational Algebra </a:t>
                </a:r>
                <a:r>
                  <a:rPr lang="en-US" dirty="0" smtClean="0">
                    <a:latin typeface="Times New Roman" panose="02020603050405020304" pitchFamily="18" charset="0"/>
                    <a:cs typeface="Times New Roman" panose="02020603050405020304" pitchFamily="18" charset="0"/>
                  </a:rPr>
                  <a:t>is a procedural query language that enables users to manipulate and retrieve data from a relational database.</a:t>
                </a:r>
              </a:p>
              <a:p>
                <a:r>
                  <a:rPr lang="en-US" sz="3200" b="1" dirty="0">
                    <a:latin typeface="Times New Roman" panose="02020603050405020304" pitchFamily="18" charset="0"/>
                    <a:cs typeface="Times New Roman" panose="02020603050405020304" pitchFamily="18" charset="0"/>
                  </a:rPr>
                  <a:t>Relational Algebra O</a:t>
                </a:r>
                <a:r>
                  <a:rPr lang="en-US" sz="3200" b="1" dirty="0" smtClean="0">
                    <a:latin typeface="Times New Roman" panose="02020603050405020304" pitchFamily="18" charset="0"/>
                    <a:cs typeface="Times New Roman" panose="02020603050405020304" pitchFamily="18" charset="0"/>
                  </a:rPr>
                  <a:t>perators:</a:t>
                </a:r>
              </a:p>
              <a:p>
                <a:pPr lvl="2"/>
                <a:r>
                  <a:rPr lang="en-US" sz="2800" dirty="0" smtClean="0">
                    <a:latin typeface="Times New Roman" panose="02020603050405020304" pitchFamily="18" charset="0"/>
                    <a:cs typeface="Times New Roman" panose="02020603050405020304" pitchFamily="18" charset="0"/>
                  </a:rPr>
                  <a:t>1. select operator(</a:t>
                </a:r>
                <a:r>
                  <a:rPr lang="el-GR" sz="2800" dirty="0" smtClean="0">
                    <a:latin typeface="Times New Roman" panose="02020603050405020304" pitchFamily="18" charset="0"/>
                    <a:cs typeface="Times New Roman" panose="02020603050405020304" pitchFamily="18" charset="0"/>
                  </a:rPr>
                  <a:t>σ</a:t>
                </a:r>
                <a:r>
                  <a:rPr lang="en-US" sz="2800" dirty="0" smtClean="0">
                    <a:latin typeface="Times New Roman" panose="02020603050405020304" pitchFamily="18" charset="0"/>
                    <a:cs typeface="Times New Roman" panose="02020603050405020304" pitchFamily="18" charset="0"/>
                  </a:rPr>
                  <a:t>) </a:t>
                </a:r>
              </a:p>
              <a:p>
                <a:pPr lvl="2"/>
                <a:r>
                  <a:rPr lang="en-US" sz="2800" dirty="0" smtClean="0">
                    <a:latin typeface="Times New Roman" panose="02020603050405020304" pitchFamily="18" charset="0"/>
                    <a:cs typeface="Times New Roman" panose="02020603050405020304" pitchFamily="18" charset="0"/>
                  </a:rPr>
                  <a:t>2. project operator(</a:t>
                </a:r>
                <a:r>
                  <a:rPr lang="el-GR" sz="2800" dirty="0" smtClean="0">
                    <a:latin typeface="Times New Roman" panose="02020603050405020304" pitchFamily="18" charset="0"/>
                    <a:cs typeface="Times New Roman" panose="02020603050405020304" pitchFamily="18" charset="0"/>
                  </a:rPr>
                  <a:t>π</a:t>
                </a:r>
                <a:r>
                  <a:rPr lang="en-US" sz="2800" dirty="0" smtClean="0">
                    <a:latin typeface="Times New Roman" panose="02020603050405020304" pitchFamily="18" charset="0"/>
                    <a:cs typeface="Times New Roman" panose="02020603050405020304" pitchFamily="18" charset="0"/>
                  </a:rPr>
                  <a:t>)</a:t>
                </a:r>
              </a:p>
              <a:p>
                <a:pPr lvl="2"/>
                <a:r>
                  <a:rPr lang="en-US" sz="2800" dirty="0" smtClean="0">
                    <a:latin typeface="Times New Roman" panose="02020603050405020304" pitchFamily="18" charset="0"/>
                    <a:cs typeface="Times New Roman" panose="02020603050405020304" pitchFamily="18" charset="0"/>
                  </a:rPr>
                  <a:t>3. Cartesian/Cross product (</a:t>
                </a:r>
                <a:r>
                  <a:rPr lang="en-US" sz="2800" b="1" dirty="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a:t>
                </a:r>
              </a:p>
              <a:p>
                <a:pPr lvl="2"/>
                <a:r>
                  <a:rPr lang="en-US" sz="2800" dirty="0" smtClean="0">
                    <a:latin typeface="Times New Roman" panose="02020603050405020304" pitchFamily="18" charset="0"/>
                    <a:cs typeface="Times New Roman" panose="02020603050405020304" pitchFamily="18" charset="0"/>
                  </a:rPr>
                  <a:t>4. rename operator(</a:t>
                </a:r>
                <a:r>
                  <a:rPr lang="el-GR" sz="2800" dirty="0" smtClean="0">
                    <a:latin typeface="Times New Roman" panose="02020603050405020304" pitchFamily="18" charset="0"/>
                    <a:cs typeface="Times New Roman" panose="02020603050405020304" pitchFamily="18" charset="0"/>
                  </a:rPr>
                  <a:t>ρ</a:t>
                </a:r>
                <a:r>
                  <a:rPr lang="en-US" sz="2800" dirty="0" smtClean="0">
                    <a:latin typeface="Times New Roman" panose="02020603050405020304" pitchFamily="18" charset="0"/>
                    <a:cs typeface="Times New Roman" panose="02020603050405020304" pitchFamily="18" charset="0"/>
                  </a:rPr>
                  <a:t>)</a:t>
                </a:r>
              </a:p>
              <a:p>
                <a:pPr lvl="2"/>
                <a:r>
                  <a:rPr lang="en-US" sz="2800" dirty="0" smtClean="0">
                    <a:latin typeface="Times New Roman" panose="02020603050405020304" pitchFamily="18" charset="0"/>
                    <a:cs typeface="Times New Roman" panose="02020603050405020304" pitchFamily="18" charset="0"/>
                  </a:rPr>
                  <a:t>5. set difference (-)</a:t>
                </a:r>
              </a:p>
              <a:p>
                <a:pPr lvl="2"/>
                <a:r>
                  <a:rPr lang="en-US" sz="2800" dirty="0" smtClean="0">
                    <a:latin typeface="Times New Roman" panose="02020603050405020304" pitchFamily="18" charset="0"/>
                    <a:cs typeface="Times New Roman" panose="02020603050405020304" pitchFamily="18" charset="0"/>
                  </a:rPr>
                  <a:t>6. union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smtClean="0">
                    <a:latin typeface="Times New Roman" panose="02020603050405020304" pitchFamily="18" charset="0"/>
                    <a:cs typeface="Times New Roman" panose="02020603050405020304" pitchFamily="18" charset="0"/>
                  </a:rPr>
                  <a:t>)</a:t>
                </a:r>
              </a:p>
              <a:p>
                <a:pPr lvl="2"/>
                <a:r>
                  <a:rPr lang="en-US" sz="2800" dirty="0" smtClean="0">
                    <a:latin typeface="Times New Roman" panose="02020603050405020304" pitchFamily="18" charset="0"/>
                    <a:cs typeface="Times New Roman" panose="02020603050405020304" pitchFamily="18" charset="0"/>
                  </a:rPr>
                  <a:t>7. intersection(∩)</a:t>
                </a:r>
              </a:p>
              <a:p>
                <a:pPr lvl="2"/>
                <a:r>
                  <a:rPr lang="en-US" sz="2800" dirty="0" smtClean="0">
                    <a:latin typeface="Times New Roman" panose="02020603050405020304" pitchFamily="18" charset="0"/>
                    <a:cs typeface="Times New Roman" panose="02020603050405020304" pitchFamily="18" charset="0"/>
                  </a:rPr>
                  <a:t>8. join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smtClean="0">
                    <a:latin typeface="Times New Roman" panose="02020603050405020304" pitchFamily="18" charset="0"/>
                    <a:cs typeface="Times New Roman" panose="02020603050405020304" pitchFamily="18" charset="0"/>
                  </a:rPr>
                  <a:t>)</a:t>
                </a:r>
              </a:p>
              <a:p>
                <a:pPr lvl="2"/>
                <a:r>
                  <a:rPr lang="en-US" sz="2800" dirty="0" smtClean="0">
                    <a:latin typeface="Times New Roman" panose="02020603050405020304" pitchFamily="18" charset="0"/>
                    <a:cs typeface="Times New Roman" panose="02020603050405020304" pitchFamily="18" charset="0"/>
                  </a:rPr>
                  <a:t>9. division(</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800"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26391" y="194586"/>
                <a:ext cx="11613033" cy="5809605"/>
              </a:xfrm>
              <a:prstGeom prst="rect">
                <a:avLst/>
              </a:prstGeom>
              <a:blipFill>
                <a:blip r:embed="rId2"/>
                <a:stretch>
                  <a:fillRect l="-1207" t="-1889"/>
                </a:stretch>
              </a:blipFill>
            </p:spPr>
            <p:txBody>
              <a:bodyPr/>
              <a:lstStyle/>
              <a:p>
                <a:r>
                  <a:rPr lang="en-US">
                    <a:noFill/>
                  </a:rPr>
                  <a:t> </a:t>
                </a:r>
              </a:p>
            </p:txBody>
          </p:sp>
        </mc:Fallback>
      </mc:AlternateContent>
    </p:spTree>
    <p:extLst>
      <p:ext uri="{BB962C8B-B14F-4D97-AF65-F5344CB8AC3E}">
        <p14:creationId xmlns:p14="http://schemas.microsoft.com/office/powerpoint/2010/main" val="1386351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48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latin typeface="Times New Roman" panose="02020603050405020304" pitchFamily="18" charset="0"/>
                <a:cs typeface="Times New Roman" panose="02020603050405020304" pitchFamily="18" charset="0"/>
              </a:rPr>
              <a:t>select operator(</a:t>
            </a:r>
            <a:r>
              <a:rPr lang="el-GR" sz="3600" b="1" dirty="0" smtClean="0">
                <a:latin typeface="Times New Roman" panose="02020603050405020304" pitchFamily="18" charset="0"/>
                <a:cs typeface="Times New Roman" panose="02020603050405020304" pitchFamily="18" charset="0"/>
              </a:rPr>
              <a:t>σ</a:t>
            </a:r>
            <a:r>
              <a:rPr lang="en-US" sz="3600" b="1"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It is used to produce a </a:t>
            </a:r>
            <a:r>
              <a:rPr lang="en-US" b="1" dirty="0" smtClean="0">
                <a:latin typeface="Times New Roman" panose="02020603050405020304" pitchFamily="18" charset="0"/>
                <a:cs typeface="Times New Roman" panose="02020603050405020304" pitchFamily="18" charset="0"/>
              </a:rPr>
              <a:t>new relation </a:t>
            </a:r>
            <a:r>
              <a:rPr lang="en-US" dirty="0" smtClean="0">
                <a:latin typeface="Times New Roman" panose="02020603050405020304" pitchFamily="18" charset="0"/>
                <a:cs typeface="Times New Roman" panose="02020603050405020304" pitchFamily="18" charset="0"/>
              </a:rPr>
              <a:t>by selecting a set of tuples from a relation that satisfies some selection conditions specified on its attributes.</a:t>
            </a:r>
          </a:p>
          <a:p>
            <a:r>
              <a:rPr lang="en-US" dirty="0" smtClean="0">
                <a:latin typeface="Times New Roman" panose="02020603050405020304" pitchFamily="18" charset="0"/>
                <a:cs typeface="Times New Roman" panose="02020603050405020304" pitchFamily="18" charset="0"/>
              </a:rPr>
              <a:t>It is represented by the Greek symbol </a:t>
            </a:r>
            <a:r>
              <a:rPr lang="el-GR" b="1" dirty="0" smtClean="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(sigma)</a:t>
            </a:r>
          </a:p>
          <a:p>
            <a:r>
              <a:rPr lang="en-US" b="1" dirty="0" smtClean="0">
                <a:latin typeface="Times New Roman" panose="02020603050405020304" pitchFamily="18" charset="0"/>
                <a:cs typeface="Times New Roman" panose="02020603050405020304" pitchFamily="18" charset="0"/>
              </a:rPr>
              <a:t>General representation:</a:t>
            </a:r>
          </a:p>
          <a:p>
            <a:pPr lvl="3"/>
            <a:r>
              <a:rPr lang="el-GR" sz="3200" b="1" dirty="0" smtClean="0">
                <a:latin typeface="Times New Roman" panose="02020603050405020304" pitchFamily="18" charset="0"/>
                <a:cs typeface="Times New Roman" panose="02020603050405020304" pitchFamily="18" charset="0"/>
              </a:rPr>
              <a:t>σ</a:t>
            </a:r>
            <a:r>
              <a:rPr lang="en-US" sz="3200" b="1" dirty="0">
                <a:latin typeface="Times New Roman" panose="02020603050405020304" pitchFamily="18" charset="0"/>
                <a:cs typeface="Times New Roman" panose="02020603050405020304" pitchFamily="18" charset="0"/>
              </a:rPr>
              <a:t> </a:t>
            </a:r>
            <a:r>
              <a:rPr lang="en-US" sz="3200" b="1" baseline="-25000" dirty="0" smtClean="0">
                <a:latin typeface="Times New Roman" panose="02020603050405020304" pitchFamily="18" charset="0"/>
                <a:cs typeface="Times New Roman" panose="02020603050405020304" pitchFamily="18" charset="0"/>
              </a:rPr>
              <a:t>&lt;</a:t>
            </a:r>
            <a:r>
              <a:rPr lang="en-US" sz="3200" b="1" baseline="-25000" dirty="0" err="1" smtClean="0">
                <a:latin typeface="Times New Roman" panose="02020603050405020304" pitchFamily="18" charset="0"/>
                <a:cs typeface="Times New Roman" panose="02020603050405020304" pitchFamily="18" charset="0"/>
              </a:rPr>
              <a:t>selection_conditions</a:t>
            </a:r>
            <a:r>
              <a:rPr lang="en-US" sz="3200" b="1" baseline="-25000" dirty="0" smtClean="0">
                <a:latin typeface="Times New Roman" panose="02020603050405020304" pitchFamily="18" charset="0"/>
                <a:cs typeface="Times New Roman" panose="02020603050405020304" pitchFamily="18" charset="0"/>
              </a:rPr>
              <a:t>&gt;</a:t>
            </a:r>
            <a:r>
              <a:rPr lang="en-US" sz="3200" b="1" dirty="0" smtClean="0">
                <a:latin typeface="Times New Roman" panose="02020603050405020304" pitchFamily="18" charset="0"/>
                <a:cs typeface="Times New Roman" panose="02020603050405020304" pitchFamily="18" charset="0"/>
              </a:rPr>
              <a:t>(Relation)</a:t>
            </a:r>
          </a:p>
          <a:p>
            <a:r>
              <a:rPr lang="en-US" dirty="0" smtClean="0">
                <a:latin typeface="Times New Roman" panose="02020603050405020304" pitchFamily="18" charset="0"/>
                <a:cs typeface="Times New Roman" panose="02020603050405020304" pitchFamily="18" charset="0"/>
              </a:rPr>
              <a:t>Example:</a:t>
            </a:r>
          </a:p>
          <a:p>
            <a:pPr marL="228600" lvl="3">
              <a:spcBef>
                <a:spcPts val="1000"/>
              </a:spcBef>
            </a:pPr>
            <a:r>
              <a:rPr lang="el-GR" sz="3200" b="1" dirty="0">
                <a:latin typeface="Times New Roman" panose="02020603050405020304" pitchFamily="18" charset="0"/>
                <a:cs typeface="Times New Roman" panose="02020603050405020304" pitchFamily="18" charset="0"/>
              </a:rPr>
              <a:t>σ</a:t>
            </a:r>
            <a:r>
              <a:rPr lang="en-US" sz="3200" b="1" dirty="0">
                <a:latin typeface="Times New Roman" panose="02020603050405020304" pitchFamily="18" charset="0"/>
                <a:cs typeface="Times New Roman" panose="02020603050405020304" pitchFamily="18" charset="0"/>
              </a:rPr>
              <a:t> </a:t>
            </a:r>
            <a:r>
              <a:rPr lang="en-US" sz="3200" b="1" baseline="-25000" dirty="0" smtClean="0">
                <a:latin typeface="Times New Roman" panose="02020603050405020304" pitchFamily="18" charset="0"/>
                <a:cs typeface="Times New Roman" panose="02020603050405020304" pitchFamily="18" charset="0"/>
              </a:rPr>
              <a:t>roll=101</a:t>
            </a:r>
            <a:r>
              <a:rPr lang="en-US" sz="3200" b="1" dirty="0" smtClean="0">
                <a:latin typeface="Times New Roman" panose="02020603050405020304" pitchFamily="18" charset="0"/>
                <a:cs typeface="Times New Roman" panose="02020603050405020304" pitchFamily="18" charset="0"/>
              </a:rPr>
              <a:t>(STUDENT)</a:t>
            </a:r>
            <a:endParaRPr lang="en-US" sz="3200" b="1" dirty="0">
              <a:latin typeface="Times New Roman" panose="02020603050405020304" pitchFamily="18" charset="0"/>
              <a:cs typeface="Times New Roman" panose="02020603050405020304" pitchFamily="18" charset="0"/>
            </a:endParaRPr>
          </a:p>
          <a:p>
            <a:pPr marL="228600" lvl="3">
              <a:spcBef>
                <a:spcPts val="1000"/>
              </a:spcBef>
            </a:pPr>
            <a:r>
              <a:rPr lang="el-GR" sz="3200" b="1" dirty="0">
                <a:latin typeface="Times New Roman" panose="02020603050405020304" pitchFamily="18" charset="0"/>
                <a:cs typeface="Times New Roman" panose="02020603050405020304" pitchFamily="18" charset="0"/>
              </a:rPr>
              <a:t>σ</a:t>
            </a:r>
            <a:r>
              <a:rPr lang="en-US" sz="3200" b="1" dirty="0">
                <a:latin typeface="Times New Roman" panose="02020603050405020304" pitchFamily="18" charset="0"/>
                <a:cs typeface="Times New Roman" panose="02020603050405020304" pitchFamily="18" charset="0"/>
              </a:rPr>
              <a:t> </a:t>
            </a:r>
            <a:r>
              <a:rPr lang="en-US" sz="3200" b="1" baseline="-25000" dirty="0" err="1" smtClean="0">
                <a:latin typeface="Times New Roman" panose="02020603050405020304" pitchFamily="18" charset="0"/>
                <a:cs typeface="Times New Roman" panose="02020603050405020304" pitchFamily="18" charset="0"/>
              </a:rPr>
              <a:t>Dept</a:t>
            </a:r>
            <a:r>
              <a:rPr lang="en-US" sz="3200" b="1" baseline="-25000" dirty="0" smtClean="0">
                <a:latin typeface="Times New Roman" panose="02020603050405020304" pitchFamily="18" charset="0"/>
                <a:cs typeface="Times New Roman" panose="02020603050405020304" pitchFamily="18" charset="0"/>
              </a:rPr>
              <a:t>=‘CS’ AND state=‘OD’</a:t>
            </a:r>
            <a:r>
              <a:rPr lang="en-US" sz="3200" b="1" dirty="0" smtClean="0">
                <a:latin typeface="Times New Roman" panose="02020603050405020304" pitchFamily="18" charset="0"/>
                <a:cs typeface="Times New Roman" panose="02020603050405020304" pitchFamily="18" charset="0"/>
              </a:rPr>
              <a:t>(</a:t>
            </a:r>
            <a:r>
              <a:rPr lang="en-US" sz="3200" b="1" dirty="0">
                <a:latin typeface="Times New Roman" panose="02020603050405020304" pitchFamily="18" charset="0"/>
                <a:cs typeface="Times New Roman" panose="02020603050405020304" pitchFamily="18" charset="0"/>
              </a:rPr>
              <a:t>STUDENT</a:t>
            </a:r>
            <a:r>
              <a:rPr lang="en-US" sz="3200" b="1" dirty="0" smtClean="0">
                <a:latin typeface="Times New Roman" panose="02020603050405020304" pitchFamily="18" charset="0"/>
                <a:cs typeface="Times New Roman" panose="02020603050405020304" pitchFamily="18" charset="0"/>
              </a:rPr>
              <a:t>)</a:t>
            </a:r>
          </a:p>
          <a:p>
            <a:pPr marL="228600" lvl="3">
              <a:spcBef>
                <a:spcPts val="1000"/>
              </a:spcBef>
            </a:pPr>
            <a:r>
              <a:rPr lang="el-GR" sz="3200" b="1" dirty="0">
                <a:latin typeface="Times New Roman" panose="02020603050405020304" pitchFamily="18" charset="0"/>
                <a:cs typeface="Times New Roman" panose="02020603050405020304" pitchFamily="18" charset="0"/>
              </a:rPr>
              <a:t>σ</a:t>
            </a:r>
            <a:r>
              <a:rPr lang="en-US" sz="3200" b="1" dirty="0">
                <a:latin typeface="Times New Roman" panose="02020603050405020304" pitchFamily="18" charset="0"/>
                <a:cs typeface="Times New Roman" panose="02020603050405020304" pitchFamily="18" charset="0"/>
              </a:rPr>
              <a:t> </a:t>
            </a:r>
            <a:r>
              <a:rPr lang="en-US" sz="3200" b="1" baseline="-25000" dirty="0" smtClean="0">
                <a:latin typeface="Times New Roman" panose="02020603050405020304" pitchFamily="18" charset="0"/>
                <a:cs typeface="Times New Roman" panose="02020603050405020304" pitchFamily="18" charset="0"/>
              </a:rPr>
              <a:t>state</a:t>
            </a:r>
            <a:r>
              <a:rPr lang="en-US" sz="3200" b="1" dirty="0" smtClean="0">
                <a:latin typeface="Times New Roman" panose="02020603050405020304" pitchFamily="18" charset="0"/>
                <a:cs typeface="Times New Roman" panose="02020603050405020304" pitchFamily="18" charset="0"/>
              </a:rPr>
              <a:t> </a:t>
            </a:r>
            <a:r>
              <a:rPr lang="en-US" sz="3200" b="1" baseline="-25000" dirty="0" smtClean="0">
                <a:latin typeface="Times New Roman" panose="02020603050405020304" pitchFamily="18" charset="0"/>
                <a:cs typeface="Times New Roman" panose="02020603050405020304" pitchFamily="18" charset="0"/>
              </a:rPr>
              <a:t>≠ ‘</a:t>
            </a:r>
            <a:r>
              <a:rPr lang="en-US" sz="3200" b="1" baseline="-25000" dirty="0">
                <a:latin typeface="Times New Roman" panose="02020603050405020304" pitchFamily="18" charset="0"/>
                <a:cs typeface="Times New Roman" panose="02020603050405020304" pitchFamily="18" charset="0"/>
              </a:rPr>
              <a:t>OD</a:t>
            </a:r>
            <a:r>
              <a:rPr lang="en-US" sz="3200" b="1" baseline="-25000" dirty="0" smtClean="0">
                <a:latin typeface="Times New Roman" panose="02020603050405020304" pitchFamily="18" charset="0"/>
                <a:cs typeface="Times New Roman" panose="02020603050405020304" pitchFamily="18" charset="0"/>
              </a:rPr>
              <a:t>’</a:t>
            </a:r>
            <a:r>
              <a:rPr lang="en-US" sz="3200" b="1" dirty="0" smtClean="0">
                <a:latin typeface="Times New Roman" panose="02020603050405020304" pitchFamily="18" charset="0"/>
                <a:cs typeface="Times New Roman" panose="02020603050405020304" pitchFamily="18" charset="0"/>
              </a:rPr>
              <a:t>(</a:t>
            </a:r>
            <a:r>
              <a:rPr lang="en-US" sz="3200" b="1" dirty="0">
                <a:latin typeface="Times New Roman" panose="02020603050405020304" pitchFamily="18" charset="0"/>
                <a:cs typeface="Times New Roman" panose="02020603050405020304" pitchFamily="18" charset="0"/>
              </a:rPr>
              <a:t>STUDENT)</a:t>
            </a:r>
          </a:p>
          <a:p>
            <a:pPr marL="228600" lvl="3">
              <a:spcBef>
                <a:spcPts val="1000"/>
              </a:spcBef>
            </a:pPr>
            <a:r>
              <a:rPr lang="en-US" sz="3200" b="1" dirty="0" smtClean="0">
                <a:solidFill>
                  <a:srgbClr val="FF0000"/>
                </a:solidFill>
                <a:latin typeface="Times New Roman" panose="02020603050405020304" pitchFamily="18" charset="0"/>
                <a:cs typeface="Times New Roman" panose="02020603050405020304" pitchFamily="18" charset="0"/>
              </a:rPr>
              <a:t>In SQL, </a:t>
            </a:r>
            <a:r>
              <a:rPr lang="en-US" sz="3200" b="1" dirty="0">
                <a:solidFill>
                  <a:srgbClr val="FF0000"/>
                </a:solidFill>
                <a:latin typeface="Times New Roman" panose="02020603050405020304" pitchFamily="18" charset="0"/>
                <a:cs typeface="Times New Roman" panose="02020603050405020304" pitchFamily="18" charset="0"/>
              </a:rPr>
              <a:t>operator(</a:t>
            </a:r>
            <a:r>
              <a:rPr lang="el-GR" sz="3200" b="1" dirty="0">
                <a:solidFill>
                  <a:srgbClr val="FF0000"/>
                </a:solidFill>
                <a:latin typeface="Times New Roman" panose="02020603050405020304" pitchFamily="18" charset="0"/>
                <a:cs typeface="Times New Roman" panose="02020603050405020304" pitchFamily="18" charset="0"/>
              </a:rPr>
              <a:t>σ</a:t>
            </a:r>
            <a:r>
              <a:rPr lang="en-US" sz="3200" b="1" dirty="0" smtClean="0">
                <a:solidFill>
                  <a:srgbClr val="FF0000"/>
                </a:solidFill>
                <a:latin typeface="Times New Roman" panose="02020603050405020304" pitchFamily="18" charset="0"/>
                <a:cs typeface="Times New Roman" panose="02020603050405020304" pitchFamily="18" charset="0"/>
              </a:rPr>
              <a:t>) is specified in the WHERE clause of a query.</a:t>
            </a:r>
            <a:endParaRPr lang="en-US" sz="3200" b="1" dirty="0">
              <a:solidFill>
                <a:srgbClr val="FF000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0812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48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p>
          <a:p>
            <a:endParaRPr lang="en-US"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Select * from </a:t>
            </a:r>
            <a:r>
              <a:rPr lang="en-US" sz="3200" dirty="0" smtClean="0">
                <a:latin typeface="Times New Roman" panose="02020603050405020304" pitchFamily="18" charset="0"/>
                <a:cs typeface="Times New Roman" panose="02020603050405020304" pitchFamily="18" charset="0"/>
              </a:rPr>
              <a:t>student</a:t>
            </a:r>
            <a:r>
              <a:rPr lang="en-US" sz="3200" b="1" dirty="0" smtClean="0">
                <a:latin typeface="Times New Roman" panose="02020603050405020304" pitchFamily="18" charset="0"/>
                <a:cs typeface="Times New Roman" panose="02020603050405020304" pitchFamily="18" charset="0"/>
              </a:rPr>
              <a:t> where </a:t>
            </a:r>
            <a:r>
              <a:rPr lang="en-US" sz="3200" dirty="0" smtClean="0">
                <a:latin typeface="Times New Roman" panose="02020603050405020304" pitchFamily="18" charset="0"/>
                <a:cs typeface="Times New Roman" panose="02020603050405020304" pitchFamily="18" charset="0"/>
              </a:rPr>
              <a:t>state=‘OD’;</a:t>
            </a:r>
          </a:p>
          <a:p>
            <a:pPr marL="228600" lvl="3">
              <a:spcBef>
                <a:spcPts val="1000"/>
              </a:spcBef>
            </a:pPr>
            <a:endParaRPr lang="en-US" sz="3200" b="1" dirty="0" smtClean="0">
              <a:latin typeface="Times New Roman" panose="02020603050405020304" pitchFamily="18" charset="0"/>
              <a:cs typeface="Times New Roman" panose="02020603050405020304" pitchFamily="18" charset="0"/>
            </a:endParaRPr>
          </a:p>
          <a:p>
            <a:pPr marL="228600" lvl="3">
              <a:spcBef>
                <a:spcPts val="1000"/>
              </a:spcBef>
            </a:pPr>
            <a:endParaRPr lang="en-US" sz="3200" b="1" dirty="0" smtClean="0">
              <a:latin typeface="Times New Roman" panose="02020603050405020304" pitchFamily="18" charset="0"/>
              <a:cs typeface="Times New Roman" panose="02020603050405020304" pitchFamily="18" charset="0"/>
            </a:endParaRPr>
          </a:p>
          <a:p>
            <a:pPr marL="228600" lvl="3">
              <a:spcBef>
                <a:spcPts val="1000"/>
              </a:spcBef>
            </a:pPr>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σ</a:t>
            </a:r>
            <a:r>
              <a:rPr lang="en-US" sz="3200" b="1" dirty="0" smtClean="0">
                <a:latin typeface="Times New Roman" panose="02020603050405020304" pitchFamily="18" charset="0"/>
                <a:cs typeface="Times New Roman" panose="02020603050405020304" pitchFamily="18" charset="0"/>
              </a:rPr>
              <a:t> </a:t>
            </a:r>
            <a:r>
              <a:rPr lang="en-US" sz="3200" b="1" baseline="-25000" dirty="0" smtClean="0">
                <a:latin typeface="Times New Roman" panose="02020603050405020304" pitchFamily="18" charset="0"/>
                <a:cs typeface="Times New Roman" panose="02020603050405020304" pitchFamily="18" charset="0"/>
              </a:rPr>
              <a:t>state</a:t>
            </a:r>
            <a:r>
              <a:rPr lang="en-US" sz="3200" b="1" baseline="-25000" dirty="0">
                <a:latin typeface="Times New Roman" panose="02020603050405020304" pitchFamily="18" charset="0"/>
                <a:cs typeface="Times New Roman" panose="02020603050405020304" pitchFamily="18" charset="0"/>
              </a:rPr>
              <a:t>=‘OD</a:t>
            </a:r>
            <a:r>
              <a:rPr lang="en-US" sz="3200" b="1" baseline="-25000" dirty="0" smtClean="0">
                <a:latin typeface="Times New Roman" panose="02020603050405020304" pitchFamily="18" charset="0"/>
                <a:cs typeface="Times New Roman" panose="02020603050405020304" pitchFamily="18" charset="0"/>
              </a:rPr>
              <a:t>’</a:t>
            </a:r>
            <a:r>
              <a:rPr lang="en-US" sz="3200" b="1" dirty="0" smtClean="0">
                <a:latin typeface="Times New Roman" panose="02020603050405020304" pitchFamily="18" charset="0"/>
                <a:cs typeface="Times New Roman" panose="02020603050405020304" pitchFamily="18" charset="0"/>
              </a:rPr>
              <a:t>(student)</a:t>
            </a:r>
            <a:endParaRPr lang="en-US" sz="32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2" name="Down Arrow 1"/>
          <p:cNvSpPr/>
          <p:nvPr/>
        </p:nvSpPr>
        <p:spPr>
          <a:xfrm>
            <a:off x="2985572" y="2302524"/>
            <a:ext cx="1123720" cy="1178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556569305"/>
              </p:ext>
            </p:extLst>
          </p:nvPr>
        </p:nvGraphicFramePr>
        <p:xfrm>
          <a:off x="7507381" y="514487"/>
          <a:ext cx="4093380" cy="2377440"/>
        </p:xfrm>
        <a:graphic>
          <a:graphicData uri="http://schemas.openxmlformats.org/drawingml/2006/table">
            <a:tbl>
              <a:tblPr firstRow="1" bandRow="1"/>
              <a:tblGrid>
                <a:gridCol w="1023345">
                  <a:extLst>
                    <a:ext uri="{9D8B030D-6E8A-4147-A177-3AD203B41FA5}">
                      <a16:colId xmlns:a16="http://schemas.microsoft.com/office/drawing/2014/main" val="2315598344"/>
                    </a:ext>
                  </a:extLst>
                </a:gridCol>
                <a:gridCol w="1023345">
                  <a:extLst>
                    <a:ext uri="{9D8B030D-6E8A-4147-A177-3AD203B41FA5}">
                      <a16:colId xmlns:a16="http://schemas.microsoft.com/office/drawing/2014/main" val="661956232"/>
                    </a:ext>
                  </a:extLst>
                </a:gridCol>
                <a:gridCol w="1023345">
                  <a:extLst>
                    <a:ext uri="{9D8B030D-6E8A-4147-A177-3AD203B41FA5}">
                      <a16:colId xmlns:a16="http://schemas.microsoft.com/office/drawing/2014/main" val="674170401"/>
                    </a:ext>
                  </a:extLst>
                </a:gridCol>
                <a:gridCol w="1023345">
                  <a:extLst>
                    <a:ext uri="{9D8B030D-6E8A-4147-A177-3AD203B41FA5}">
                      <a16:colId xmlns:a16="http://schemas.microsoft.com/office/drawing/2014/main" val="2688911216"/>
                    </a:ext>
                  </a:extLst>
                </a:gridCol>
              </a:tblGrid>
              <a:tr h="307877">
                <a:tc>
                  <a:txBody>
                    <a:bodyPr/>
                    <a:lstStyle/>
                    <a:p>
                      <a:pPr algn="ctr"/>
                      <a:r>
                        <a:rPr lang="en-US" sz="2000" b="1" u="none" dirty="0" smtClean="0">
                          <a:latin typeface="Times New Roman" panose="02020603050405020304" pitchFamily="18" charset="0"/>
                          <a:cs typeface="Times New Roman" panose="02020603050405020304" pitchFamily="18" charset="0"/>
                        </a:rPr>
                        <a:t>Roll</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Name</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Gender</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State</a:t>
                      </a:r>
                      <a:endParaRPr lang="en-US" sz="2000" b="1"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82205425"/>
              </p:ext>
            </p:extLst>
          </p:nvPr>
        </p:nvGraphicFramePr>
        <p:xfrm>
          <a:off x="7507381" y="3975069"/>
          <a:ext cx="4093380" cy="1584960"/>
        </p:xfrm>
        <a:graphic>
          <a:graphicData uri="http://schemas.openxmlformats.org/drawingml/2006/table">
            <a:tbl>
              <a:tblPr firstRow="1" bandRow="1"/>
              <a:tblGrid>
                <a:gridCol w="1023345">
                  <a:extLst>
                    <a:ext uri="{9D8B030D-6E8A-4147-A177-3AD203B41FA5}">
                      <a16:colId xmlns:a16="http://schemas.microsoft.com/office/drawing/2014/main" val="2315598344"/>
                    </a:ext>
                  </a:extLst>
                </a:gridCol>
                <a:gridCol w="1023345">
                  <a:extLst>
                    <a:ext uri="{9D8B030D-6E8A-4147-A177-3AD203B41FA5}">
                      <a16:colId xmlns:a16="http://schemas.microsoft.com/office/drawing/2014/main" val="661956232"/>
                    </a:ext>
                  </a:extLst>
                </a:gridCol>
                <a:gridCol w="1023345">
                  <a:extLst>
                    <a:ext uri="{9D8B030D-6E8A-4147-A177-3AD203B41FA5}">
                      <a16:colId xmlns:a16="http://schemas.microsoft.com/office/drawing/2014/main" val="674170401"/>
                    </a:ext>
                  </a:extLst>
                </a:gridCol>
                <a:gridCol w="1023345">
                  <a:extLst>
                    <a:ext uri="{9D8B030D-6E8A-4147-A177-3AD203B41FA5}">
                      <a16:colId xmlns:a16="http://schemas.microsoft.com/office/drawing/2014/main" val="2688911216"/>
                    </a:ext>
                  </a:extLst>
                </a:gridCol>
              </a:tblGrid>
              <a:tr h="307877">
                <a:tc>
                  <a:txBody>
                    <a:bodyPr/>
                    <a:lstStyle/>
                    <a:p>
                      <a:pPr algn="ctr"/>
                      <a:r>
                        <a:rPr lang="en-US" sz="2000" b="1" u="none" dirty="0" smtClean="0">
                          <a:latin typeface="Times New Roman" panose="02020603050405020304" pitchFamily="18" charset="0"/>
                          <a:cs typeface="Times New Roman" panose="02020603050405020304" pitchFamily="18" charset="0"/>
                        </a:rPr>
                        <a:t>Roll</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Name</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Gender</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State</a:t>
                      </a:r>
                      <a:endParaRPr lang="en-US" sz="2000" b="1"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bl>
          </a:graphicData>
        </a:graphic>
      </p:graphicFrame>
      <p:sp>
        <p:nvSpPr>
          <p:cNvPr id="3" name="Down Arrow 2"/>
          <p:cNvSpPr/>
          <p:nvPr/>
        </p:nvSpPr>
        <p:spPr>
          <a:xfrm>
            <a:off x="8152482" y="2959129"/>
            <a:ext cx="683046" cy="91949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p:cNvSpPr txBox="1"/>
          <p:nvPr/>
        </p:nvSpPr>
        <p:spPr>
          <a:xfrm>
            <a:off x="8835528" y="3081220"/>
            <a:ext cx="2713858"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Select operation</a:t>
            </a:r>
            <a:endParaRPr lang="en-US" sz="2000" dirty="0"/>
          </a:p>
        </p:txBody>
      </p:sp>
    </p:spTree>
    <p:extLst>
      <p:ext uri="{BB962C8B-B14F-4D97-AF65-F5344CB8AC3E}">
        <p14:creationId xmlns:p14="http://schemas.microsoft.com/office/powerpoint/2010/main" val="208573533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226391" y="194586"/>
                <a:ext cx="11613033" cy="6492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select operator(</a:t>
                </a:r>
                <a:r>
                  <a:rPr lang="el-GR" sz="3200" b="1" dirty="0">
                    <a:latin typeface="Times New Roman" panose="02020603050405020304" pitchFamily="18" charset="0"/>
                    <a:cs typeface="Times New Roman" panose="02020603050405020304" pitchFamily="18" charset="0"/>
                  </a:rPr>
                  <a:t>σ</a:t>
                </a:r>
                <a:r>
                  <a:rPr lang="en-US" sz="3200" b="1"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is commutative</a:t>
                </a:r>
              </a:p>
              <a:p>
                <a:pPr marL="228600" lvl="3">
                  <a:spcBef>
                    <a:spcPts val="1000"/>
                  </a:spcBef>
                </a:pPr>
                <a:r>
                  <a:rPr lang="en-US" sz="3200" b="1" dirty="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σ</a:t>
                </a:r>
                <a:r>
                  <a:rPr lang="en-US" sz="3200" b="1" baseline="-25000" dirty="0" smtClean="0">
                    <a:solidFill>
                      <a:srgbClr val="00B050"/>
                    </a:solidFill>
                    <a:latin typeface="Times New Roman" panose="02020603050405020304" pitchFamily="18" charset="0"/>
                    <a:cs typeface="Times New Roman" panose="02020603050405020304" pitchFamily="18" charset="0"/>
                  </a:rPr>
                  <a:t>condition-2</a:t>
                </a:r>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σ</a:t>
                </a:r>
                <a:r>
                  <a:rPr lang="en-US" sz="3200" b="1" baseline="-25000" dirty="0" smtClean="0">
                    <a:solidFill>
                      <a:srgbClr val="FF0000"/>
                    </a:solidFill>
                    <a:latin typeface="Times New Roman" panose="02020603050405020304" pitchFamily="18" charset="0"/>
                    <a:cs typeface="Times New Roman" panose="02020603050405020304" pitchFamily="18" charset="0"/>
                  </a:rPr>
                  <a:t>condition-1</a:t>
                </a:r>
                <a:r>
                  <a:rPr lang="en-US" sz="3200" b="1" dirty="0" smtClean="0">
                    <a:latin typeface="Times New Roman" panose="02020603050405020304" pitchFamily="18" charset="0"/>
                    <a:cs typeface="Times New Roman" panose="02020603050405020304" pitchFamily="18" charset="0"/>
                  </a:rPr>
                  <a:t>(R)) </a:t>
                </a:r>
                <a14:m>
                  <m:oMath xmlns:m="http://schemas.openxmlformats.org/officeDocument/2006/math">
                    <m:r>
                      <a:rPr lang="en-US" sz="3200"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σ</a:t>
                </a:r>
                <a:r>
                  <a:rPr lang="en-US" sz="3200" b="1" baseline="-25000" dirty="0" smtClean="0">
                    <a:solidFill>
                      <a:srgbClr val="FF0000"/>
                    </a:solidFill>
                    <a:latin typeface="Times New Roman" panose="02020603050405020304" pitchFamily="18" charset="0"/>
                    <a:cs typeface="Times New Roman" panose="02020603050405020304" pitchFamily="18" charset="0"/>
                  </a:rPr>
                  <a:t>condition-1</a:t>
                </a:r>
                <a:r>
                  <a:rPr lang="en-US" sz="3200" b="1" dirty="0" smtClean="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a:t>
                </a:r>
                <a:r>
                  <a:rPr lang="el-GR" sz="3200" b="1" dirty="0">
                    <a:latin typeface="Times New Roman" panose="02020603050405020304" pitchFamily="18" charset="0"/>
                    <a:cs typeface="Times New Roman" panose="02020603050405020304" pitchFamily="18" charset="0"/>
                  </a:rPr>
                  <a:t>σ</a:t>
                </a:r>
                <a:r>
                  <a:rPr lang="en-US" sz="3200" b="1" baseline="-25000" dirty="0" smtClean="0">
                    <a:solidFill>
                      <a:srgbClr val="00B050"/>
                    </a:solidFill>
                    <a:latin typeface="Times New Roman" panose="02020603050405020304" pitchFamily="18" charset="0"/>
                    <a:cs typeface="Times New Roman" panose="02020603050405020304" pitchFamily="18" charset="0"/>
                  </a:rPr>
                  <a:t>condition-2</a:t>
                </a:r>
                <a:r>
                  <a:rPr lang="en-US" sz="3200" b="1" dirty="0" smtClean="0">
                    <a:latin typeface="Times New Roman" panose="02020603050405020304" pitchFamily="18" charset="0"/>
                    <a:cs typeface="Times New Roman" panose="02020603050405020304" pitchFamily="18" charset="0"/>
                  </a:rPr>
                  <a:t>(R</a:t>
                </a:r>
                <a:r>
                  <a:rPr lang="en-US" sz="3200" b="1" dirty="0">
                    <a:latin typeface="Times New Roman" panose="02020603050405020304" pitchFamily="18" charset="0"/>
                    <a:cs typeface="Times New Roman" panose="02020603050405020304" pitchFamily="18" charset="0"/>
                  </a:rPr>
                  <a:t>))  </a:t>
                </a:r>
              </a:p>
              <a:p>
                <a:pPr marL="228600" lvl="3">
                  <a:spcBef>
                    <a:spcPts val="1000"/>
                  </a:spcBef>
                </a:pPr>
                <a:endParaRPr lang="en-US" sz="3200" b="1"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1. 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s.state</a:t>
                </a:r>
                <a:r>
                  <a:rPr lang="en-US" dirty="0" smtClean="0">
                    <a:solidFill>
                      <a:srgbClr val="FF0000"/>
                    </a:solidFill>
                    <a:latin typeface="Times New Roman" panose="02020603050405020304" pitchFamily="18" charset="0"/>
                    <a:cs typeface="Times New Roman" panose="02020603050405020304" pitchFamily="18" charset="0"/>
                  </a:rPr>
                  <a:t> =‘OD’ </a:t>
                </a:r>
                <a:r>
                  <a:rPr lang="en-US" dirty="0" smtClean="0">
                    <a:latin typeface="Times New Roman" panose="02020603050405020304" pitchFamily="18" charset="0"/>
                    <a:cs typeface="Times New Roman" panose="02020603050405020304" pitchFamily="18" charset="0"/>
                  </a:rPr>
                  <a:t>AND </a:t>
                </a:r>
                <a:r>
                  <a:rPr lang="en-US" dirty="0" err="1" smtClean="0">
                    <a:solidFill>
                      <a:srgbClr val="00B050"/>
                    </a:solidFill>
                    <a:latin typeface="Times New Roman" panose="02020603050405020304" pitchFamily="18" charset="0"/>
                    <a:cs typeface="Times New Roman" panose="02020603050405020304" pitchFamily="18" charset="0"/>
                  </a:rPr>
                  <a:t>s.gender</a:t>
                </a:r>
                <a:r>
                  <a:rPr lang="en-US" dirty="0" smtClean="0">
                    <a:solidFill>
                      <a:srgbClr val="00B050"/>
                    </a:solidFill>
                    <a:latin typeface="Times New Roman" panose="02020603050405020304" pitchFamily="18" charset="0"/>
                    <a:cs typeface="Times New Roman" panose="02020603050405020304" pitchFamily="18" charset="0"/>
                  </a:rPr>
                  <a:t> =‘M’</a:t>
                </a:r>
                <a:r>
                  <a:rPr lang="en-US"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a:t>
                </a:r>
                <a:r>
                  <a:rPr lang="en-US" b="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smtClean="0">
                    <a:solidFill>
                      <a:srgbClr val="00B050"/>
                    </a:solidFill>
                    <a:latin typeface="Times New Roman" panose="02020603050405020304" pitchFamily="18" charset="0"/>
                    <a:cs typeface="Times New Roman" panose="02020603050405020304" pitchFamily="18" charset="0"/>
                  </a:rPr>
                  <a:t>s.gender</a:t>
                </a:r>
                <a:r>
                  <a:rPr lang="en-US" dirty="0" smtClean="0">
                    <a:solidFill>
                      <a:srgbClr val="00B050"/>
                    </a:solidFill>
                    <a:latin typeface="Times New Roman" panose="02020603050405020304" pitchFamily="18" charset="0"/>
                    <a:cs typeface="Times New Roman" panose="02020603050405020304" pitchFamily="18" charset="0"/>
                  </a:rPr>
                  <a:t> =‘M’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dirty="0" err="1" smtClean="0">
                    <a:solidFill>
                      <a:srgbClr val="FF0000"/>
                    </a:solidFill>
                    <a:latin typeface="Times New Roman" panose="02020603050405020304" pitchFamily="18" charset="0"/>
                    <a:cs typeface="Times New Roman" panose="02020603050405020304" pitchFamily="18" charset="0"/>
                  </a:rPr>
                  <a:t>s.state</a:t>
                </a:r>
                <a:r>
                  <a:rPr lang="en-US" dirty="0" smtClean="0">
                    <a:solidFill>
                      <a:srgbClr val="FF0000"/>
                    </a:solidFill>
                    <a:latin typeface="Times New Roman" panose="02020603050405020304" pitchFamily="18" charset="0"/>
                    <a:cs typeface="Times New Roman" panose="02020603050405020304" pitchFamily="18" charset="0"/>
                  </a:rPr>
                  <a:t> =‘OD’</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In the above query 1 &amp; 2 are equivalent.</a:t>
                </a: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l-GR" b="1" dirty="0" smtClean="0">
                    <a:latin typeface="Times New Roman" panose="02020603050405020304" pitchFamily="18" charset="0"/>
                    <a:cs typeface="Times New Roman" panose="02020603050405020304" pitchFamily="18" charset="0"/>
                  </a:rPr>
                  <a:t>σ</a:t>
                </a:r>
                <a:r>
                  <a:rPr lang="en-US" b="1" baseline="-25000" dirty="0" smtClean="0">
                    <a:solidFill>
                      <a:srgbClr val="FF0000"/>
                    </a:solidFill>
                    <a:latin typeface="Times New Roman" panose="02020603050405020304" pitchFamily="18" charset="0"/>
                    <a:cs typeface="Times New Roman" panose="02020603050405020304" pitchFamily="18" charset="0"/>
                  </a:rPr>
                  <a:t>state=‘OD’</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l-GR" b="1" dirty="0" smtClean="0">
                    <a:latin typeface="Times New Roman" panose="02020603050405020304" pitchFamily="18" charset="0"/>
                    <a:cs typeface="Times New Roman" panose="02020603050405020304" pitchFamily="18" charset="0"/>
                  </a:rPr>
                  <a:t>σ</a:t>
                </a:r>
                <a:r>
                  <a:rPr lang="en-US" b="1" baseline="-25000" dirty="0" smtClean="0">
                    <a:solidFill>
                      <a:srgbClr val="00B050"/>
                    </a:solidFill>
                    <a:latin typeface="Times New Roman" panose="02020603050405020304" pitchFamily="18" charset="0"/>
                    <a:cs typeface="Times New Roman" panose="02020603050405020304" pitchFamily="18" charset="0"/>
                  </a:rPr>
                  <a:t>gender=‘M’</a:t>
                </a:r>
                <a:r>
                  <a:rPr lang="en-US" b="1" dirty="0" smtClean="0">
                    <a:latin typeface="Times New Roman" panose="02020603050405020304" pitchFamily="18" charset="0"/>
                    <a:cs typeface="Times New Roman" panose="02020603050405020304" pitchFamily="18" charset="0"/>
                  </a:rPr>
                  <a:t>(student))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b="1" dirty="0">
                    <a:latin typeface="Times New Roman" panose="02020603050405020304" pitchFamily="18" charset="0"/>
                    <a:cs typeface="Times New Roman" panose="02020603050405020304" pitchFamily="18" charset="0"/>
                  </a:rPr>
                  <a:t> </a:t>
                </a:r>
                <a:r>
                  <a:rPr lang="el-GR" b="1" dirty="0" smtClean="0">
                    <a:latin typeface="Times New Roman" panose="02020603050405020304" pitchFamily="18" charset="0"/>
                    <a:cs typeface="Times New Roman" panose="02020603050405020304" pitchFamily="18" charset="0"/>
                  </a:rPr>
                  <a:t>σ</a:t>
                </a:r>
                <a:r>
                  <a:rPr lang="en-US" b="1" baseline="-25000" dirty="0" smtClean="0">
                    <a:solidFill>
                      <a:srgbClr val="00B050"/>
                    </a:solidFill>
                    <a:latin typeface="Times New Roman" panose="02020603050405020304" pitchFamily="18" charset="0"/>
                    <a:cs typeface="Times New Roman" panose="02020603050405020304" pitchFamily="18" charset="0"/>
                  </a:rPr>
                  <a:t>gender=‘M’</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l-GR" b="1" dirty="0" smtClean="0">
                    <a:latin typeface="Times New Roman" panose="02020603050405020304" pitchFamily="18" charset="0"/>
                    <a:cs typeface="Times New Roman" panose="02020603050405020304" pitchFamily="18" charset="0"/>
                  </a:rPr>
                  <a:t>σ</a:t>
                </a:r>
                <a:r>
                  <a:rPr lang="en-US" b="1" baseline="-25000" dirty="0" smtClean="0">
                    <a:solidFill>
                      <a:srgbClr val="FF0000"/>
                    </a:solidFill>
                    <a:latin typeface="Times New Roman" panose="02020603050405020304" pitchFamily="18" charset="0"/>
                    <a:cs typeface="Times New Roman" panose="02020603050405020304" pitchFamily="18" charset="0"/>
                  </a:rPr>
                  <a:t>state=‘OD’</a:t>
                </a:r>
                <a:r>
                  <a:rPr lang="en-US" b="1" dirty="0" smtClean="0">
                    <a:latin typeface="Times New Roman" panose="02020603050405020304" pitchFamily="18" charset="0"/>
                    <a:cs typeface="Times New Roman" panose="02020603050405020304" pitchFamily="18" charset="0"/>
                  </a:rPr>
                  <a:t>(student)) </a:t>
                </a:r>
                <a:endParaRPr lang="en-US" dirty="0" smtClean="0">
                  <a:latin typeface="Times New Roman" panose="02020603050405020304" pitchFamily="18" charset="0"/>
                  <a:cs typeface="Times New Roman" panose="02020603050405020304" pitchFamily="18" charset="0"/>
                </a:endParaRPr>
              </a:p>
              <a:p>
                <a:pPr marL="0" lvl="3" indent="0">
                  <a:spcBef>
                    <a:spcPts val="1000"/>
                  </a:spcBef>
                  <a:buNone/>
                </a:pPr>
                <a:r>
                  <a:rPr lang="en-US" sz="3200" b="1" dirty="0" smtClean="0">
                    <a:latin typeface="Times New Roman" panose="02020603050405020304" pitchFamily="18" charset="0"/>
                    <a:cs typeface="Times New Roman" panose="02020603050405020304" pitchFamily="18" charset="0"/>
                  </a:rPr>
                  <a:t>  </a:t>
                </a:r>
              </a:p>
              <a:p>
                <a:pPr marL="0" lvl="3" indent="0">
                  <a:spcBef>
                    <a:spcPts val="1000"/>
                  </a:spcBef>
                  <a:buNone/>
                </a:pPr>
                <a:endParaRPr lang="en-US" sz="3200" b="1" dirty="0">
                  <a:latin typeface="Times New Roman" panose="02020603050405020304" pitchFamily="18" charset="0"/>
                  <a:cs typeface="Times New Roman" panose="02020603050405020304" pitchFamily="18" charset="0"/>
                </a:endParaRPr>
              </a:p>
              <a:p>
                <a:pPr marL="0" lvl="3" indent="0">
                  <a:spcBef>
                    <a:spcPts val="1000"/>
                  </a:spcBef>
                  <a:buNone/>
                </a:pP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a:t>
                </a:r>
                <a:endParaRPr lang="en-US" sz="3200"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26391" y="194586"/>
                <a:ext cx="11613033" cy="6492653"/>
              </a:xfrm>
              <a:prstGeom prst="rect">
                <a:avLst/>
              </a:prstGeom>
              <a:blipFill>
                <a:blip r:embed="rId2"/>
                <a:stretch>
                  <a:fillRect l="-1207" t="-2066"/>
                </a:stretch>
              </a:blipFill>
            </p:spPr>
            <p:txBody>
              <a:bodyPr/>
              <a:lstStyle/>
              <a:p>
                <a:r>
                  <a:rPr lang="en-US">
                    <a:noFill/>
                  </a:rPr>
                  <a:t> </a:t>
                </a:r>
              </a:p>
            </p:txBody>
          </p:sp>
        </mc:Fallback>
      </mc:AlternateContent>
      <p:sp>
        <p:nvSpPr>
          <p:cNvPr id="3" name="Down Arrow 2"/>
          <p:cNvSpPr/>
          <p:nvPr/>
        </p:nvSpPr>
        <p:spPr>
          <a:xfrm>
            <a:off x="5111828" y="4085398"/>
            <a:ext cx="1288973" cy="8262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70480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latin typeface="Times New Roman" panose="02020603050405020304" pitchFamily="18" charset="0"/>
                <a:cs typeface="Times New Roman" panose="02020603050405020304" pitchFamily="18" charset="0"/>
              </a:rPr>
              <a:t>project operator(</a:t>
            </a:r>
            <a:r>
              <a:rPr lang="el-GR" sz="3600" b="1" dirty="0" smtClean="0">
                <a:latin typeface="Times New Roman" panose="02020603050405020304" pitchFamily="18" charset="0"/>
                <a:cs typeface="Times New Roman" panose="02020603050405020304" pitchFamily="18" charset="0"/>
              </a:rPr>
              <a:t>π</a:t>
            </a:r>
            <a:r>
              <a:rPr lang="en-US" sz="3600" b="1"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It is used to produce a </a:t>
            </a:r>
            <a:r>
              <a:rPr lang="en-US" b="1" dirty="0" smtClean="0">
                <a:latin typeface="Times New Roman" panose="02020603050405020304" pitchFamily="18" charset="0"/>
                <a:cs typeface="Times New Roman" panose="02020603050405020304" pitchFamily="18" charset="0"/>
              </a:rPr>
              <a:t>new relation </a:t>
            </a:r>
            <a:r>
              <a:rPr lang="en-US" dirty="0" smtClean="0">
                <a:latin typeface="Times New Roman" panose="02020603050405020304" pitchFamily="18" charset="0"/>
                <a:cs typeface="Times New Roman" panose="02020603050405020304" pitchFamily="18" charset="0"/>
              </a:rPr>
              <a:t>by selecting some attributes, specified by a user, of a relation.</a:t>
            </a:r>
          </a:p>
          <a:p>
            <a:r>
              <a:rPr lang="en-US" dirty="0">
                <a:latin typeface="Times New Roman" panose="02020603050405020304" pitchFamily="18" charset="0"/>
                <a:cs typeface="Times New Roman" panose="02020603050405020304" pitchFamily="18" charset="0"/>
              </a:rPr>
              <a:t>It is represented by the Greek symbol </a:t>
            </a:r>
            <a:r>
              <a:rPr lang="el-GR" b="1" dirty="0" smtClean="0">
                <a:latin typeface="Times New Roman" panose="02020603050405020304" pitchFamily="18" charset="0"/>
                <a:cs typeface="Times New Roman" panose="02020603050405020304" pitchFamily="18" charset="0"/>
              </a:rPr>
              <a:t>π</a:t>
            </a:r>
            <a:r>
              <a:rPr lang="en-US" dirty="0" smtClean="0">
                <a:latin typeface="Times New Roman" panose="02020603050405020304" pitchFamily="18" charset="0"/>
                <a:cs typeface="Times New Roman" panose="02020603050405020304" pitchFamily="18" charset="0"/>
              </a:rPr>
              <a:t> (pi)</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General representation:</a:t>
            </a:r>
          </a:p>
          <a:p>
            <a:pPr lvl="3"/>
            <a:r>
              <a:rPr lang="el-GR" sz="3200" b="1" dirty="0">
                <a:latin typeface="Times New Roman" panose="02020603050405020304" pitchFamily="18" charset="0"/>
                <a:cs typeface="Times New Roman" panose="02020603050405020304" pitchFamily="18" charset="0"/>
              </a:rPr>
              <a:t>π</a:t>
            </a:r>
            <a:r>
              <a:rPr lang="en-US" sz="3200" b="1" dirty="0" smtClean="0">
                <a:latin typeface="Times New Roman" panose="02020603050405020304" pitchFamily="18" charset="0"/>
                <a:cs typeface="Times New Roman" panose="02020603050405020304" pitchFamily="18" charset="0"/>
              </a:rPr>
              <a:t> </a:t>
            </a:r>
            <a:r>
              <a:rPr lang="en-US" sz="3200" b="1" baseline="-25000" dirty="0" smtClean="0">
                <a:latin typeface="Times New Roman" panose="02020603050405020304" pitchFamily="18" charset="0"/>
                <a:cs typeface="Times New Roman" panose="02020603050405020304" pitchFamily="18" charset="0"/>
              </a:rPr>
              <a:t>&lt;</a:t>
            </a:r>
            <a:r>
              <a:rPr lang="en-US" sz="3200" b="1" baseline="-25000" dirty="0" err="1" smtClean="0">
                <a:latin typeface="Times New Roman" panose="02020603050405020304" pitchFamily="18" charset="0"/>
                <a:cs typeface="Times New Roman" panose="02020603050405020304" pitchFamily="18" charset="0"/>
              </a:rPr>
              <a:t>attributes_list</a:t>
            </a:r>
            <a:r>
              <a:rPr lang="en-US" sz="3200" b="1" baseline="-25000" dirty="0" smtClean="0">
                <a:latin typeface="Times New Roman" panose="02020603050405020304" pitchFamily="18" charset="0"/>
                <a:cs typeface="Times New Roman" panose="02020603050405020304" pitchFamily="18" charset="0"/>
              </a:rPr>
              <a:t>&gt;</a:t>
            </a:r>
            <a:r>
              <a:rPr lang="en-US" sz="3200" b="1" dirty="0" smtClean="0">
                <a:latin typeface="Times New Roman" panose="02020603050405020304" pitchFamily="18" charset="0"/>
                <a:cs typeface="Times New Roman" panose="02020603050405020304" pitchFamily="18" charset="0"/>
              </a:rPr>
              <a:t>(</a:t>
            </a:r>
            <a:r>
              <a:rPr lang="en-US" sz="3200" b="1" dirty="0">
                <a:latin typeface="Times New Roman" panose="02020603050405020304" pitchFamily="18" charset="0"/>
                <a:cs typeface="Times New Roman" panose="02020603050405020304" pitchFamily="18" charset="0"/>
              </a:rPr>
              <a:t>Relation)</a:t>
            </a:r>
          </a:p>
          <a:p>
            <a:r>
              <a:rPr lang="en-US" dirty="0">
                <a:latin typeface="Times New Roman" panose="02020603050405020304" pitchFamily="18" charset="0"/>
                <a:cs typeface="Times New Roman" panose="02020603050405020304" pitchFamily="18" charset="0"/>
              </a:rPr>
              <a:t>Example:</a:t>
            </a:r>
          </a:p>
          <a:p>
            <a:pPr marL="228600" lvl="3">
              <a:spcBef>
                <a:spcPts val="1000"/>
              </a:spcBef>
            </a:pPr>
            <a:r>
              <a:rPr lang="el-GR" sz="3200" b="1" dirty="0">
                <a:latin typeface="Times New Roman" panose="02020603050405020304" pitchFamily="18" charset="0"/>
                <a:cs typeface="Times New Roman" panose="02020603050405020304" pitchFamily="18" charset="0"/>
              </a:rPr>
              <a:t>π</a:t>
            </a:r>
            <a:r>
              <a:rPr lang="en-US" sz="3200" b="1" dirty="0" smtClean="0">
                <a:latin typeface="Times New Roman" panose="02020603050405020304" pitchFamily="18" charset="0"/>
                <a:cs typeface="Times New Roman" panose="02020603050405020304" pitchFamily="18" charset="0"/>
              </a:rPr>
              <a:t> </a:t>
            </a:r>
            <a:r>
              <a:rPr lang="en-US" sz="3200" b="1" baseline="-25000" dirty="0" err="1" smtClean="0">
                <a:latin typeface="Times New Roman" panose="02020603050405020304" pitchFamily="18" charset="0"/>
                <a:cs typeface="Times New Roman" panose="02020603050405020304" pitchFamily="18" charset="0"/>
              </a:rPr>
              <a:t>roll,name</a:t>
            </a:r>
            <a:r>
              <a:rPr lang="en-US" sz="3200" b="1" dirty="0" smtClean="0">
                <a:latin typeface="Times New Roman" panose="02020603050405020304" pitchFamily="18" charset="0"/>
                <a:cs typeface="Times New Roman" panose="02020603050405020304" pitchFamily="18" charset="0"/>
              </a:rPr>
              <a:t>(STUDENT)</a:t>
            </a:r>
          </a:p>
          <a:p>
            <a:pPr marL="228600" lvl="3">
              <a:spcBef>
                <a:spcPts val="1000"/>
              </a:spcBef>
            </a:pPr>
            <a:r>
              <a:rPr lang="el-GR" sz="3200" b="1" dirty="0">
                <a:latin typeface="Times New Roman" panose="02020603050405020304" pitchFamily="18" charset="0"/>
                <a:cs typeface="Times New Roman" panose="02020603050405020304" pitchFamily="18" charset="0"/>
              </a:rPr>
              <a:t>π</a:t>
            </a:r>
            <a:r>
              <a:rPr lang="en-US" sz="3200" b="1" dirty="0">
                <a:latin typeface="Times New Roman" panose="02020603050405020304" pitchFamily="18" charset="0"/>
                <a:cs typeface="Times New Roman" panose="02020603050405020304" pitchFamily="18" charset="0"/>
              </a:rPr>
              <a:t> </a:t>
            </a:r>
            <a:r>
              <a:rPr lang="en-US" sz="3200" b="1" baseline="-25000" dirty="0" smtClean="0">
                <a:latin typeface="Times New Roman" panose="02020603050405020304" pitchFamily="18" charset="0"/>
                <a:cs typeface="Times New Roman" panose="02020603050405020304" pitchFamily="18" charset="0"/>
              </a:rPr>
              <a:t>roll</a:t>
            </a:r>
            <a:r>
              <a:rPr lang="en-US" sz="3200" b="1" dirty="0" smtClean="0">
                <a:latin typeface="Times New Roman" panose="02020603050405020304" pitchFamily="18" charset="0"/>
                <a:cs typeface="Times New Roman" panose="02020603050405020304" pitchFamily="18" charset="0"/>
              </a:rPr>
              <a:t>(STUDENT</a:t>
            </a:r>
            <a:r>
              <a:rPr lang="en-US" sz="3200" b="1" dirty="0">
                <a:latin typeface="Times New Roman" panose="02020603050405020304" pitchFamily="18" charset="0"/>
                <a:cs typeface="Times New Roman" panose="02020603050405020304" pitchFamily="18" charset="0"/>
              </a:rPr>
              <a:t>)</a:t>
            </a:r>
          </a:p>
          <a:p>
            <a:pPr marL="228600" lvl="3">
              <a:spcBef>
                <a:spcPts val="1000"/>
              </a:spcBef>
            </a:pPr>
            <a:endParaRPr lang="en-US" sz="3200" b="1" dirty="0" smtClean="0">
              <a:solidFill>
                <a:srgbClr val="FF0000"/>
              </a:solidFill>
              <a:latin typeface="Times New Roman" panose="02020603050405020304" pitchFamily="18" charset="0"/>
              <a:cs typeface="Times New Roman" panose="02020603050405020304" pitchFamily="18" charset="0"/>
            </a:endParaRPr>
          </a:p>
          <a:p>
            <a:pPr marL="228600" lvl="3">
              <a:spcBef>
                <a:spcPts val="1000"/>
              </a:spcBef>
            </a:pPr>
            <a:r>
              <a:rPr lang="en-US" sz="3200" b="1" dirty="0" smtClean="0">
                <a:solidFill>
                  <a:srgbClr val="FF0000"/>
                </a:solidFill>
                <a:latin typeface="Times New Roman" panose="02020603050405020304" pitchFamily="18" charset="0"/>
                <a:cs typeface="Times New Roman" panose="02020603050405020304" pitchFamily="18" charset="0"/>
              </a:rPr>
              <a:t>In </a:t>
            </a:r>
            <a:r>
              <a:rPr lang="en-US" sz="3200" b="1" dirty="0">
                <a:solidFill>
                  <a:srgbClr val="FF0000"/>
                </a:solidFill>
                <a:latin typeface="Times New Roman" panose="02020603050405020304" pitchFamily="18" charset="0"/>
                <a:cs typeface="Times New Roman" panose="02020603050405020304" pitchFamily="18" charset="0"/>
              </a:rPr>
              <a:t>SQL, </a:t>
            </a:r>
            <a:r>
              <a:rPr lang="en-US" sz="3200" b="1" dirty="0" smtClean="0">
                <a:solidFill>
                  <a:srgbClr val="FF0000"/>
                </a:solidFill>
                <a:latin typeface="Times New Roman" panose="02020603050405020304" pitchFamily="18" charset="0"/>
                <a:cs typeface="Times New Roman" panose="02020603050405020304" pitchFamily="18" charset="0"/>
              </a:rPr>
              <a:t>operator(</a:t>
            </a:r>
            <a:r>
              <a:rPr lang="el-GR" sz="3200" b="1" dirty="0">
                <a:solidFill>
                  <a:srgbClr val="FF0000"/>
                </a:solidFill>
                <a:latin typeface="Times New Roman" panose="02020603050405020304" pitchFamily="18" charset="0"/>
                <a:cs typeface="Times New Roman" panose="02020603050405020304" pitchFamily="18" charset="0"/>
              </a:rPr>
              <a:t>π</a:t>
            </a:r>
            <a:r>
              <a:rPr lang="en-US" sz="3200" b="1" dirty="0" smtClean="0">
                <a:solidFill>
                  <a:srgbClr val="FF0000"/>
                </a:solidFill>
                <a:latin typeface="Times New Roman" panose="02020603050405020304" pitchFamily="18" charset="0"/>
                <a:cs typeface="Times New Roman" panose="02020603050405020304" pitchFamily="18" charset="0"/>
              </a:rPr>
              <a:t>) </a:t>
            </a:r>
            <a:r>
              <a:rPr lang="en-US" sz="3200" b="1" dirty="0">
                <a:solidFill>
                  <a:srgbClr val="FF0000"/>
                </a:solidFill>
                <a:latin typeface="Times New Roman" panose="02020603050405020304" pitchFamily="18" charset="0"/>
                <a:cs typeface="Times New Roman" panose="02020603050405020304" pitchFamily="18" charset="0"/>
              </a:rPr>
              <a:t>is specified in the </a:t>
            </a:r>
            <a:r>
              <a:rPr lang="en-US" sz="3200" b="1" dirty="0" smtClean="0">
                <a:solidFill>
                  <a:srgbClr val="FF0000"/>
                </a:solidFill>
                <a:latin typeface="Times New Roman" panose="02020603050405020304" pitchFamily="18" charset="0"/>
                <a:cs typeface="Times New Roman" panose="02020603050405020304" pitchFamily="18" charset="0"/>
              </a:rPr>
              <a:t>SELECT </a:t>
            </a:r>
            <a:r>
              <a:rPr lang="en-US" sz="3200" b="1" dirty="0">
                <a:solidFill>
                  <a:srgbClr val="FF0000"/>
                </a:solidFill>
                <a:latin typeface="Times New Roman" panose="02020603050405020304" pitchFamily="18" charset="0"/>
                <a:cs typeface="Times New Roman" panose="02020603050405020304" pitchFamily="18" charset="0"/>
              </a:rPr>
              <a:t>clause of a query.</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60191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48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p>
          <a:p>
            <a:endParaRPr lang="en-US"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Select </a:t>
            </a:r>
            <a:r>
              <a:rPr lang="en-US" sz="3200" dirty="0" smtClean="0">
                <a:latin typeface="Times New Roman" panose="02020603050405020304" pitchFamily="18" charset="0"/>
                <a:cs typeface="Times New Roman" panose="02020603050405020304" pitchFamily="18" charset="0"/>
              </a:rPr>
              <a:t>roll</a:t>
            </a:r>
            <a:r>
              <a:rPr lang="en-US" sz="3200" b="1"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name</a:t>
            </a:r>
            <a:r>
              <a:rPr lang="en-US" sz="3200" b="1" dirty="0" smtClean="0">
                <a:latin typeface="Times New Roman" panose="02020603050405020304" pitchFamily="18" charset="0"/>
                <a:cs typeface="Times New Roman" panose="02020603050405020304" pitchFamily="18" charset="0"/>
              </a:rPr>
              <a:t> from </a:t>
            </a:r>
            <a:r>
              <a:rPr lang="en-US" sz="3200" dirty="0" smtClean="0">
                <a:latin typeface="Times New Roman" panose="02020603050405020304" pitchFamily="18" charset="0"/>
                <a:cs typeface="Times New Roman" panose="02020603050405020304" pitchFamily="18" charset="0"/>
              </a:rPr>
              <a:t>student;</a:t>
            </a:r>
          </a:p>
          <a:p>
            <a:pPr marL="228600" lvl="3">
              <a:spcBef>
                <a:spcPts val="1000"/>
              </a:spcBef>
            </a:pPr>
            <a:endParaRPr lang="en-US" sz="3200" b="1" dirty="0" smtClean="0">
              <a:latin typeface="Times New Roman" panose="02020603050405020304" pitchFamily="18" charset="0"/>
              <a:cs typeface="Times New Roman" panose="02020603050405020304" pitchFamily="18" charset="0"/>
            </a:endParaRPr>
          </a:p>
          <a:p>
            <a:pPr marL="228600" lvl="3">
              <a:spcBef>
                <a:spcPts val="1000"/>
              </a:spcBef>
            </a:pPr>
            <a:endParaRPr lang="en-US" sz="3200" b="1" dirty="0" smtClean="0">
              <a:latin typeface="Times New Roman" panose="02020603050405020304" pitchFamily="18" charset="0"/>
              <a:cs typeface="Times New Roman" panose="02020603050405020304" pitchFamily="18" charset="0"/>
            </a:endParaRPr>
          </a:p>
          <a:p>
            <a:pPr marL="228600" lvl="3">
              <a:spcBef>
                <a:spcPts val="1000"/>
              </a:spcBef>
            </a:pPr>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π</a:t>
            </a:r>
            <a:r>
              <a:rPr lang="en-US" sz="3200" b="1" baseline="-25000" dirty="0">
                <a:latin typeface="Times New Roman" panose="02020603050405020304" pitchFamily="18" charset="0"/>
                <a:cs typeface="Times New Roman" panose="02020603050405020304" pitchFamily="18" charset="0"/>
              </a:rPr>
              <a:t> </a:t>
            </a:r>
            <a:r>
              <a:rPr lang="en-US" sz="3200" b="1" baseline="-25000" dirty="0" smtClean="0">
                <a:latin typeface="Times New Roman" panose="02020603050405020304" pitchFamily="18" charset="0"/>
                <a:cs typeface="Times New Roman" panose="02020603050405020304" pitchFamily="18" charset="0"/>
              </a:rPr>
              <a:t>name</a:t>
            </a:r>
            <a:r>
              <a:rPr lang="en-US" sz="3200" b="1" dirty="0" smtClean="0">
                <a:latin typeface="Times New Roman" panose="02020603050405020304" pitchFamily="18" charset="0"/>
                <a:cs typeface="Times New Roman" panose="02020603050405020304" pitchFamily="18" charset="0"/>
              </a:rPr>
              <a:t>(student)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2" name="Down Arrow 1"/>
          <p:cNvSpPr/>
          <p:nvPr/>
        </p:nvSpPr>
        <p:spPr>
          <a:xfrm>
            <a:off x="2985572" y="2302524"/>
            <a:ext cx="1123720" cy="1178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07365946"/>
              </p:ext>
            </p:extLst>
          </p:nvPr>
        </p:nvGraphicFramePr>
        <p:xfrm>
          <a:off x="7507381" y="514487"/>
          <a:ext cx="4093380" cy="2377440"/>
        </p:xfrm>
        <a:graphic>
          <a:graphicData uri="http://schemas.openxmlformats.org/drawingml/2006/table">
            <a:tbl>
              <a:tblPr firstRow="1" bandRow="1"/>
              <a:tblGrid>
                <a:gridCol w="1023345">
                  <a:extLst>
                    <a:ext uri="{9D8B030D-6E8A-4147-A177-3AD203B41FA5}">
                      <a16:colId xmlns:a16="http://schemas.microsoft.com/office/drawing/2014/main" val="2315598344"/>
                    </a:ext>
                  </a:extLst>
                </a:gridCol>
                <a:gridCol w="1023345">
                  <a:extLst>
                    <a:ext uri="{9D8B030D-6E8A-4147-A177-3AD203B41FA5}">
                      <a16:colId xmlns:a16="http://schemas.microsoft.com/office/drawing/2014/main" val="661956232"/>
                    </a:ext>
                  </a:extLst>
                </a:gridCol>
                <a:gridCol w="1023345">
                  <a:extLst>
                    <a:ext uri="{9D8B030D-6E8A-4147-A177-3AD203B41FA5}">
                      <a16:colId xmlns:a16="http://schemas.microsoft.com/office/drawing/2014/main" val="674170401"/>
                    </a:ext>
                  </a:extLst>
                </a:gridCol>
                <a:gridCol w="1023345">
                  <a:extLst>
                    <a:ext uri="{9D8B030D-6E8A-4147-A177-3AD203B41FA5}">
                      <a16:colId xmlns:a16="http://schemas.microsoft.com/office/drawing/2014/main" val="2688911216"/>
                    </a:ext>
                  </a:extLst>
                </a:gridCol>
              </a:tblGrid>
              <a:tr h="307877">
                <a:tc>
                  <a:txBody>
                    <a:bodyPr/>
                    <a:lstStyle/>
                    <a:p>
                      <a:pPr algn="ctr"/>
                      <a:r>
                        <a:rPr lang="en-US" sz="2000" b="1" u="none" dirty="0" smtClean="0">
                          <a:latin typeface="Times New Roman" panose="02020603050405020304" pitchFamily="18" charset="0"/>
                          <a:cs typeface="Times New Roman" panose="02020603050405020304" pitchFamily="18" charset="0"/>
                        </a:rPr>
                        <a:t>Roll</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Name</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Gender</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State</a:t>
                      </a:r>
                      <a:endParaRPr lang="en-US" sz="2000" b="1"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John</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John</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
        <p:nvSpPr>
          <p:cNvPr id="6" name="Down Arrow 5"/>
          <p:cNvSpPr/>
          <p:nvPr/>
        </p:nvSpPr>
        <p:spPr>
          <a:xfrm>
            <a:off x="8534363" y="2959129"/>
            <a:ext cx="683046" cy="91949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p:cNvSpPr txBox="1"/>
          <p:nvPr/>
        </p:nvSpPr>
        <p:spPr>
          <a:xfrm>
            <a:off x="9171488" y="3081220"/>
            <a:ext cx="2713858"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Project operation</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1715333166"/>
              </p:ext>
            </p:extLst>
          </p:nvPr>
        </p:nvGraphicFramePr>
        <p:xfrm>
          <a:off x="7852541" y="4067919"/>
          <a:ext cx="2046690" cy="2377440"/>
        </p:xfrm>
        <a:graphic>
          <a:graphicData uri="http://schemas.openxmlformats.org/drawingml/2006/table">
            <a:tbl>
              <a:tblPr firstRow="1" bandRow="1"/>
              <a:tblGrid>
                <a:gridCol w="1023345">
                  <a:extLst>
                    <a:ext uri="{9D8B030D-6E8A-4147-A177-3AD203B41FA5}">
                      <a16:colId xmlns:a16="http://schemas.microsoft.com/office/drawing/2014/main" val="2315598344"/>
                    </a:ext>
                  </a:extLst>
                </a:gridCol>
                <a:gridCol w="1023345">
                  <a:extLst>
                    <a:ext uri="{9D8B030D-6E8A-4147-A177-3AD203B41FA5}">
                      <a16:colId xmlns:a16="http://schemas.microsoft.com/office/drawing/2014/main" val="661956232"/>
                    </a:ext>
                  </a:extLst>
                </a:gridCol>
              </a:tblGrid>
              <a:tr h="307877">
                <a:tc>
                  <a:txBody>
                    <a:bodyPr/>
                    <a:lstStyle/>
                    <a:p>
                      <a:pPr algn="ctr"/>
                      <a:r>
                        <a:rPr lang="en-US" sz="2000" b="1" u="none" dirty="0" smtClean="0">
                          <a:latin typeface="Times New Roman" panose="02020603050405020304" pitchFamily="18" charset="0"/>
                          <a:cs typeface="Times New Roman" panose="02020603050405020304" pitchFamily="18" charset="0"/>
                        </a:rPr>
                        <a:t>Roll</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Name</a:t>
                      </a:r>
                      <a:endParaRPr lang="en-US" sz="2000" b="1"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John</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solidFill>
                            <a:schemeClr val="tx1"/>
                          </a:solidFill>
                          <a:latin typeface="Times New Roman" panose="02020603050405020304" pitchFamily="18" charset="0"/>
                          <a:cs typeface="Times New Roman" panose="02020603050405020304" pitchFamily="18" charset="0"/>
                        </a:rPr>
                        <a:t>John</a:t>
                      </a:r>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28964416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48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p>
          <a:p>
            <a:endParaRPr lang="en-US"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Select distinct(</a:t>
            </a:r>
            <a:r>
              <a:rPr lang="en-US" sz="3200" dirty="0" smtClean="0">
                <a:latin typeface="Times New Roman" panose="02020603050405020304" pitchFamily="18" charset="0"/>
                <a:cs typeface="Times New Roman" panose="02020603050405020304" pitchFamily="18" charset="0"/>
              </a:rPr>
              <a:t>name)</a:t>
            </a:r>
            <a:r>
              <a:rPr lang="en-US" sz="3200" b="1" dirty="0" smtClean="0">
                <a:latin typeface="Times New Roman" panose="02020603050405020304" pitchFamily="18" charset="0"/>
                <a:cs typeface="Times New Roman" panose="02020603050405020304" pitchFamily="18" charset="0"/>
              </a:rPr>
              <a:t> from </a:t>
            </a:r>
            <a:r>
              <a:rPr lang="en-US" sz="3200" dirty="0" smtClean="0">
                <a:latin typeface="Times New Roman" panose="02020603050405020304" pitchFamily="18" charset="0"/>
                <a:cs typeface="Times New Roman" panose="02020603050405020304" pitchFamily="18" charset="0"/>
              </a:rPr>
              <a:t>student;</a:t>
            </a:r>
          </a:p>
          <a:p>
            <a:pPr marL="228600" lvl="3">
              <a:spcBef>
                <a:spcPts val="1000"/>
              </a:spcBef>
            </a:pPr>
            <a:endParaRPr lang="en-US" sz="3200" b="1" dirty="0" smtClean="0">
              <a:latin typeface="Times New Roman" panose="02020603050405020304" pitchFamily="18" charset="0"/>
              <a:cs typeface="Times New Roman" panose="02020603050405020304" pitchFamily="18" charset="0"/>
            </a:endParaRPr>
          </a:p>
          <a:p>
            <a:pPr marL="228600" lvl="3">
              <a:spcBef>
                <a:spcPts val="1000"/>
              </a:spcBef>
            </a:pPr>
            <a:endParaRPr lang="en-US" sz="3200" b="1" dirty="0" smtClean="0">
              <a:latin typeface="Times New Roman" panose="02020603050405020304" pitchFamily="18" charset="0"/>
              <a:cs typeface="Times New Roman" panose="02020603050405020304" pitchFamily="18" charset="0"/>
            </a:endParaRPr>
          </a:p>
          <a:p>
            <a:pPr marL="228600" lvl="3">
              <a:spcBef>
                <a:spcPts val="1000"/>
              </a:spcBef>
            </a:pPr>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π</a:t>
            </a:r>
            <a:r>
              <a:rPr lang="en-US" sz="3200" b="1" baseline="-25000" dirty="0">
                <a:latin typeface="Times New Roman" panose="02020603050405020304" pitchFamily="18" charset="0"/>
                <a:cs typeface="Times New Roman" panose="02020603050405020304" pitchFamily="18" charset="0"/>
              </a:rPr>
              <a:t> </a:t>
            </a:r>
            <a:r>
              <a:rPr lang="en-US" sz="3200" b="1" baseline="-25000" dirty="0" smtClean="0">
                <a:latin typeface="Times New Roman" panose="02020603050405020304" pitchFamily="18" charset="0"/>
                <a:cs typeface="Times New Roman" panose="02020603050405020304" pitchFamily="18" charset="0"/>
              </a:rPr>
              <a:t>name</a:t>
            </a:r>
            <a:r>
              <a:rPr lang="en-US" sz="3200" b="1" dirty="0" smtClean="0">
                <a:latin typeface="Times New Roman" panose="02020603050405020304" pitchFamily="18" charset="0"/>
                <a:cs typeface="Times New Roman" panose="02020603050405020304" pitchFamily="18" charset="0"/>
              </a:rPr>
              <a:t>(student)</a:t>
            </a:r>
          </a:p>
          <a:p>
            <a:pPr marL="228600" lvl="3">
              <a:spcBef>
                <a:spcPts val="1000"/>
              </a:spcBef>
            </a:pPr>
            <a:r>
              <a:rPr lang="en-US" sz="3200" dirty="0" smtClean="0">
                <a:latin typeface="Times New Roman" panose="02020603050405020304" pitchFamily="18" charset="0"/>
                <a:cs typeface="Times New Roman" panose="02020603050405020304" pitchFamily="18" charset="0"/>
              </a:rPr>
              <a:t>Projection removes duplicate tuples</a:t>
            </a:r>
            <a:endParaRPr lang="en-US" sz="3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2" name="Down Arrow 1"/>
          <p:cNvSpPr/>
          <p:nvPr/>
        </p:nvSpPr>
        <p:spPr>
          <a:xfrm>
            <a:off x="2985572" y="2302524"/>
            <a:ext cx="1123720" cy="1178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nvGraphicFramePr>
        <p:xfrm>
          <a:off x="7507381" y="514487"/>
          <a:ext cx="4093380" cy="2377440"/>
        </p:xfrm>
        <a:graphic>
          <a:graphicData uri="http://schemas.openxmlformats.org/drawingml/2006/table">
            <a:tbl>
              <a:tblPr firstRow="1" bandRow="1"/>
              <a:tblGrid>
                <a:gridCol w="1023345">
                  <a:extLst>
                    <a:ext uri="{9D8B030D-6E8A-4147-A177-3AD203B41FA5}">
                      <a16:colId xmlns:a16="http://schemas.microsoft.com/office/drawing/2014/main" val="2315598344"/>
                    </a:ext>
                  </a:extLst>
                </a:gridCol>
                <a:gridCol w="1023345">
                  <a:extLst>
                    <a:ext uri="{9D8B030D-6E8A-4147-A177-3AD203B41FA5}">
                      <a16:colId xmlns:a16="http://schemas.microsoft.com/office/drawing/2014/main" val="661956232"/>
                    </a:ext>
                  </a:extLst>
                </a:gridCol>
                <a:gridCol w="1023345">
                  <a:extLst>
                    <a:ext uri="{9D8B030D-6E8A-4147-A177-3AD203B41FA5}">
                      <a16:colId xmlns:a16="http://schemas.microsoft.com/office/drawing/2014/main" val="674170401"/>
                    </a:ext>
                  </a:extLst>
                </a:gridCol>
                <a:gridCol w="1023345">
                  <a:extLst>
                    <a:ext uri="{9D8B030D-6E8A-4147-A177-3AD203B41FA5}">
                      <a16:colId xmlns:a16="http://schemas.microsoft.com/office/drawing/2014/main" val="2688911216"/>
                    </a:ext>
                  </a:extLst>
                </a:gridCol>
              </a:tblGrid>
              <a:tr h="307877">
                <a:tc>
                  <a:txBody>
                    <a:bodyPr/>
                    <a:lstStyle/>
                    <a:p>
                      <a:pPr algn="ctr"/>
                      <a:r>
                        <a:rPr lang="en-US" sz="2000" b="1" u="none" dirty="0" smtClean="0">
                          <a:latin typeface="Times New Roman" panose="02020603050405020304" pitchFamily="18" charset="0"/>
                          <a:cs typeface="Times New Roman" panose="02020603050405020304" pitchFamily="18" charset="0"/>
                        </a:rPr>
                        <a:t>Roll</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Name</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Gender</a:t>
                      </a:r>
                      <a:endParaRPr lang="en-US" sz="2000" b="1" u="none" dirty="0">
                        <a:latin typeface="Times New Roman" panose="02020603050405020304" pitchFamily="18" charset="0"/>
                        <a:cs typeface="Times New Roman" panose="02020603050405020304" pitchFamily="18" charset="0"/>
                      </a:endParaRPr>
                    </a:p>
                  </a:txBody>
                  <a:tcPr/>
                </a:tc>
                <a:tc>
                  <a:txBody>
                    <a:bodyPr/>
                    <a:lstStyle/>
                    <a:p>
                      <a:pPr algn="ctr"/>
                      <a:r>
                        <a:rPr lang="en-US" sz="2000" b="1" u="none" dirty="0" smtClean="0">
                          <a:latin typeface="Times New Roman" panose="02020603050405020304" pitchFamily="18" charset="0"/>
                          <a:cs typeface="Times New Roman" panose="02020603050405020304" pitchFamily="18" charset="0"/>
                        </a:rPr>
                        <a:t>State</a:t>
                      </a:r>
                      <a:endParaRPr lang="en-US" sz="2000" b="1"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solidFill>
                            <a:srgbClr val="FF0000"/>
                          </a:solidFill>
                          <a:latin typeface="Times New Roman" panose="02020603050405020304" pitchFamily="18" charset="0"/>
                          <a:cs typeface="Times New Roman" panose="02020603050405020304" pitchFamily="18" charset="0"/>
                        </a:rPr>
                        <a:t>John</a:t>
                      </a:r>
                      <a:endParaRPr lang="en-US" sz="20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solidFill>
                            <a:srgbClr val="FF0000"/>
                          </a:solidFill>
                          <a:latin typeface="Times New Roman" panose="02020603050405020304" pitchFamily="18" charset="0"/>
                          <a:cs typeface="Times New Roman" panose="02020603050405020304" pitchFamily="18" charset="0"/>
                        </a:rPr>
                        <a:t>John</a:t>
                      </a:r>
                      <a:endParaRPr lang="en-US" sz="2000"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graphicFrame>
        <p:nvGraphicFramePr>
          <p:cNvPr id="5" name="Table 4"/>
          <p:cNvGraphicFramePr>
            <a:graphicFrameLocks noGrp="1"/>
          </p:cNvGraphicFramePr>
          <p:nvPr/>
        </p:nvGraphicFramePr>
        <p:xfrm>
          <a:off x="8364213" y="3945828"/>
          <a:ext cx="1023345" cy="1981200"/>
        </p:xfrm>
        <a:graphic>
          <a:graphicData uri="http://schemas.openxmlformats.org/drawingml/2006/table">
            <a:tbl>
              <a:tblPr firstRow="1" bandRow="1"/>
              <a:tblGrid>
                <a:gridCol w="1023345">
                  <a:extLst>
                    <a:ext uri="{9D8B030D-6E8A-4147-A177-3AD203B41FA5}">
                      <a16:colId xmlns:a16="http://schemas.microsoft.com/office/drawing/2014/main" val="661956232"/>
                    </a:ext>
                  </a:extLst>
                </a:gridCol>
              </a:tblGrid>
              <a:tr h="307877">
                <a:tc>
                  <a:txBody>
                    <a:bodyPr/>
                    <a:lstStyle/>
                    <a:p>
                      <a:pPr algn="ctr"/>
                      <a:r>
                        <a:rPr lang="en-US" sz="2000" b="1" u="none" dirty="0" smtClean="0">
                          <a:latin typeface="Times New Roman" panose="02020603050405020304" pitchFamily="18" charset="0"/>
                          <a:cs typeface="Times New Roman" panose="02020603050405020304" pitchFamily="18" charset="0"/>
                        </a:rPr>
                        <a:t>Name</a:t>
                      </a:r>
                      <a:endParaRPr lang="en-US" sz="2000" b="1"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07877">
                <a:tc>
                  <a:txBody>
                    <a:bodyPr/>
                    <a:lstStyle/>
                    <a:p>
                      <a:pPr algn="ctr"/>
                      <a:r>
                        <a:rPr lang="en-US" sz="2000" dirty="0" smtClean="0">
                          <a:solidFill>
                            <a:srgbClr val="FF0000"/>
                          </a:solidFill>
                          <a:latin typeface="Times New Roman" panose="02020603050405020304" pitchFamily="18" charset="0"/>
                          <a:cs typeface="Times New Roman" panose="02020603050405020304" pitchFamily="18" charset="0"/>
                        </a:rPr>
                        <a:t>John</a:t>
                      </a:r>
                      <a:endParaRPr lang="en-US" sz="20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07877">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
        <p:nvSpPr>
          <p:cNvPr id="6" name="Down Arrow 5"/>
          <p:cNvSpPr/>
          <p:nvPr/>
        </p:nvSpPr>
        <p:spPr>
          <a:xfrm>
            <a:off x="8534363" y="2959129"/>
            <a:ext cx="683046" cy="91949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p:cNvSpPr txBox="1"/>
          <p:nvPr/>
        </p:nvSpPr>
        <p:spPr>
          <a:xfrm>
            <a:off x="9171488" y="3081220"/>
            <a:ext cx="2713858"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Project operation</a:t>
            </a:r>
            <a:endParaRPr lang="en-US" sz="2000" dirty="0"/>
          </a:p>
        </p:txBody>
      </p:sp>
    </p:spTree>
    <p:extLst>
      <p:ext uri="{BB962C8B-B14F-4D97-AF65-F5344CB8AC3E}">
        <p14:creationId xmlns:p14="http://schemas.microsoft.com/office/powerpoint/2010/main" val="10524770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485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p>
          <a:p>
            <a:endParaRPr lang="en-US"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Select </a:t>
            </a:r>
            <a:r>
              <a:rPr lang="en-US" sz="2400" dirty="0" smtClean="0">
                <a:latin typeface="Times New Roman" panose="02020603050405020304" pitchFamily="18" charset="0"/>
                <a:cs typeface="Times New Roman" panose="02020603050405020304" pitchFamily="18" charset="0"/>
              </a:rPr>
              <a:t>roll, name</a:t>
            </a:r>
            <a:r>
              <a:rPr lang="en-US" sz="2400" b="1" dirty="0" smtClean="0">
                <a:latin typeface="Times New Roman" panose="02020603050405020304" pitchFamily="18" charset="0"/>
                <a:cs typeface="Times New Roman" panose="02020603050405020304" pitchFamily="18" charset="0"/>
              </a:rPr>
              <a:t> from </a:t>
            </a:r>
            <a:r>
              <a:rPr lang="en-US" sz="2400" dirty="0" smtClean="0">
                <a:latin typeface="Times New Roman" panose="02020603050405020304" pitchFamily="18" charset="0"/>
                <a:cs typeface="Times New Roman" panose="02020603050405020304" pitchFamily="18" charset="0"/>
              </a:rPr>
              <a:t>student </a:t>
            </a:r>
            <a:r>
              <a:rPr lang="en-US" sz="2400" b="1" dirty="0" smtClean="0">
                <a:latin typeface="Times New Roman" panose="02020603050405020304" pitchFamily="18" charset="0"/>
                <a:cs typeface="Times New Roman" panose="02020603050405020304" pitchFamily="18" charset="0"/>
              </a:rPr>
              <a:t>where</a:t>
            </a:r>
            <a:r>
              <a:rPr lang="en-US" sz="2400" dirty="0" smtClean="0">
                <a:latin typeface="Times New Roman" panose="02020603050405020304" pitchFamily="18" charset="0"/>
                <a:cs typeface="Times New Roman" panose="02020603050405020304" pitchFamily="18" charset="0"/>
              </a:rPr>
              <a:t> state=‘OD</a:t>
            </a:r>
            <a:r>
              <a:rPr lang="en-US" sz="3200" dirty="0" smtClean="0">
                <a:latin typeface="Times New Roman" panose="02020603050405020304" pitchFamily="18" charset="0"/>
                <a:cs typeface="Times New Roman" panose="02020603050405020304" pitchFamily="18" charset="0"/>
              </a:rPr>
              <a:t>’;</a:t>
            </a:r>
          </a:p>
          <a:p>
            <a:pPr marL="228600" lvl="3">
              <a:spcBef>
                <a:spcPts val="1000"/>
              </a:spcBef>
            </a:pPr>
            <a:endParaRPr lang="en-US" sz="3200" b="1" dirty="0" smtClean="0">
              <a:latin typeface="Times New Roman" panose="02020603050405020304" pitchFamily="18" charset="0"/>
              <a:cs typeface="Times New Roman" panose="02020603050405020304" pitchFamily="18" charset="0"/>
            </a:endParaRPr>
          </a:p>
          <a:p>
            <a:pPr marL="228600" lvl="3">
              <a:spcBef>
                <a:spcPts val="1000"/>
              </a:spcBef>
            </a:pPr>
            <a:endParaRPr lang="en-US" sz="3200" b="1" dirty="0" smtClean="0">
              <a:latin typeface="Times New Roman" panose="02020603050405020304" pitchFamily="18" charset="0"/>
              <a:cs typeface="Times New Roman" panose="02020603050405020304" pitchFamily="18" charset="0"/>
            </a:endParaRPr>
          </a:p>
          <a:p>
            <a:pPr marL="228600" lvl="3">
              <a:spcBef>
                <a:spcPts val="1000"/>
              </a:spcBef>
            </a:pPr>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π</a:t>
            </a:r>
            <a:r>
              <a:rPr lang="en-US" sz="3200" b="1" baseline="-25000" dirty="0" smtClean="0">
                <a:latin typeface="Times New Roman" panose="02020603050405020304" pitchFamily="18" charset="0"/>
                <a:cs typeface="Times New Roman" panose="02020603050405020304" pitchFamily="18" charset="0"/>
              </a:rPr>
              <a:t> roll, name</a:t>
            </a:r>
            <a:r>
              <a:rPr lang="en-US" sz="3200" b="1" dirty="0" smtClean="0">
                <a:latin typeface="Times New Roman" panose="02020603050405020304" pitchFamily="18" charset="0"/>
                <a:cs typeface="Times New Roman" panose="02020603050405020304" pitchFamily="18" charset="0"/>
              </a:rPr>
              <a:t>(</a:t>
            </a:r>
            <a:r>
              <a:rPr lang="el-GR" sz="3200" b="1" dirty="0" smtClean="0">
                <a:latin typeface="Times New Roman" panose="02020603050405020304" pitchFamily="18" charset="0"/>
                <a:cs typeface="Times New Roman" panose="02020603050405020304" pitchFamily="18" charset="0"/>
              </a:rPr>
              <a:t> </a:t>
            </a:r>
            <a:r>
              <a:rPr lang="el-GR" sz="3200" b="1" dirty="0">
                <a:latin typeface="Times New Roman" panose="02020603050405020304" pitchFamily="18" charset="0"/>
                <a:cs typeface="Times New Roman" panose="02020603050405020304" pitchFamily="18" charset="0"/>
              </a:rPr>
              <a:t>σ</a:t>
            </a:r>
            <a:r>
              <a:rPr lang="en-US" sz="3200" b="1" dirty="0">
                <a:latin typeface="Times New Roman" panose="02020603050405020304" pitchFamily="18" charset="0"/>
                <a:cs typeface="Times New Roman" panose="02020603050405020304" pitchFamily="18" charset="0"/>
              </a:rPr>
              <a:t> </a:t>
            </a:r>
            <a:r>
              <a:rPr lang="en-US" sz="3200" b="1" baseline="-25000" dirty="0">
                <a:latin typeface="Times New Roman" panose="02020603050405020304" pitchFamily="18" charset="0"/>
                <a:cs typeface="Times New Roman" panose="02020603050405020304" pitchFamily="18" charset="0"/>
              </a:rPr>
              <a:t>state=‘OD’</a:t>
            </a:r>
            <a:r>
              <a:rPr lang="en-US" sz="3200" b="1" dirty="0">
                <a:latin typeface="Times New Roman" panose="02020603050405020304" pitchFamily="18" charset="0"/>
                <a:cs typeface="Times New Roman" panose="02020603050405020304" pitchFamily="18" charset="0"/>
              </a:rPr>
              <a:t>(student</a:t>
            </a:r>
            <a:r>
              <a:rPr lang="en-US" sz="3200" b="1"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a:p>
            <a:pPr marL="228600" lvl="3">
              <a:spcBef>
                <a:spcPts val="1000"/>
              </a:spcBef>
            </a:pPr>
            <a:endParaRPr lang="en-US" sz="32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2" name="Down Arrow 1"/>
          <p:cNvSpPr/>
          <p:nvPr/>
        </p:nvSpPr>
        <p:spPr>
          <a:xfrm>
            <a:off x="2985572" y="2302524"/>
            <a:ext cx="1123720" cy="1178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808104881"/>
              </p:ext>
            </p:extLst>
          </p:nvPr>
        </p:nvGraphicFramePr>
        <p:xfrm>
          <a:off x="7342128" y="194586"/>
          <a:ext cx="4093380" cy="2107938"/>
        </p:xfrm>
        <a:graphic>
          <a:graphicData uri="http://schemas.openxmlformats.org/drawingml/2006/table">
            <a:tbl>
              <a:tblPr firstRow="1" bandRow="1"/>
              <a:tblGrid>
                <a:gridCol w="1023345">
                  <a:extLst>
                    <a:ext uri="{9D8B030D-6E8A-4147-A177-3AD203B41FA5}">
                      <a16:colId xmlns:a16="http://schemas.microsoft.com/office/drawing/2014/main" val="2315598344"/>
                    </a:ext>
                  </a:extLst>
                </a:gridCol>
                <a:gridCol w="1023345">
                  <a:extLst>
                    <a:ext uri="{9D8B030D-6E8A-4147-A177-3AD203B41FA5}">
                      <a16:colId xmlns:a16="http://schemas.microsoft.com/office/drawing/2014/main" val="661956232"/>
                    </a:ext>
                  </a:extLst>
                </a:gridCol>
                <a:gridCol w="1023345">
                  <a:extLst>
                    <a:ext uri="{9D8B030D-6E8A-4147-A177-3AD203B41FA5}">
                      <a16:colId xmlns:a16="http://schemas.microsoft.com/office/drawing/2014/main" val="674170401"/>
                    </a:ext>
                  </a:extLst>
                </a:gridCol>
                <a:gridCol w="1023345">
                  <a:extLst>
                    <a:ext uri="{9D8B030D-6E8A-4147-A177-3AD203B41FA5}">
                      <a16:colId xmlns:a16="http://schemas.microsoft.com/office/drawing/2014/main" val="2688911216"/>
                    </a:ext>
                  </a:extLst>
                </a:gridCol>
              </a:tblGrid>
              <a:tr h="351323">
                <a:tc>
                  <a:txBody>
                    <a:bodyPr/>
                    <a:lstStyle/>
                    <a:p>
                      <a:pPr algn="ctr"/>
                      <a:r>
                        <a:rPr lang="en-US" sz="1600" b="1" u="none" dirty="0" smtClean="0">
                          <a:latin typeface="Times New Roman" panose="02020603050405020304" pitchFamily="18" charset="0"/>
                          <a:cs typeface="Times New Roman" panose="02020603050405020304" pitchFamily="18" charset="0"/>
                        </a:rPr>
                        <a:t>Roll</a:t>
                      </a:r>
                      <a:endParaRPr lang="en-US" sz="1600" b="1" u="none" dirty="0">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latin typeface="Times New Roman" panose="02020603050405020304" pitchFamily="18" charset="0"/>
                          <a:cs typeface="Times New Roman" panose="02020603050405020304" pitchFamily="18" charset="0"/>
                        </a:rPr>
                        <a:t>Name</a:t>
                      </a:r>
                      <a:endParaRPr lang="en-US" sz="1600" b="1" u="none" dirty="0">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latin typeface="Times New Roman" panose="02020603050405020304" pitchFamily="18" charset="0"/>
                          <a:cs typeface="Times New Roman" panose="02020603050405020304" pitchFamily="18" charset="0"/>
                        </a:rPr>
                        <a:t>Gender</a:t>
                      </a:r>
                      <a:endParaRPr lang="en-US" sz="1600" b="1" u="none" dirty="0">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latin typeface="Times New Roman" panose="02020603050405020304" pitchFamily="18" charset="0"/>
                          <a:cs typeface="Times New Roman" panose="02020603050405020304" pitchFamily="18" charset="0"/>
                        </a:rPr>
                        <a:t>State</a:t>
                      </a:r>
                      <a:endParaRPr lang="en-US" sz="1600" b="1"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51323">
                <a:tc>
                  <a:txBody>
                    <a:bodyPr/>
                    <a:lstStyle/>
                    <a:p>
                      <a:pPr algn="ctr"/>
                      <a:r>
                        <a:rPr lang="en-US" sz="1600" dirty="0" smtClean="0">
                          <a:latin typeface="Times New Roman" panose="02020603050405020304" pitchFamily="18" charset="0"/>
                          <a:cs typeface="Times New Roman" panose="02020603050405020304" pitchFamily="18" charset="0"/>
                        </a:rPr>
                        <a:t>111</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John</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MP</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51323">
                <a:tc>
                  <a:txBody>
                    <a:bodyPr/>
                    <a:lstStyle/>
                    <a:p>
                      <a:pPr algn="ctr"/>
                      <a:r>
                        <a:rPr lang="en-US" sz="1600" dirty="0" smtClean="0">
                          <a:latin typeface="Times New Roman" panose="02020603050405020304" pitchFamily="18" charset="0"/>
                          <a:cs typeface="Times New Roman" panose="02020603050405020304" pitchFamily="18" charset="0"/>
                        </a:rPr>
                        <a:t>112</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Moses</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OD</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51323">
                <a:tc>
                  <a:txBody>
                    <a:bodyPr/>
                    <a:lstStyle/>
                    <a:p>
                      <a:pPr algn="ctr"/>
                      <a:r>
                        <a:rPr lang="en-US" sz="1600" dirty="0" smtClean="0">
                          <a:latin typeface="Times New Roman" panose="02020603050405020304" pitchFamily="18" charset="0"/>
                          <a:cs typeface="Times New Roman" panose="02020603050405020304" pitchFamily="18" charset="0"/>
                        </a:rPr>
                        <a:t>113</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john</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OD</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51323">
                <a:tc>
                  <a:txBody>
                    <a:bodyPr/>
                    <a:lstStyle/>
                    <a:p>
                      <a:pPr algn="ctr"/>
                      <a:r>
                        <a:rPr lang="en-US" sz="1600" dirty="0" smtClean="0">
                          <a:latin typeface="Times New Roman" panose="02020603050405020304" pitchFamily="18" charset="0"/>
                          <a:cs typeface="Times New Roman" panose="02020603050405020304" pitchFamily="18" charset="0"/>
                        </a:rPr>
                        <a:t>114</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Mary</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F</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OD</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51323">
                <a:tc>
                  <a:txBody>
                    <a:bodyPr/>
                    <a:lstStyle/>
                    <a:p>
                      <a:pPr algn="ctr"/>
                      <a:r>
                        <a:rPr lang="en-US" sz="1600" dirty="0" smtClean="0">
                          <a:latin typeface="Times New Roman" panose="02020603050405020304" pitchFamily="18" charset="0"/>
                          <a:cs typeface="Times New Roman" panose="02020603050405020304" pitchFamily="18" charset="0"/>
                        </a:rPr>
                        <a:t>115</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Alia</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F</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WB</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47485221"/>
              </p:ext>
            </p:extLst>
          </p:nvPr>
        </p:nvGraphicFramePr>
        <p:xfrm>
          <a:off x="7315772" y="3009807"/>
          <a:ext cx="4093380" cy="1341120"/>
        </p:xfrm>
        <a:graphic>
          <a:graphicData uri="http://schemas.openxmlformats.org/drawingml/2006/table">
            <a:tbl>
              <a:tblPr firstRow="1" bandRow="1"/>
              <a:tblGrid>
                <a:gridCol w="1023345">
                  <a:extLst>
                    <a:ext uri="{9D8B030D-6E8A-4147-A177-3AD203B41FA5}">
                      <a16:colId xmlns:a16="http://schemas.microsoft.com/office/drawing/2014/main" val="2315598344"/>
                    </a:ext>
                  </a:extLst>
                </a:gridCol>
                <a:gridCol w="1023345">
                  <a:extLst>
                    <a:ext uri="{9D8B030D-6E8A-4147-A177-3AD203B41FA5}">
                      <a16:colId xmlns:a16="http://schemas.microsoft.com/office/drawing/2014/main" val="661956232"/>
                    </a:ext>
                  </a:extLst>
                </a:gridCol>
                <a:gridCol w="1023345">
                  <a:extLst>
                    <a:ext uri="{9D8B030D-6E8A-4147-A177-3AD203B41FA5}">
                      <a16:colId xmlns:a16="http://schemas.microsoft.com/office/drawing/2014/main" val="674170401"/>
                    </a:ext>
                  </a:extLst>
                </a:gridCol>
                <a:gridCol w="1023345">
                  <a:extLst>
                    <a:ext uri="{9D8B030D-6E8A-4147-A177-3AD203B41FA5}">
                      <a16:colId xmlns:a16="http://schemas.microsoft.com/office/drawing/2014/main" val="2688911216"/>
                    </a:ext>
                  </a:extLst>
                </a:gridCol>
              </a:tblGrid>
              <a:tr h="307877">
                <a:tc>
                  <a:txBody>
                    <a:bodyPr/>
                    <a:lstStyle/>
                    <a:p>
                      <a:pPr algn="ctr"/>
                      <a:r>
                        <a:rPr lang="en-US" sz="1600" b="1" u="none" dirty="0" smtClean="0">
                          <a:latin typeface="Times New Roman" panose="02020603050405020304" pitchFamily="18" charset="0"/>
                          <a:cs typeface="Times New Roman" panose="02020603050405020304" pitchFamily="18" charset="0"/>
                        </a:rPr>
                        <a:t>Roll</a:t>
                      </a:r>
                      <a:endParaRPr lang="en-US" sz="1600" b="1" u="none" dirty="0">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latin typeface="Times New Roman" panose="02020603050405020304" pitchFamily="18" charset="0"/>
                          <a:cs typeface="Times New Roman" panose="02020603050405020304" pitchFamily="18" charset="0"/>
                        </a:rPr>
                        <a:t>Name</a:t>
                      </a:r>
                      <a:endParaRPr lang="en-US" sz="1600" b="1" u="none" dirty="0">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latin typeface="Times New Roman" panose="02020603050405020304" pitchFamily="18" charset="0"/>
                          <a:cs typeface="Times New Roman" panose="02020603050405020304" pitchFamily="18" charset="0"/>
                        </a:rPr>
                        <a:t>Gender</a:t>
                      </a:r>
                      <a:endParaRPr lang="en-US" sz="1600" b="1" u="none" dirty="0">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latin typeface="Times New Roman" panose="02020603050405020304" pitchFamily="18" charset="0"/>
                          <a:cs typeface="Times New Roman" panose="02020603050405020304" pitchFamily="18" charset="0"/>
                        </a:rPr>
                        <a:t>State</a:t>
                      </a:r>
                      <a:endParaRPr lang="en-US" sz="1600" b="1"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07877">
                <a:tc>
                  <a:txBody>
                    <a:bodyPr/>
                    <a:lstStyle/>
                    <a:p>
                      <a:pPr algn="ctr"/>
                      <a:r>
                        <a:rPr lang="en-US" sz="1600" dirty="0" smtClean="0">
                          <a:latin typeface="Times New Roman" panose="02020603050405020304" pitchFamily="18" charset="0"/>
                          <a:cs typeface="Times New Roman" panose="02020603050405020304" pitchFamily="18" charset="0"/>
                        </a:rPr>
                        <a:t>112</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Moses</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OD</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07877">
                <a:tc>
                  <a:txBody>
                    <a:bodyPr/>
                    <a:lstStyle/>
                    <a:p>
                      <a:pPr algn="ctr"/>
                      <a:r>
                        <a:rPr lang="en-US" sz="1600" dirty="0" smtClean="0">
                          <a:latin typeface="Times New Roman" panose="02020603050405020304" pitchFamily="18" charset="0"/>
                          <a:cs typeface="Times New Roman" panose="02020603050405020304" pitchFamily="18" charset="0"/>
                        </a:rPr>
                        <a:t>113</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john</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OD</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07877">
                <a:tc>
                  <a:txBody>
                    <a:bodyPr/>
                    <a:lstStyle/>
                    <a:p>
                      <a:pPr algn="ctr"/>
                      <a:r>
                        <a:rPr lang="en-US" sz="1600" dirty="0" smtClean="0">
                          <a:latin typeface="Times New Roman" panose="02020603050405020304" pitchFamily="18" charset="0"/>
                          <a:cs typeface="Times New Roman" panose="02020603050405020304" pitchFamily="18" charset="0"/>
                        </a:rPr>
                        <a:t>114</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Mary</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F</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OD</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83123229"/>
              </p:ext>
            </p:extLst>
          </p:nvPr>
        </p:nvGraphicFramePr>
        <p:xfrm>
          <a:off x="7342128" y="5058210"/>
          <a:ext cx="2046690" cy="1341120"/>
        </p:xfrm>
        <a:graphic>
          <a:graphicData uri="http://schemas.openxmlformats.org/drawingml/2006/table">
            <a:tbl>
              <a:tblPr firstRow="1" bandRow="1"/>
              <a:tblGrid>
                <a:gridCol w="1023345">
                  <a:extLst>
                    <a:ext uri="{9D8B030D-6E8A-4147-A177-3AD203B41FA5}">
                      <a16:colId xmlns:a16="http://schemas.microsoft.com/office/drawing/2014/main" val="2315598344"/>
                    </a:ext>
                  </a:extLst>
                </a:gridCol>
                <a:gridCol w="1023345">
                  <a:extLst>
                    <a:ext uri="{9D8B030D-6E8A-4147-A177-3AD203B41FA5}">
                      <a16:colId xmlns:a16="http://schemas.microsoft.com/office/drawing/2014/main" val="661956232"/>
                    </a:ext>
                  </a:extLst>
                </a:gridCol>
              </a:tblGrid>
              <a:tr h="307877">
                <a:tc>
                  <a:txBody>
                    <a:bodyPr/>
                    <a:lstStyle/>
                    <a:p>
                      <a:pPr algn="ctr"/>
                      <a:r>
                        <a:rPr lang="en-US" sz="1600" b="1" u="none" dirty="0" smtClean="0">
                          <a:latin typeface="Times New Roman" panose="02020603050405020304" pitchFamily="18" charset="0"/>
                          <a:cs typeface="Times New Roman" panose="02020603050405020304" pitchFamily="18" charset="0"/>
                        </a:rPr>
                        <a:t>Roll</a:t>
                      </a:r>
                      <a:endParaRPr lang="en-US" sz="1600" b="1" u="none" dirty="0">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latin typeface="Times New Roman" panose="02020603050405020304" pitchFamily="18" charset="0"/>
                          <a:cs typeface="Times New Roman" panose="02020603050405020304" pitchFamily="18" charset="0"/>
                        </a:rPr>
                        <a:t>Name</a:t>
                      </a:r>
                      <a:endParaRPr lang="en-US" sz="1600" b="1"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07877">
                <a:tc>
                  <a:txBody>
                    <a:bodyPr/>
                    <a:lstStyle/>
                    <a:p>
                      <a:pPr algn="ctr"/>
                      <a:r>
                        <a:rPr lang="en-US" sz="1600" dirty="0" smtClean="0">
                          <a:latin typeface="Times New Roman" panose="02020603050405020304" pitchFamily="18" charset="0"/>
                          <a:cs typeface="Times New Roman" panose="02020603050405020304" pitchFamily="18" charset="0"/>
                        </a:rPr>
                        <a:t>112</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Moses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07877">
                <a:tc>
                  <a:txBody>
                    <a:bodyPr/>
                    <a:lstStyle/>
                    <a:p>
                      <a:pPr algn="ctr"/>
                      <a:r>
                        <a:rPr lang="en-US" sz="1600" dirty="0" smtClean="0">
                          <a:latin typeface="Times New Roman" panose="02020603050405020304" pitchFamily="18" charset="0"/>
                          <a:cs typeface="Times New Roman" panose="02020603050405020304" pitchFamily="18" charset="0"/>
                        </a:rPr>
                        <a:t>113</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john</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07877">
                <a:tc>
                  <a:txBody>
                    <a:bodyPr/>
                    <a:lstStyle/>
                    <a:p>
                      <a:pPr algn="ctr"/>
                      <a:r>
                        <a:rPr lang="en-US" sz="1600" dirty="0" smtClean="0">
                          <a:latin typeface="Times New Roman" panose="02020603050405020304" pitchFamily="18" charset="0"/>
                          <a:cs typeface="Times New Roman" panose="02020603050405020304" pitchFamily="18" charset="0"/>
                        </a:rPr>
                        <a:t>114</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cs typeface="Times New Roman" panose="02020603050405020304" pitchFamily="18" charset="0"/>
                        </a:rPr>
                        <a:t>Mary</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bl>
          </a:graphicData>
        </a:graphic>
      </p:graphicFrame>
      <p:sp>
        <p:nvSpPr>
          <p:cNvPr id="7" name="Down Arrow 6"/>
          <p:cNvSpPr/>
          <p:nvPr/>
        </p:nvSpPr>
        <p:spPr>
          <a:xfrm>
            <a:off x="8023950" y="2337968"/>
            <a:ext cx="683046" cy="60223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own Arrow 7"/>
          <p:cNvSpPr/>
          <p:nvPr/>
        </p:nvSpPr>
        <p:spPr>
          <a:xfrm>
            <a:off x="8023950" y="4390462"/>
            <a:ext cx="683046" cy="60223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p:cNvSpPr txBox="1"/>
          <p:nvPr/>
        </p:nvSpPr>
        <p:spPr>
          <a:xfrm>
            <a:off x="8908937" y="2399704"/>
            <a:ext cx="2713858"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1. Select operation</a:t>
            </a:r>
            <a:endParaRPr lang="en-US" sz="2000" dirty="0"/>
          </a:p>
        </p:txBody>
      </p:sp>
      <p:sp>
        <p:nvSpPr>
          <p:cNvPr id="10" name="TextBox 9"/>
          <p:cNvSpPr txBox="1"/>
          <p:nvPr/>
        </p:nvSpPr>
        <p:spPr>
          <a:xfrm>
            <a:off x="8875886" y="4420531"/>
            <a:ext cx="2713858"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2. Project operation</a:t>
            </a:r>
            <a:endParaRPr lang="en-US" sz="2000" dirty="0"/>
          </a:p>
        </p:txBody>
      </p:sp>
    </p:spTree>
    <p:extLst>
      <p:ext uri="{BB962C8B-B14F-4D97-AF65-F5344CB8AC3E}">
        <p14:creationId xmlns:p14="http://schemas.microsoft.com/office/powerpoint/2010/main" val="112174519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92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latin typeface="Times New Roman" panose="02020603050405020304" pitchFamily="18" charset="0"/>
                <a:cs typeface="Times New Roman" panose="02020603050405020304" pitchFamily="18" charset="0"/>
              </a:rPr>
              <a:t>Rename operator(</a:t>
            </a:r>
            <a:r>
              <a:rPr lang="el-GR" sz="3600" b="1" dirty="0" smtClean="0">
                <a:latin typeface="Times New Roman" panose="02020603050405020304" pitchFamily="18" charset="0"/>
                <a:cs typeface="Times New Roman" panose="02020603050405020304" pitchFamily="18" charset="0"/>
              </a:rPr>
              <a:t>ρ</a:t>
            </a:r>
            <a:r>
              <a:rPr lang="en-US" sz="3600" b="1"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It is used to give new names to attributes and  relations.</a:t>
            </a:r>
          </a:p>
          <a:p>
            <a:r>
              <a:rPr lang="en-US" dirty="0">
                <a:latin typeface="Times New Roman" panose="02020603050405020304" pitchFamily="18" charset="0"/>
                <a:cs typeface="Times New Roman" panose="02020603050405020304" pitchFamily="18" charset="0"/>
              </a:rPr>
              <a:t>It is represented by the Greek symbol </a:t>
            </a:r>
            <a:r>
              <a:rPr lang="el-GR" b="1" dirty="0">
                <a:latin typeface="Times New Roman" panose="02020603050405020304" pitchFamily="18" charset="0"/>
                <a:cs typeface="Times New Roman" panose="02020603050405020304" pitchFamily="18" charset="0"/>
              </a:rPr>
              <a:t>ρ</a:t>
            </a:r>
            <a:r>
              <a:rPr lang="en-US" dirty="0" smtClean="0">
                <a:latin typeface="Times New Roman" panose="02020603050405020304" pitchFamily="18" charset="0"/>
                <a:cs typeface="Times New Roman" panose="02020603050405020304" pitchFamily="18" charset="0"/>
              </a:rPr>
              <a:t> (rho)</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General representation:</a:t>
            </a:r>
          </a:p>
          <a:p>
            <a:pPr lvl="3"/>
            <a:r>
              <a:rPr lang="el-GR" sz="3200" b="1" dirty="0">
                <a:latin typeface="Times New Roman" panose="02020603050405020304" pitchFamily="18" charset="0"/>
                <a:cs typeface="Times New Roman" panose="02020603050405020304" pitchFamily="18" charset="0"/>
              </a:rPr>
              <a:t>ρ </a:t>
            </a:r>
            <a:r>
              <a:rPr lang="en-US" sz="3200" b="1" baseline="-25000" dirty="0" smtClean="0">
                <a:latin typeface="Times New Roman" panose="02020603050405020304" pitchFamily="18" charset="0"/>
                <a:cs typeface="Times New Roman" panose="02020603050405020304" pitchFamily="18" charset="0"/>
              </a:rPr>
              <a:t>s(b1,b2…</a:t>
            </a:r>
            <a:r>
              <a:rPr lang="en-US" sz="3200" b="1" baseline="-25000" dirty="0" err="1" smtClean="0">
                <a:latin typeface="Times New Roman" panose="02020603050405020304" pitchFamily="18" charset="0"/>
                <a:cs typeface="Times New Roman" panose="02020603050405020304" pitchFamily="18" charset="0"/>
              </a:rPr>
              <a:t>bn</a:t>
            </a:r>
            <a:r>
              <a:rPr lang="en-US" sz="3200" b="1" baseline="-25000" dirty="0" smtClean="0">
                <a:latin typeface="Times New Roman" panose="02020603050405020304" pitchFamily="18" charset="0"/>
                <a:cs typeface="Times New Roman" panose="02020603050405020304" pitchFamily="18" charset="0"/>
              </a:rPr>
              <a:t>)</a:t>
            </a:r>
            <a:r>
              <a:rPr lang="en-US" sz="3200" b="1" dirty="0" smtClean="0">
                <a:latin typeface="Times New Roman" panose="02020603050405020304" pitchFamily="18" charset="0"/>
                <a:cs typeface="Times New Roman" panose="02020603050405020304" pitchFamily="18" charset="0"/>
              </a:rPr>
              <a:t>(</a:t>
            </a:r>
            <a:r>
              <a:rPr lang="en-US" sz="3200" b="1" dirty="0">
                <a:latin typeface="Times New Roman" panose="02020603050405020304" pitchFamily="18" charset="0"/>
                <a:cs typeface="Times New Roman" panose="02020603050405020304" pitchFamily="18" charset="0"/>
              </a:rPr>
              <a:t>Relation</a:t>
            </a:r>
            <a:r>
              <a:rPr lang="en-US" sz="3200" b="1" dirty="0" smtClean="0">
                <a:latin typeface="Times New Roman" panose="02020603050405020304" pitchFamily="18" charset="0"/>
                <a:cs typeface="Times New Roman" panose="02020603050405020304" pitchFamily="18" charset="0"/>
              </a:rPr>
              <a:t>)</a:t>
            </a:r>
          </a:p>
          <a:p>
            <a:pPr lvl="3"/>
            <a:r>
              <a:rPr lang="el-GR" sz="3200" b="1" dirty="0">
                <a:latin typeface="Times New Roman" panose="02020603050405020304" pitchFamily="18" charset="0"/>
                <a:cs typeface="Times New Roman" panose="02020603050405020304" pitchFamily="18" charset="0"/>
              </a:rPr>
              <a:t>ρ </a:t>
            </a:r>
            <a:r>
              <a:rPr lang="en-US" sz="3200" b="1" baseline="-25000" dirty="0" smtClean="0">
                <a:latin typeface="Times New Roman" panose="02020603050405020304" pitchFamily="18" charset="0"/>
                <a:cs typeface="Times New Roman" panose="02020603050405020304" pitchFamily="18" charset="0"/>
              </a:rPr>
              <a:t>s </a:t>
            </a:r>
            <a:r>
              <a:rPr lang="en-US" sz="3200" b="1" dirty="0" smtClean="0">
                <a:latin typeface="Times New Roman" panose="02020603050405020304" pitchFamily="18" charset="0"/>
                <a:cs typeface="Times New Roman" panose="02020603050405020304" pitchFamily="18" charset="0"/>
              </a:rPr>
              <a:t>(Relation)</a:t>
            </a:r>
          </a:p>
          <a:p>
            <a:pPr lvl="3"/>
            <a:r>
              <a:rPr lang="el-GR" sz="3200" b="1" dirty="0">
                <a:latin typeface="Times New Roman" panose="02020603050405020304" pitchFamily="18" charset="0"/>
                <a:cs typeface="Times New Roman" panose="02020603050405020304" pitchFamily="18" charset="0"/>
              </a:rPr>
              <a:t>ρ </a:t>
            </a:r>
            <a:r>
              <a:rPr lang="en-US" sz="3200" b="1" baseline="-25000" dirty="0" smtClean="0">
                <a:latin typeface="Times New Roman" panose="02020603050405020304" pitchFamily="18" charset="0"/>
                <a:cs typeface="Times New Roman" panose="02020603050405020304" pitchFamily="18" charset="0"/>
              </a:rPr>
              <a:t>(b1,b2…</a:t>
            </a:r>
            <a:r>
              <a:rPr lang="en-US" sz="3200" b="1" baseline="-25000" dirty="0" err="1" smtClean="0">
                <a:latin typeface="Times New Roman" panose="02020603050405020304" pitchFamily="18" charset="0"/>
                <a:cs typeface="Times New Roman" panose="02020603050405020304" pitchFamily="18" charset="0"/>
              </a:rPr>
              <a:t>bn</a:t>
            </a:r>
            <a:r>
              <a:rPr lang="en-US" sz="3200" b="1" baseline="-25000" dirty="0">
                <a:latin typeface="Times New Roman" panose="02020603050405020304" pitchFamily="18" charset="0"/>
                <a:cs typeface="Times New Roman" panose="02020603050405020304" pitchFamily="18" charset="0"/>
              </a:rPr>
              <a:t>)</a:t>
            </a:r>
            <a:r>
              <a:rPr lang="en-US" sz="3200" b="1" dirty="0">
                <a:latin typeface="Times New Roman" panose="02020603050405020304" pitchFamily="18" charset="0"/>
                <a:cs typeface="Times New Roman" panose="02020603050405020304" pitchFamily="18" charset="0"/>
              </a:rPr>
              <a:t>(Relation)</a:t>
            </a:r>
          </a:p>
          <a:p>
            <a:pPr marL="2286000" lvl="5" indent="0">
              <a:buNone/>
            </a:pPr>
            <a:r>
              <a:rPr lang="en-US" sz="2800" dirty="0">
                <a:latin typeface="Times New Roman" panose="02020603050405020304" pitchFamily="18" charset="0"/>
                <a:cs typeface="Times New Roman" panose="02020603050405020304" pitchFamily="18" charset="0"/>
              </a:rPr>
              <a:t>w</a:t>
            </a:r>
            <a:r>
              <a:rPr lang="en-US" sz="2800" dirty="0" smtClean="0">
                <a:latin typeface="Times New Roman" panose="02020603050405020304" pitchFamily="18" charset="0"/>
                <a:cs typeface="Times New Roman" panose="02020603050405020304" pitchFamily="18" charset="0"/>
              </a:rPr>
              <a:t>here s is the new name of a relation</a:t>
            </a:r>
          </a:p>
          <a:p>
            <a:pPr marL="2286000" lvl="5" indent="0">
              <a:buNone/>
            </a:pPr>
            <a:r>
              <a:rPr lang="en-US" sz="2800" dirty="0">
                <a:latin typeface="Times New Roman" panose="02020603050405020304" pitchFamily="18" charset="0"/>
                <a:cs typeface="Times New Roman" panose="02020603050405020304" pitchFamily="18" charset="0"/>
              </a:rPr>
              <a:t>b</a:t>
            </a:r>
            <a:r>
              <a:rPr lang="en-US" sz="2800" dirty="0" smtClean="0">
                <a:latin typeface="Times New Roman" panose="02020603050405020304" pitchFamily="18" charset="0"/>
                <a:cs typeface="Times New Roman" panose="02020603050405020304" pitchFamily="18" charset="0"/>
              </a:rPr>
              <a:t>1, b2… are the new name of the attributes</a:t>
            </a:r>
            <a:endParaRPr lang="en-US" sz="28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p>
          <a:p>
            <a:pPr marL="228600" lvl="3">
              <a:spcBef>
                <a:spcPts val="1000"/>
              </a:spcBef>
            </a:pPr>
            <a:r>
              <a:rPr lang="el-GR" sz="3200" b="1" dirty="0">
                <a:latin typeface="Times New Roman" panose="02020603050405020304" pitchFamily="18" charset="0"/>
                <a:cs typeface="Times New Roman" panose="02020603050405020304" pitchFamily="18" charset="0"/>
              </a:rPr>
              <a:t>ρ </a:t>
            </a:r>
            <a:r>
              <a:rPr lang="en-US" sz="3200" b="1" baseline="-25000" dirty="0" err="1" smtClean="0">
                <a:latin typeface="Times New Roman" panose="02020603050405020304" pitchFamily="18" charset="0"/>
                <a:cs typeface="Times New Roman" panose="02020603050405020304" pitchFamily="18" charset="0"/>
              </a:rPr>
              <a:t>student_details</a:t>
            </a:r>
            <a:r>
              <a:rPr lang="en-US" sz="3200" b="1" baseline="-25000" dirty="0" smtClean="0">
                <a:latin typeface="Times New Roman" panose="02020603050405020304" pitchFamily="18" charset="0"/>
                <a:cs typeface="Times New Roman" panose="02020603050405020304" pitchFamily="18" charset="0"/>
              </a:rPr>
              <a:t> (</a:t>
            </a:r>
            <a:r>
              <a:rPr lang="en-US" sz="3200" b="1" baseline="-25000" dirty="0" err="1" smtClean="0">
                <a:latin typeface="Times New Roman" panose="02020603050405020304" pitchFamily="18" charset="0"/>
                <a:cs typeface="Times New Roman" panose="02020603050405020304" pitchFamily="18" charset="0"/>
              </a:rPr>
              <a:t>roll_number</a:t>
            </a:r>
            <a:r>
              <a:rPr lang="en-US" sz="3200" b="1" baseline="-25000" dirty="0" smtClean="0">
                <a:latin typeface="Times New Roman" panose="02020603050405020304" pitchFamily="18" charset="0"/>
                <a:cs typeface="Times New Roman" panose="02020603050405020304" pitchFamily="18" charset="0"/>
              </a:rPr>
              <a:t>, </a:t>
            </a:r>
            <a:r>
              <a:rPr lang="en-US" sz="3200" b="1" baseline="-25000" dirty="0" err="1" smtClean="0">
                <a:latin typeface="Times New Roman" panose="02020603050405020304" pitchFamily="18" charset="0"/>
                <a:cs typeface="Times New Roman" panose="02020603050405020304" pitchFamily="18" charset="0"/>
              </a:rPr>
              <a:t>full_name</a:t>
            </a:r>
            <a:r>
              <a:rPr lang="en-US" sz="3200" b="1" baseline="-25000" dirty="0" smtClean="0">
                <a:latin typeface="Times New Roman" panose="02020603050405020304" pitchFamily="18" charset="0"/>
                <a:cs typeface="Times New Roman" panose="02020603050405020304" pitchFamily="18" charset="0"/>
              </a:rPr>
              <a:t>, department) </a:t>
            </a:r>
            <a:r>
              <a:rPr lang="en-US" sz="3200" b="1" dirty="0" smtClean="0">
                <a:latin typeface="Times New Roman" panose="02020603050405020304" pitchFamily="18" charset="0"/>
                <a:cs typeface="Times New Roman" panose="02020603050405020304" pitchFamily="18" charset="0"/>
              </a:rPr>
              <a:t>(student)</a:t>
            </a:r>
            <a:endParaRPr lang="en-US" sz="3200" b="1"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600" dirty="0" smtClean="0">
              <a:latin typeface="Times New Roman" panose="02020603050405020304" pitchFamily="18" charset="0"/>
              <a:cs typeface="Times New Roman" panose="02020603050405020304" pitchFamily="18" charset="0"/>
            </a:endParaRPr>
          </a:p>
          <a:p>
            <a:endParaRPr lang="en-US" sz="360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909678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92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3" indent="-457200">
              <a:spcBef>
                <a:spcPts val="1000"/>
              </a:spcBef>
            </a:pPr>
            <a:r>
              <a:rPr lang="en-US" sz="3200" b="1" dirty="0">
                <a:solidFill>
                  <a:srgbClr val="FF0000"/>
                </a:solidFill>
                <a:latin typeface="Times New Roman" panose="02020603050405020304" pitchFamily="18" charset="0"/>
                <a:cs typeface="Times New Roman" panose="02020603050405020304" pitchFamily="18" charset="0"/>
              </a:rPr>
              <a:t>In SQL, </a:t>
            </a:r>
            <a:r>
              <a:rPr lang="en-US" sz="3200" b="1" dirty="0" smtClean="0">
                <a:solidFill>
                  <a:srgbClr val="FF0000"/>
                </a:solidFill>
                <a:latin typeface="Times New Roman" panose="02020603050405020304" pitchFamily="18" charset="0"/>
                <a:cs typeface="Times New Roman" panose="02020603050405020304" pitchFamily="18" charset="0"/>
              </a:rPr>
              <a:t>operator(</a:t>
            </a:r>
            <a:r>
              <a:rPr lang="el-GR" sz="3200" b="1" dirty="0">
                <a:solidFill>
                  <a:srgbClr val="FF0000"/>
                </a:solidFill>
                <a:latin typeface="Times New Roman" panose="02020603050405020304" pitchFamily="18" charset="0"/>
                <a:cs typeface="Times New Roman" panose="02020603050405020304" pitchFamily="18" charset="0"/>
              </a:rPr>
              <a:t>ρ</a:t>
            </a:r>
            <a:r>
              <a:rPr lang="en-US" sz="3200" b="1" dirty="0" smtClean="0">
                <a:solidFill>
                  <a:srgbClr val="FF0000"/>
                </a:solidFill>
                <a:latin typeface="Times New Roman" panose="02020603050405020304" pitchFamily="18" charset="0"/>
                <a:cs typeface="Times New Roman" panose="02020603050405020304" pitchFamily="18" charset="0"/>
              </a:rPr>
              <a:t>) </a:t>
            </a:r>
            <a:r>
              <a:rPr lang="en-US" sz="3200" b="1" dirty="0">
                <a:solidFill>
                  <a:srgbClr val="FF0000"/>
                </a:solidFill>
                <a:latin typeface="Times New Roman" panose="02020603050405020304" pitchFamily="18" charset="0"/>
                <a:cs typeface="Times New Roman" panose="02020603050405020304" pitchFamily="18" charset="0"/>
              </a:rPr>
              <a:t>is </a:t>
            </a:r>
            <a:r>
              <a:rPr lang="en-US" sz="3200" b="1" dirty="0" smtClean="0">
                <a:solidFill>
                  <a:srgbClr val="FF0000"/>
                </a:solidFill>
                <a:latin typeface="Times New Roman" panose="02020603050405020304" pitchFamily="18" charset="0"/>
                <a:cs typeface="Times New Roman" panose="02020603050405020304" pitchFamily="18" charset="0"/>
              </a:rPr>
              <a:t>accomplished using the key word ‘AS’ ‘rename to’.</a:t>
            </a:r>
            <a:endParaRPr lang="en-US" sz="3200" b="1" dirty="0">
              <a:solidFill>
                <a:srgbClr val="FF0000"/>
              </a:solidFill>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p>
          <a:p>
            <a:pPr marL="457200" indent="-457200"/>
            <a:r>
              <a:rPr lang="en-US" b="1" dirty="0">
                <a:latin typeface="Times New Roman" panose="02020603050405020304" pitchFamily="18" charset="0"/>
                <a:cs typeface="Times New Roman" panose="02020603050405020304" pitchFamily="18" charset="0"/>
              </a:rPr>
              <a:t>alter table </a:t>
            </a:r>
            <a:r>
              <a:rPr lang="en-US" dirty="0">
                <a:latin typeface="Times New Roman" panose="02020603050405020304" pitchFamily="18" charset="0"/>
                <a:cs typeface="Times New Roman" panose="02020603050405020304" pitchFamily="18" charset="0"/>
              </a:rPr>
              <a:t>student </a:t>
            </a:r>
            <a:r>
              <a:rPr lang="en-US" b="1" dirty="0">
                <a:latin typeface="Times New Roman" panose="02020603050405020304" pitchFamily="18" charset="0"/>
                <a:cs typeface="Times New Roman" panose="02020603050405020304" pitchFamily="18" charset="0"/>
              </a:rPr>
              <a:t>rename to </a:t>
            </a:r>
            <a:r>
              <a:rPr lang="en-US" dirty="0" err="1">
                <a:latin typeface="Times New Roman" panose="02020603050405020304" pitchFamily="18" charset="0"/>
                <a:cs typeface="Times New Roman" panose="02020603050405020304" pitchFamily="18" charset="0"/>
              </a:rPr>
              <a:t>student_details</a:t>
            </a:r>
            <a:r>
              <a:rPr lang="en-US" dirty="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pPr marL="0" lvl="3" indent="0">
              <a:spcBef>
                <a:spcPts val="1000"/>
              </a:spcBef>
              <a:buNone/>
            </a:pPr>
            <a:r>
              <a:rPr lang="en-US" sz="3200" b="1" dirty="0" smtClean="0">
                <a:latin typeface="Times New Roman" panose="02020603050405020304" pitchFamily="18" charset="0"/>
                <a:cs typeface="Times New Roman" panose="02020603050405020304" pitchFamily="18" charset="0"/>
              </a:rPr>
              <a:t>            </a:t>
            </a:r>
          </a:p>
          <a:p>
            <a:pPr marL="0" lvl="3" indent="0">
              <a:spcBef>
                <a:spcPts val="1000"/>
              </a:spcBef>
              <a:buNone/>
            </a:pPr>
            <a:endParaRPr lang="en-US" sz="3200" b="1" dirty="0" smtClean="0">
              <a:latin typeface="Times New Roman" panose="02020603050405020304" pitchFamily="18" charset="0"/>
              <a:cs typeface="Times New Roman" panose="02020603050405020304" pitchFamily="18" charset="0"/>
            </a:endParaRPr>
          </a:p>
          <a:p>
            <a:pPr marL="0" lvl="3" indent="0">
              <a:spcBef>
                <a:spcPts val="1000"/>
              </a:spcBef>
              <a:buNone/>
            </a:pPr>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ρ </a:t>
            </a:r>
            <a:r>
              <a:rPr lang="en-US" sz="3200" b="1" baseline="-25000" dirty="0" err="1" smtClean="0">
                <a:latin typeface="Times New Roman" panose="02020603050405020304" pitchFamily="18" charset="0"/>
                <a:cs typeface="Times New Roman" panose="02020603050405020304" pitchFamily="18" charset="0"/>
              </a:rPr>
              <a:t>student_details</a:t>
            </a:r>
            <a:r>
              <a:rPr lang="en-US" sz="3200" b="1" dirty="0" smtClean="0">
                <a:latin typeface="Times New Roman" panose="02020603050405020304" pitchFamily="18" charset="0"/>
                <a:cs typeface="Times New Roman" panose="02020603050405020304" pitchFamily="18" charset="0"/>
              </a:rPr>
              <a:t>(student)</a:t>
            </a:r>
          </a:p>
          <a:p>
            <a:pPr marL="0" lvl="3" indent="0">
              <a:spcBef>
                <a:spcPts val="1000"/>
              </a:spcBef>
              <a:buNone/>
            </a:pPr>
            <a:endParaRPr lang="en-US" sz="3200" b="1" dirty="0" smtClean="0">
              <a:latin typeface="Times New Roman" panose="02020603050405020304" pitchFamily="18" charset="0"/>
              <a:cs typeface="Times New Roman" panose="02020603050405020304" pitchFamily="18" charset="0"/>
            </a:endParaRPr>
          </a:p>
          <a:p>
            <a:pPr marL="0" lvl="3" indent="0">
              <a:spcBef>
                <a:spcPts val="1000"/>
              </a:spcBef>
              <a:buNone/>
            </a:pPr>
            <a:endParaRPr lang="en-US" sz="3200" b="1" dirty="0">
              <a:latin typeface="Times New Roman" panose="02020603050405020304" pitchFamily="18" charset="0"/>
              <a:cs typeface="Times New Roman" panose="02020603050405020304" pitchFamily="18" charset="0"/>
            </a:endParaRPr>
          </a:p>
          <a:p>
            <a:pPr marL="0" lvl="3" indent="0">
              <a:spcBef>
                <a:spcPts val="1000"/>
              </a:spcBef>
              <a:buNone/>
            </a:pPr>
            <a:r>
              <a:rPr lang="en-US" sz="3200" b="1" dirty="0" smtClean="0">
                <a:latin typeface="Times New Roman" panose="02020603050405020304" pitchFamily="18" charset="0"/>
                <a:cs typeface="Times New Roman" panose="02020603050405020304" pitchFamily="18" charset="0"/>
              </a:rPr>
              <a:t>                     </a:t>
            </a:r>
            <a:endParaRPr lang="en-US" sz="3200" b="1" dirty="0">
              <a:latin typeface="Times New Roman" panose="02020603050405020304" pitchFamily="18" charset="0"/>
              <a:cs typeface="Times New Roman" panose="02020603050405020304" pitchFamily="18" charset="0"/>
            </a:endParaRPr>
          </a:p>
          <a:p>
            <a:pPr marL="0" lvl="3" indent="0">
              <a:spcBef>
                <a:spcPts val="1000"/>
              </a:spcBef>
              <a:buNone/>
            </a:pPr>
            <a:endParaRPr lang="en-US" sz="3200" b="1"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600" dirty="0" smtClean="0">
              <a:latin typeface="Times New Roman" panose="02020603050405020304" pitchFamily="18" charset="0"/>
              <a:cs typeface="Times New Roman" panose="02020603050405020304" pitchFamily="18" charset="0"/>
            </a:endParaRPr>
          </a:p>
          <a:p>
            <a:endParaRPr lang="en-US" sz="360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2" name="Down Arrow 1"/>
          <p:cNvSpPr/>
          <p:nvPr/>
        </p:nvSpPr>
        <p:spPr>
          <a:xfrm>
            <a:off x="4329629" y="2302525"/>
            <a:ext cx="1266940" cy="1255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86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6644636" y="1143001"/>
            <a:ext cx="5393958" cy="4693920"/>
          </a:xfrm>
          <a:prstGeom prst="rect">
            <a:avLst/>
          </a:prstGeom>
          <a:solidFill>
            <a:srgbClr val="00B050">
              <a:alpha val="23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439460" y="3588974"/>
            <a:ext cx="3897017" cy="1944570"/>
          </a:xfrm>
          <a:prstGeom prst="rect">
            <a:avLst/>
          </a:prstGeom>
          <a:solidFill>
            <a:schemeClr val="accent2">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439460" y="1413164"/>
            <a:ext cx="3925714" cy="1944570"/>
          </a:xfrm>
          <a:prstGeom prst="rect">
            <a:avLst/>
          </a:prstGeom>
          <a:solidFill>
            <a:schemeClr val="accent2">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723950" y="1822863"/>
            <a:ext cx="1258785" cy="1033153"/>
            <a:chOff x="1365662" y="3538847"/>
            <a:chExt cx="1258785" cy="1033153"/>
          </a:xfrm>
        </p:grpSpPr>
        <p:grpSp>
          <p:nvGrpSpPr>
            <p:cNvPr id="5" name="Group 4"/>
            <p:cNvGrpSpPr/>
            <p:nvPr/>
          </p:nvGrpSpPr>
          <p:grpSpPr>
            <a:xfrm>
              <a:off x="1365662" y="3538847"/>
              <a:ext cx="1258785" cy="1033153"/>
              <a:chOff x="1561604" y="2280062"/>
              <a:chExt cx="1258785" cy="1033153"/>
            </a:xfrm>
          </p:grpSpPr>
          <p:sp>
            <p:nvSpPr>
              <p:cNvPr id="7" name="Rounded Rectangle 6"/>
              <p:cNvSpPr/>
              <p:nvPr/>
            </p:nvSpPr>
            <p:spPr>
              <a:xfrm>
                <a:off x="1698171" y="2280062"/>
                <a:ext cx="985652" cy="653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p:cNvSpPr/>
              <p:nvPr/>
            </p:nvSpPr>
            <p:spPr>
              <a:xfrm>
                <a:off x="1561604" y="2933205"/>
                <a:ext cx="1258785" cy="38001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ounded Rectangle 5"/>
            <p:cNvSpPr/>
            <p:nvPr/>
          </p:nvSpPr>
          <p:spPr>
            <a:xfrm>
              <a:off x="1603168" y="3627911"/>
              <a:ext cx="783772" cy="4750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0" name="TextBox 9"/>
          <p:cNvSpPr txBox="1"/>
          <p:nvPr/>
        </p:nvSpPr>
        <p:spPr>
          <a:xfrm>
            <a:off x="2895600" y="1969439"/>
            <a:ext cx="2608020" cy="369332"/>
          </a:xfrm>
          <a:prstGeom prst="rect">
            <a:avLst/>
          </a:prstGeom>
          <a:noFill/>
          <a:ln>
            <a:solidFill>
              <a:schemeClr val="tx1"/>
            </a:solidFill>
          </a:ln>
        </p:spPr>
        <p:txBody>
          <a:bodyPr wrap="square" rtlCol="0">
            <a:spAutoFit/>
          </a:bodyPr>
          <a:lstStyle/>
          <a:p>
            <a:pPr algn="ctr"/>
            <a:r>
              <a:rPr lang="en-US" b="1" dirty="0" smtClean="0"/>
              <a:t>Data Entry &amp; Reports</a:t>
            </a:r>
            <a:endParaRPr lang="en-US" b="1" dirty="0"/>
          </a:p>
        </p:txBody>
      </p:sp>
      <p:sp>
        <p:nvSpPr>
          <p:cNvPr id="13" name="Can 12"/>
          <p:cNvSpPr/>
          <p:nvPr/>
        </p:nvSpPr>
        <p:spPr>
          <a:xfrm>
            <a:off x="10604649" y="1413165"/>
            <a:ext cx="1199946" cy="3680058"/>
          </a:xfrm>
          <a:prstGeom prst="ca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846169" y="2146185"/>
            <a:ext cx="1049431" cy="21777"/>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29025" y="2509696"/>
            <a:ext cx="3322320" cy="646331"/>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Payroll Application Program of Payroll Department</a:t>
            </a:r>
            <a:endParaRPr lang="en-US"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10604649" y="5163731"/>
            <a:ext cx="1433945"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Database</a:t>
            </a:r>
            <a:endParaRPr lang="en-US" sz="2400"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2872694" y="3942008"/>
            <a:ext cx="2587678" cy="369332"/>
          </a:xfrm>
          <a:prstGeom prst="rect">
            <a:avLst/>
          </a:prstGeom>
          <a:noFill/>
          <a:ln>
            <a:solidFill>
              <a:schemeClr val="tx1"/>
            </a:solidFill>
          </a:ln>
        </p:spPr>
        <p:txBody>
          <a:bodyPr wrap="square" rtlCol="0">
            <a:spAutoFit/>
          </a:bodyPr>
          <a:lstStyle/>
          <a:p>
            <a:pPr algn="ctr"/>
            <a:r>
              <a:rPr lang="en-US" b="1" dirty="0" smtClean="0"/>
              <a:t>Data Entry &amp; Reports</a:t>
            </a:r>
            <a:endParaRPr lang="en-US" b="1" dirty="0"/>
          </a:p>
        </p:txBody>
      </p:sp>
      <p:sp>
        <p:nvSpPr>
          <p:cNvPr id="19" name="TextBox 18"/>
          <p:cNvSpPr txBox="1"/>
          <p:nvPr/>
        </p:nvSpPr>
        <p:spPr>
          <a:xfrm>
            <a:off x="2691247" y="4446892"/>
            <a:ext cx="3322320" cy="646331"/>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Personnel Application Program of Personnel Department</a:t>
            </a:r>
            <a:endParaRPr lang="en-US" b="1" dirty="0">
              <a:latin typeface="Times New Roman" panose="02020603050405020304" pitchFamily="18" charset="0"/>
              <a:cs typeface="Times New Roman" panose="02020603050405020304" pitchFamily="18" charset="0"/>
            </a:endParaRPr>
          </a:p>
        </p:txBody>
      </p:sp>
      <p:grpSp>
        <p:nvGrpSpPr>
          <p:cNvPr id="20" name="Group 19"/>
          <p:cNvGrpSpPr/>
          <p:nvPr/>
        </p:nvGrpSpPr>
        <p:grpSpPr>
          <a:xfrm>
            <a:off x="624445" y="3800104"/>
            <a:ext cx="1258785" cy="1033153"/>
            <a:chOff x="1365662" y="3538847"/>
            <a:chExt cx="1258785" cy="1033153"/>
          </a:xfrm>
        </p:grpSpPr>
        <p:grpSp>
          <p:nvGrpSpPr>
            <p:cNvPr id="21" name="Group 20"/>
            <p:cNvGrpSpPr/>
            <p:nvPr/>
          </p:nvGrpSpPr>
          <p:grpSpPr>
            <a:xfrm>
              <a:off x="1365662" y="3538847"/>
              <a:ext cx="1258785" cy="1033153"/>
              <a:chOff x="1561604" y="2280062"/>
              <a:chExt cx="1258785" cy="1033153"/>
            </a:xfrm>
          </p:grpSpPr>
          <p:sp>
            <p:nvSpPr>
              <p:cNvPr id="23" name="Rounded Rectangle 22"/>
              <p:cNvSpPr/>
              <p:nvPr/>
            </p:nvSpPr>
            <p:spPr>
              <a:xfrm>
                <a:off x="1698171" y="2280062"/>
                <a:ext cx="985652" cy="6531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apezoid 23"/>
              <p:cNvSpPr/>
              <p:nvPr/>
            </p:nvSpPr>
            <p:spPr>
              <a:xfrm>
                <a:off x="1561604" y="2933205"/>
                <a:ext cx="1258785" cy="38001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ounded Rectangle 21"/>
            <p:cNvSpPr/>
            <p:nvPr/>
          </p:nvSpPr>
          <p:spPr>
            <a:xfrm>
              <a:off x="1603168" y="3627911"/>
              <a:ext cx="783772" cy="47501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29" name="Straight Arrow Connector 28"/>
          <p:cNvCxnSpPr/>
          <p:nvPr/>
        </p:nvCxnSpPr>
        <p:spPr>
          <a:xfrm>
            <a:off x="1785209" y="4081665"/>
            <a:ext cx="1049431" cy="21777"/>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9655524" y="3156027"/>
            <a:ext cx="914482"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517945" y="2146185"/>
            <a:ext cx="1345001" cy="502222"/>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3"/>
          </p:cNvCxnSpPr>
          <p:nvPr/>
        </p:nvCxnSpPr>
        <p:spPr>
          <a:xfrm flipV="1">
            <a:off x="5460372" y="3701184"/>
            <a:ext cx="1402574" cy="42549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6862946" y="2259957"/>
            <a:ext cx="2836901" cy="2664709"/>
            <a:chOff x="6862946" y="2259957"/>
            <a:chExt cx="2836901" cy="2664709"/>
          </a:xfrm>
        </p:grpSpPr>
        <p:grpSp>
          <p:nvGrpSpPr>
            <p:cNvPr id="26" name="Group 25"/>
            <p:cNvGrpSpPr/>
            <p:nvPr/>
          </p:nvGrpSpPr>
          <p:grpSpPr>
            <a:xfrm>
              <a:off x="6866604" y="2259957"/>
              <a:ext cx="2788920" cy="1924400"/>
              <a:chOff x="6824401" y="3979902"/>
              <a:chExt cx="2788920" cy="1924400"/>
            </a:xfrm>
          </p:grpSpPr>
          <p:sp>
            <p:nvSpPr>
              <p:cNvPr id="9" name="Rounded Rectangle 8"/>
              <p:cNvSpPr/>
              <p:nvPr/>
            </p:nvSpPr>
            <p:spPr>
              <a:xfrm>
                <a:off x="6824401" y="3979902"/>
                <a:ext cx="2788920" cy="1924400"/>
              </a:xfrm>
              <a:prstGeom prst="round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988580" y="4130900"/>
                <a:ext cx="2429739" cy="152313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5400" b="1" dirty="0" smtClean="0">
                    <a:latin typeface="Times New Roman" panose="02020603050405020304" pitchFamily="18" charset="0"/>
                    <a:cs typeface="Times New Roman" panose="02020603050405020304" pitchFamily="18" charset="0"/>
                  </a:rPr>
                  <a:t>DBMS</a:t>
                </a:r>
                <a:endParaRPr lang="en-US" sz="5400" b="1" dirty="0">
                  <a:latin typeface="Times New Roman" panose="02020603050405020304" pitchFamily="18" charset="0"/>
                  <a:cs typeface="Times New Roman" panose="02020603050405020304" pitchFamily="18" charset="0"/>
                </a:endParaRPr>
              </a:p>
            </p:txBody>
          </p:sp>
        </p:grpSp>
        <p:sp>
          <p:nvSpPr>
            <p:cNvPr id="30" name="Trapezoid 29"/>
            <p:cNvSpPr/>
            <p:nvPr/>
          </p:nvSpPr>
          <p:spPr>
            <a:xfrm>
              <a:off x="6862946" y="4215909"/>
              <a:ext cx="2836901" cy="708757"/>
            </a:xfrm>
            <a:prstGeom prst="trapezoid">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7139643" y="4917857"/>
            <a:ext cx="2488475"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DBMS Server</a:t>
            </a:r>
            <a:endParaRPr lang="en-US" sz="2400" b="1" dirty="0">
              <a:latin typeface="Times New Roman" panose="02020603050405020304" pitchFamily="18" charset="0"/>
              <a:cs typeface="Times New Roman" panose="02020603050405020304" pitchFamily="18" charset="0"/>
            </a:endParaRPr>
          </a:p>
        </p:txBody>
      </p:sp>
      <p:sp>
        <p:nvSpPr>
          <p:cNvPr id="36" name="TextBox 35"/>
          <p:cNvSpPr txBox="1"/>
          <p:nvPr/>
        </p:nvSpPr>
        <p:spPr>
          <a:xfrm>
            <a:off x="595096" y="2814712"/>
            <a:ext cx="1407045" cy="468338"/>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User</a:t>
            </a:r>
            <a:endParaRPr lang="en-US" sz="2400" b="1" dirty="0">
              <a:latin typeface="Times New Roman" panose="02020603050405020304" pitchFamily="18" charset="0"/>
              <a:cs typeface="Times New Roman" panose="02020603050405020304" pitchFamily="18" charset="0"/>
            </a:endParaRPr>
          </a:p>
        </p:txBody>
      </p:sp>
      <p:sp>
        <p:nvSpPr>
          <p:cNvPr id="37" name="TextBox 36"/>
          <p:cNvSpPr txBox="1"/>
          <p:nvPr/>
        </p:nvSpPr>
        <p:spPr>
          <a:xfrm>
            <a:off x="442384" y="4812575"/>
            <a:ext cx="1407045" cy="468338"/>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User</a:t>
            </a:r>
            <a:endParaRPr lang="en-US" sz="2400" b="1" dirty="0">
              <a:latin typeface="Times New Roman" panose="02020603050405020304" pitchFamily="18" charset="0"/>
              <a:cs typeface="Times New Roman" panose="02020603050405020304" pitchFamily="18" charset="0"/>
            </a:endParaRPr>
          </a:p>
        </p:txBody>
      </p:sp>
      <p:sp>
        <p:nvSpPr>
          <p:cNvPr id="41" name="Content Placeholder 2"/>
          <p:cNvSpPr>
            <a:spLocks noGrp="1"/>
          </p:cNvSpPr>
          <p:nvPr>
            <p:ph idx="1"/>
          </p:nvPr>
        </p:nvSpPr>
        <p:spPr>
          <a:xfrm>
            <a:off x="4030485" y="6008077"/>
            <a:ext cx="4262348" cy="617517"/>
          </a:xfrm>
        </p:spPr>
        <p:txBody>
          <a:bodyPr>
            <a:normAutofit fontScale="92500"/>
          </a:bodyPr>
          <a:lstStyle/>
          <a:p>
            <a:pPr marL="0" indent="0">
              <a:buNone/>
            </a:pPr>
            <a:r>
              <a:rPr lang="en-US" sz="3200" b="1" dirty="0" smtClean="0">
                <a:latin typeface="Times New Roman" panose="02020603050405020304" pitchFamily="18" charset="0"/>
                <a:cs typeface="Times New Roman" panose="02020603050405020304" pitchFamily="18" charset="0"/>
              </a:rPr>
              <a:t>DBMS based Processing:</a:t>
            </a:r>
          </a:p>
        </p:txBody>
      </p:sp>
      <p:sp>
        <p:nvSpPr>
          <p:cNvPr id="42" name="Content Placeholder 2"/>
          <p:cNvSpPr txBox="1">
            <a:spLocks/>
          </p:cNvSpPr>
          <p:nvPr/>
        </p:nvSpPr>
        <p:spPr>
          <a:xfrm>
            <a:off x="661539" y="782769"/>
            <a:ext cx="6578828" cy="617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2. DBMS based System:</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84310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92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roll as </a:t>
            </a:r>
            <a:r>
              <a:rPr lang="en-US" b="1" dirty="0" err="1" smtClean="0">
                <a:latin typeface="Times New Roman" panose="02020603050405020304" pitchFamily="18" charset="0"/>
                <a:cs typeface="Times New Roman" panose="02020603050405020304" pitchFamily="18" charset="0"/>
              </a:rPr>
              <a:t>roll_number</a:t>
            </a:r>
            <a:r>
              <a:rPr lang="en-US" dirty="0" smtClean="0">
                <a:latin typeface="Times New Roman" panose="02020603050405020304" pitchFamily="18" charset="0"/>
                <a:cs typeface="Times New Roman" panose="02020603050405020304" pitchFamily="18" charset="0"/>
              </a:rPr>
              <a:t>, name as </a:t>
            </a:r>
            <a:r>
              <a:rPr lang="en-US" b="1" dirty="0" err="1" smtClean="0">
                <a:latin typeface="Times New Roman" panose="02020603050405020304" pitchFamily="18" charset="0"/>
                <a:cs typeface="Times New Roman" panose="02020603050405020304" pitchFamily="18" charset="0"/>
              </a:rPr>
              <a:t>student_name</a:t>
            </a:r>
            <a:r>
              <a:rPr lang="en-US" dirty="0" smtClean="0">
                <a:latin typeface="Times New Roman" panose="02020603050405020304" pitchFamily="18" charset="0"/>
                <a:cs typeface="Times New Roman" panose="02020603050405020304" pitchFamily="18" charset="0"/>
              </a:rPr>
              <a:t>, state as </a:t>
            </a:r>
            <a:r>
              <a:rPr lang="en-US" b="1" dirty="0" err="1" smtClean="0">
                <a:latin typeface="Times New Roman" panose="02020603050405020304" pitchFamily="18" charset="0"/>
                <a:cs typeface="Times New Roman" panose="02020603050405020304" pitchFamily="18" charset="0"/>
              </a:rPr>
              <a:t>state_code</a:t>
            </a:r>
            <a:endParaRPr lang="en-US" b="1" dirty="0" smtClean="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s.state</a:t>
            </a:r>
            <a:r>
              <a:rPr lang="en-US" dirty="0" smtClean="0">
                <a:latin typeface="Times New Roman" panose="02020603050405020304" pitchFamily="18" charset="0"/>
                <a:cs typeface="Times New Roman" panose="02020603050405020304" pitchFamily="18" charset="0"/>
              </a:rPr>
              <a:t> =‘OD’;</a:t>
            </a:r>
          </a:p>
          <a:p>
            <a:endParaRPr lang="en-US" dirty="0" smtClean="0">
              <a:latin typeface="Times New Roman" panose="02020603050405020304" pitchFamily="18" charset="0"/>
              <a:cs typeface="Times New Roman" panose="02020603050405020304" pitchFamily="18" charset="0"/>
            </a:endParaRPr>
          </a:p>
          <a:p>
            <a:pPr marL="0" lvl="3" indent="0">
              <a:spcBef>
                <a:spcPts val="1000"/>
              </a:spcBef>
              <a:buNone/>
            </a:pPr>
            <a:r>
              <a:rPr lang="en-US" sz="3200" b="1" dirty="0" smtClean="0">
                <a:latin typeface="Times New Roman" panose="02020603050405020304" pitchFamily="18" charset="0"/>
                <a:cs typeface="Times New Roman" panose="02020603050405020304" pitchFamily="18" charset="0"/>
              </a:rPr>
              <a:t>            </a:t>
            </a:r>
          </a:p>
          <a:p>
            <a:pPr marL="0" lvl="3" indent="0">
              <a:spcBef>
                <a:spcPts val="1000"/>
              </a:spcBef>
              <a:buNone/>
            </a:pPr>
            <a:endParaRPr lang="en-US" sz="3200" b="1" dirty="0" smtClean="0">
              <a:latin typeface="Times New Roman" panose="02020603050405020304" pitchFamily="18" charset="0"/>
              <a:cs typeface="Times New Roman" panose="02020603050405020304" pitchFamily="18" charset="0"/>
            </a:endParaRPr>
          </a:p>
          <a:p>
            <a:pPr marL="0" lvl="3" indent="0">
              <a:spcBef>
                <a:spcPts val="1000"/>
              </a:spcBef>
              <a:buNone/>
            </a:pPr>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ρ </a:t>
            </a:r>
            <a:r>
              <a:rPr lang="en-US" sz="3200" b="1" baseline="-25000" dirty="0" smtClean="0">
                <a:latin typeface="Times New Roman" panose="02020603050405020304" pitchFamily="18" charset="0"/>
                <a:cs typeface="Times New Roman" panose="02020603050405020304" pitchFamily="18" charset="0"/>
              </a:rPr>
              <a:t>(</a:t>
            </a:r>
            <a:r>
              <a:rPr lang="en-US" sz="3200" b="1" baseline="-25000" dirty="0" err="1" smtClean="0">
                <a:latin typeface="Times New Roman" panose="02020603050405020304" pitchFamily="18" charset="0"/>
                <a:cs typeface="Times New Roman" panose="02020603050405020304" pitchFamily="18" charset="0"/>
              </a:rPr>
              <a:t>roll_number</a:t>
            </a:r>
            <a:r>
              <a:rPr lang="en-US" sz="3200" b="1" baseline="-25000" dirty="0" smtClean="0">
                <a:latin typeface="Times New Roman" panose="02020603050405020304" pitchFamily="18" charset="0"/>
                <a:cs typeface="Times New Roman" panose="02020603050405020304" pitchFamily="18" charset="0"/>
              </a:rPr>
              <a:t>, </a:t>
            </a:r>
            <a:r>
              <a:rPr lang="en-US" sz="3200" b="1" baseline="-25000" dirty="0" err="1" smtClean="0">
                <a:latin typeface="Times New Roman" panose="02020603050405020304" pitchFamily="18" charset="0"/>
                <a:cs typeface="Times New Roman" panose="02020603050405020304" pitchFamily="18" charset="0"/>
              </a:rPr>
              <a:t>student_name</a:t>
            </a:r>
            <a:r>
              <a:rPr lang="en-US" sz="3200" b="1" baseline="-25000" dirty="0" smtClean="0">
                <a:latin typeface="Times New Roman" panose="02020603050405020304" pitchFamily="18" charset="0"/>
                <a:cs typeface="Times New Roman" panose="02020603050405020304" pitchFamily="18" charset="0"/>
              </a:rPr>
              <a:t>, </a:t>
            </a:r>
            <a:r>
              <a:rPr lang="en-US" sz="3200" b="1" baseline="-25000" dirty="0" err="1" smtClean="0">
                <a:latin typeface="Times New Roman" panose="02020603050405020304" pitchFamily="18" charset="0"/>
                <a:cs typeface="Times New Roman" panose="02020603050405020304" pitchFamily="18" charset="0"/>
              </a:rPr>
              <a:t>state_code</a:t>
            </a:r>
            <a:r>
              <a:rPr lang="en-US" sz="3200" b="1" baseline="-25000" dirty="0" smtClean="0">
                <a:latin typeface="Times New Roman" panose="02020603050405020304" pitchFamily="18" charset="0"/>
                <a:cs typeface="Times New Roman" panose="02020603050405020304" pitchFamily="18" charset="0"/>
              </a:rPr>
              <a:t>)</a:t>
            </a:r>
            <a:r>
              <a:rPr lang="en-US" sz="3200" b="1" dirty="0" smtClean="0">
                <a:latin typeface="Times New Roman" panose="02020603050405020304" pitchFamily="18" charset="0"/>
                <a:cs typeface="Times New Roman" panose="02020603050405020304" pitchFamily="18" charset="0"/>
              </a:rPr>
              <a:t>(</a:t>
            </a:r>
            <a:r>
              <a:rPr lang="el-GR" sz="3200" b="1" dirty="0" smtClean="0">
                <a:latin typeface="Times New Roman" panose="02020603050405020304" pitchFamily="18" charset="0"/>
                <a:cs typeface="Times New Roman" panose="02020603050405020304" pitchFamily="18" charset="0"/>
              </a:rPr>
              <a:t>σ</a:t>
            </a:r>
            <a:r>
              <a:rPr lang="en-US" sz="3200" b="1" dirty="0" smtClean="0">
                <a:latin typeface="Times New Roman" panose="02020603050405020304" pitchFamily="18" charset="0"/>
                <a:cs typeface="Times New Roman" panose="02020603050405020304" pitchFamily="18" charset="0"/>
              </a:rPr>
              <a:t> </a:t>
            </a:r>
            <a:r>
              <a:rPr lang="en-US" sz="3200" b="1" baseline="-25000" dirty="0">
                <a:latin typeface="Times New Roman" panose="02020603050405020304" pitchFamily="18" charset="0"/>
                <a:cs typeface="Times New Roman" panose="02020603050405020304" pitchFamily="18" charset="0"/>
              </a:rPr>
              <a:t>state=‘OD’</a:t>
            </a:r>
            <a:r>
              <a:rPr lang="en-US" sz="3200" b="1" dirty="0">
                <a:latin typeface="Times New Roman" panose="02020603050405020304" pitchFamily="18" charset="0"/>
                <a:cs typeface="Times New Roman" panose="02020603050405020304" pitchFamily="18" charset="0"/>
              </a:rPr>
              <a:t>(student</a:t>
            </a:r>
            <a:r>
              <a:rPr lang="en-US" sz="3200" b="1" dirty="0" smtClean="0">
                <a:latin typeface="Times New Roman" panose="02020603050405020304" pitchFamily="18" charset="0"/>
                <a:cs typeface="Times New Roman" panose="02020603050405020304" pitchFamily="18" charset="0"/>
              </a:rPr>
              <a:t>))</a:t>
            </a:r>
          </a:p>
          <a:p>
            <a:pPr marL="0" lvl="3" indent="0">
              <a:spcBef>
                <a:spcPts val="1000"/>
              </a:spcBef>
              <a:buNone/>
            </a:pPr>
            <a:endParaRPr lang="en-US" sz="3200" b="1" dirty="0" smtClean="0">
              <a:latin typeface="Times New Roman" panose="02020603050405020304" pitchFamily="18" charset="0"/>
              <a:cs typeface="Times New Roman" panose="02020603050405020304" pitchFamily="18" charset="0"/>
            </a:endParaRPr>
          </a:p>
          <a:p>
            <a:pPr marL="0" lvl="3" indent="0">
              <a:spcBef>
                <a:spcPts val="1000"/>
              </a:spcBef>
              <a:buNone/>
            </a:pPr>
            <a:endParaRPr lang="en-US" sz="3200" b="1" dirty="0">
              <a:latin typeface="Times New Roman" panose="02020603050405020304" pitchFamily="18" charset="0"/>
              <a:cs typeface="Times New Roman" panose="02020603050405020304" pitchFamily="18" charset="0"/>
            </a:endParaRPr>
          </a:p>
          <a:p>
            <a:pPr marL="0" lvl="3" indent="0">
              <a:spcBef>
                <a:spcPts val="1000"/>
              </a:spcBef>
              <a:buNone/>
            </a:pP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a:t>
            </a:r>
            <a:endParaRPr lang="en-US" sz="3200" dirty="0" smtClean="0">
              <a:latin typeface="Times New Roman" panose="02020603050405020304" pitchFamily="18" charset="0"/>
              <a:cs typeface="Times New Roman" panose="02020603050405020304" pitchFamily="18" charset="0"/>
            </a:endParaRPr>
          </a:p>
        </p:txBody>
      </p:sp>
      <p:sp>
        <p:nvSpPr>
          <p:cNvPr id="2" name="Down Arrow 1"/>
          <p:cNvSpPr/>
          <p:nvPr/>
        </p:nvSpPr>
        <p:spPr>
          <a:xfrm>
            <a:off x="4329629" y="2170324"/>
            <a:ext cx="1266940" cy="1255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86651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926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a:latin typeface="Times New Roman" panose="02020603050405020304" pitchFamily="18" charset="0"/>
                <a:cs typeface="Times New Roman" panose="02020603050405020304" pitchFamily="18" charset="0"/>
              </a:rPr>
              <a:t>insert into </a:t>
            </a:r>
            <a:r>
              <a:rPr lang="en-US" b="1" dirty="0" err="1" smtClean="0">
                <a:solidFill>
                  <a:srgbClr val="FF0000"/>
                </a:solidFill>
                <a:latin typeface="Times New Roman" panose="02020603050405020304" pitchFamily="18" charset="0"/>
                <a:cs typeface="Times New Roman" panose="02020603050405020304" pitchFamily="18" charset="0"/>
              </a:rPr>
              <a:t>odiya_students</a:t>
            </a:r>
            <a:r>
              <a:rPr lang="en-US" b="1" dirty="0" smtClean="0">
                <a:solidFill>
                  <a:srgbClr val="FF0000"/>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en-US" b="1" dirty="0" err="1" smtClean="0">
                <a:solidFill>
                  <a:srgbClr val="00B050"/>
                </a:solidFill>
                <a:latin typeface="Times New Roman" panose="02020603050405020304" pitchFamily="18" charset="0"/>
                <a:cs typeface="Times New Roman" panose="02020603050405020304" pitchFamily="18" charset="0"/>
              </a:rPr>
              <a:t>roll_number</a:t>
            </a:r>
            <a:r>
              <a:rPr lang="en-US" b="1" dirty="0" smtClean="0">
                <a:solidFill>
                  <a:srgbClr val="00B050"/>
                </a:solidFill>
                <a:latin typeface="Times New Roman" panose="02020603050405020304" pitchFamily="18" charset="0"/>
                <a:cs typeface="Times New Roman" panose="02020603050405020304" pitchFamily="18" charset="0"/>
              </a:rPr>
              <a:t>, </a:t>
            </a:r>
            <a:r>
              <a:rPr lang="en-US" b="1" dirty="0" err="1">
                <a:solidFill>
                  <a:srgbClr val="00B050"/>
                </a:solidFill>
                <a:latin typeface="Times New Roman" panose="02020603050405020304" pitchFamily="18" charset="0"/>
                <a:cs typeface="Times New Roman" panose="02020603050405020304" pitchFamily="18" charset="0"/>
              </a:rPr>
              <a:t>student_name</a:t>
            </a:r>
            <a:r>
              <a:rPr lang="en-US" b="1" dirty="0" smtClean="0">
                <a:solidFill>
                  <a:srgbClr val="00B050"/>
                </a:solidFill>
                <a:latin typeface="Times New Roman" panose="02020603050405020304" pitchFamily="18" charset="0"/>
                <a:cs typeface="Times New Roman" panose="02020603050405020304" pitchFamily="18" charset="0"/>
              </a:rPr>
              <a:t>, </a:t>
            </a:r>
            <a:r>
              <a:rPr lang="en-US" b="1" dirty="0" err="1" smtClean="0">
                <a:solidFill>
                  <a:srgbClr val="00B050"/>
                </a:solidFill>
                <a:latin typeface="Times New Roman" panose="02020603050405020304" pitchFamily="18" charset="0"/>
                <a:cs typeface="Times New Roman" panose="02020603050405020304" pitchFamily="18" charset="0"/>
              </a:rPr>
              <a:t>state_code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roll, name, state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student s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s.state</a:t>
            </a:r>
            <a:r>
              <a:rPr lang="en-US" dirty="0">
                <a:latin typeface="Times New Roman" panose="02020603050405020304" pitchFamily="18" charset="0"/>
                <a:cs typeface="Times New Roman" panose="02020603050405020304" pitchFamily="18" charset="0"/>
              </a:rPr>
              <a:t> =‘OD’;</a:t>
            </a:r>
          </a:p>
          <a:p>
            <a:endParaRPr lang="en-US" dirty="0" smtClean="0">
              <a:latin typeface="Times New Roman" panose="02020603050405020304" pitchFamily="18" charset="0"/>
              <a:cs typeface="Times New Roman" panose="02020603050405020304" pitchFamily="18" charset="0"/>
            </a:endParaRPr>
          </a:p>
          <a:p>
            <a:pPr marL="0" lvl="3" indent="0">
              <a:spcBef>
                <a:spcPts val="1000"/>
              </a:spcBef>
              <a:buNone/>
            </a:pPr>
            <a:r>
              <a:rPr lang="en-US" sz="3200" b="1" dirty="0" smtClean="0">
                <a:latin typeface="Times New Roman" panose="02020603050405020304" pitchFamily="18" charset="0"/>
                <a:cs typeface="Times New Roman" panose="02020603050405020304" pitchFamily="18" charset="0"/>
              </a:rPr>
              <a:t>            </a:t>
            </a:r>
          </a:p>
          <a:p>
            <a:pPr marL="0" lvl="3" indent="0">
              <a:spcBef>
                <a:spcPts val="1000"/>
              </a:spcBef>
              <a:buNone/>
            </a:pPr>
            <a:r>
              <a:rPr lang="en-US" sz="3200" b="1" dirty="0" smtClean="0">
                <a:latin typeface="Times New Roman" panose="02020603050405020304" pitchFamily="18" charset="0"/>
                <a:cs typeface="Times New Roman" panose="02020603050405020304" pitchFamily="18" charset="0"/>
              </a:rPr>
              <a:t>    </a:t>
            </a:r>
            <a:r>
              <a:rPr lang="el-GR" sz="3200" b="1" dirty="0" smtClean="0">
                <a:latin typeface="Times New Roman" panose="02020603050405020304" pitchFamily="18" charset="0"/>
                <a:cs typeface="Times New Roman" panose="02020603050405020304" pitchFamily="18" charset="0"/>
              </a:rPr>
              <a:t>ρ </a:t>
            </a:r>
            <a:r>
              <a:rPr lang="en-US" sz="3200" b="1" baseline="-25000" dirty="0" err="1" smtClean="0">
                <a:solidFill>
                  <a:srgbClr val="FF0000"/>
                </a:solidFill>
                <a:latin typeface="Times New Roman" panose="02020603050405020304" pitchFamily="18" charset="0"/>
                <a:cs typeface="Times New Roman" panose="02020603050405020304" pitchFamily="18" charset="0"/>
              </a:rPr>
              <a:t>odiya_students</a:t>
            </a:r>
            <a:r>
              <a:rPr lang="en-US" sz="3200" b="1" baseline="-25000" dirty="0" smtClean="0">
                <a:latin typeface="Times New Roman" panose="02020603050405020304" pitchFamily="18" charset="0"/>
                <a:cs typeface="Times New Roman" panose="02020603050405020304" pitchFamily="18" charset="0"/>
              </a:rPr>
              <a:t>(</a:t>
            </a:r>
            <a:r>
              <a:rPr lang="en-US" sz="3200" b="1" baseline="-25000" dirty="0" err="1" smtClean="0">
                <a:solidFill>
                  <a:srgbClr val="00B050"/>
                </a:solidFill>
                <a:latin typeface="Times New Roman" panose="02020603050405020304" pitchFamily="18" charset="0"/>
                <a:cs typeface="Times New Roman" panose="02020603050405020304" pitchFamily="18" charset="0"/>
              </a:rPr>
              <a:t>roll_num</a:t>
            </a:r>
            <a:r>
              <a:rPr lang="en-US" sz="3200" b="1" baseline="-25000" dirty="0" smtClean="0">
                <a:solidFill>
                  <a:srgbClr val="00B050"/>
                </a:solidFill>
                <a:latin typeface="Times New Roman" panose="02020603050405020304" pitchFamily="18" charset="0"/>
                <a:cs typeface="Times New Roman" panose="02020603050405020304" pitchFamily="18" charset="0"/>
              </a:rPr>
              <a:t>, </a:t>
            </a:r>
            <a:r>
              <a:rPr lang="en-US" sz="3200" b="1" baseline="-25000" dirty="0" err="1" smtClean="0">
                <a:solidFill>
                  <a:srgbClr val="00B050"/>
                </a:solidFill>
                <a:latin typeface="Times New Roman" panose="02020603050405020304" pitchFamily="18" charset="0"/>
                <a:cs typeface="Times New Roman" panose="02020603050405020304" pitchFamily="18" charset="0"/>
              </a:rPr>
              <a:t>student_name</a:t>
            </a:r>
            <a:r>
              <a:rPr lang="en-US" sz="3200" b="1" baseline="-25000" dirty="0" smtClean="0">
                <a:solidFill>
                  <a:srgbClr val="00B050"/>
                </a:solidFill>
                <a:latin typeface="Times New Roman" panose="02020603050405020304" pitchFamily="18" charset="0"/>
                <a:cs typeface="Times New Roman" panose="02020603050405020304" pitchFamily="18" charset="0"/>
              </a:rPr>
              <a:t>, </a:t>
            </a:r>
            <a:r>
              <a:rPr lang="en-US" sz="3200" b="1" baseline="-25000" dirty="0" err="1" smtClean="0">
                <a:solidFill>
                  <a:srgbClr val="00B050"/>
                </a:solidFill>
                <a:latin typeface="Times New Roman" panose="02020603050405020304" pitchFamily="18" charset="0"/>
                <a:cs typeface="Times New Roman" panose="02020603050405020304" pitchFamily="18" charset="0"/>
              </a:rPr>
              <a:t>state_code</a:t>
            </a:r>
            <a:r>
              <a:rPr lang="en-US" sz="3200" b="1" baseline="-25000" dirty="0" smtClean="0">
                <a:latin typeface="Times New Roman" panose="02020603050405020304" pitchFamily="18" charset="0"/>
                <a:cs typeface="Times New Roman" panose="02020603050405020304" pitchFamily="18" charset="0"/>
              </a:rPr>
              <a:t>)</a:t>
            </a:r>
            <a:r>
              <a:rPr lang="en-US" sz="3200" b="1" dirty="0" smtClean="0">
                <a:latin typeface="Times New Roman" panose="02020603050405020304" pitchFamily="18" charset="0"/>
                <a:cs typeface="Times New Roman" panose="02020603050405020304" pitchFamily="18" charset="0"/>
              </a:rPr>
              <a:t>(</a:t>
            </a:r>
            <a:r>
              <a:rPr lang="el-GR" sz="3200" b="1" dirty="0" smtClean="0">
                <a:latin typeface="Times New Roman" panose="02020603050405020304" pitchFamily="18" charset="0"/>
                <a:cs typeface="Times New Roman" panose="02020603050405020304" pitchFamily="18" charset="0"/>
              </a:rPr>
              <a:t>σ</a:t>
            </a:r>
            <a:r>
              <a:rPr lang="en-US" sz="3200" b="1" dirty="0" smtClean="0">
                <a:latin typeface="Times New Roman" panose="02020603050405020304" pitchFamily="18" charset="0"/>
                <a:cs typeface="Times New Roman" panose="02020603050405020304" pitchFamily="18" charset="0"/>
              </a:rPr>
              <a:t> </a:t>
            </a:r>
            <a:r>
              <a:rPr lang="en-US" sz="3200" b="1" baseline="-25000" dirty="0">
                <a:latin typeface="Times New Roman" panose="02020603050405020304" pitchFamily="18" charset="0"/>
                <a:cs typeface="Times New Roman" panose="02020603050405020304" pitchFamily="18" charset="0"/>
              </a:rPr>
              <a:t>state=‘OD’</a:t>
            </a:r>
            <a:r>
              <a:rPr lang="en-US" sz="3200" b="1" dirty="0">
                <a:latin typeface="Times New Roman" panose="02020603050405020304" pitchFamily="18" charset="0"/>
                <a:cs typeface="Times New Roman" panose="02020603050405020304" pitchFamily="18" charset="0"/>
              </a:rPr>
              <a:t>(student</a:t>
            </a:r>
            <a:r>
              <a:rPr lang="en-US" sz="3200" b="1" dirty="0" smtClean="0">
                <a:latin typeface="Times New Roman" panose="02020603050405020304" pitchFamily="18" charset="0"/>
                <a:cs typeface="Times New Roman" panose="02020603050405020304" pitchFamily="18" charset="0"/>
              </a:rPr>
              <a:t>))</a:t>
            </a:r>
          </a:p>
          <a:p>
            <a:pPr marL="0" lvl="3" indent="0">
              <a:spcBef>
                <a:spcPts val="1000"/>
              </a:spcBef>
              <a:buNone/>
            </a:pPr>
            <a:endParaRPr lang="en-US" sz="3200" b="1" dirty="0" smtClean="0">
              <a:latin typeface="Times New Roman" panose="02020603050405020304" pitchFamily="18" charset="0"/>
              <a:cs typeface="Times New Roman" panose="02020603050405020304" pitchFamily="18" charset="0"/>
            </a:endParaRPr>
          </a:p>
          <a:p>
            <a:pPr marL="0" lvl="3" indent="0">
              <a:spcBef>
                <a:spcPts val="1000"/>
              </a:spcBef>
              <a:buNone/>
            </a:pPr>
            <a:endParaRPr lang="en-US" sz="3200" b="1" dirty="0">
              <a:latin typeface="Times New Roman" panose="02020603050405020304" pitchFamily="18" charset="0"/>
              <a:cs typeface="Times New Roman" panose="02020603050405020304" pitchFamily="18" charset="0"/>
            </a:endParaRPr>
          </a:p>
          <a:p>
            <a:pPr marL="0" lvl="3" indent="0">
              <a:spcBef>
                <a:spcPts val="1000"/>
              </a:spcBef>
              <a:buNone/>
            </a:pPr>
            <a:r>
              <a:rPr lang="en-US" sz="2400" b="1" dirty="0">
                <a:latin typeface="Times New Roman" panose="02020603050405020304" pitchFamily="18" charset="0"/>
                <a:cs typeface="Times New Roman" panose="02020603050405020304" pitchFamily="18" charset="0"/>
              </a:rPr>
              <a:t>    </a:t>
            </a:r>
            <a:r>
              <a:rPr lang="en-US" sz="2400" b="1" dirty="0" err="1" smtClean="0">
                <a:solidFill>
                  <a:srgbClr val="FF0000"/>
                </a:solidFill>
                <a:latin typeface="Times New Roman" panose="02020603050405020304" pitchFamily="18" charset="0"/>
                <a:cs typeface="Times New Roman" panose="02020603050405020304" pitchFamily="18" charset="0"/>
              </a:rPr>
              <a:t>odiya_students</a:t>
            </a:r>
            <a:r>
              <a:rPr lang="en-US" sz="2400" b="1" dirty="0" smtClean="0">
                <a:latin typeface="Times New Roman" panose="02020603050405020304" pitchFamily="18" charset="0"/>
                <a:cs typeface="Times New Roman" panose="02020603050405020304" pitchFamily="18" charset="0"/>
              </a:rPr>
              <a:t>(</a:t>
            </a:r>
            <a:r>
              <a:rPr lang="en-US" sz="2400" b="1" dirty="0" err="1" smtClean="0">
                <a:solidFill>
                  <a:srgbClr val="00B050"/>
                </a:solidFill>
                <a:latin typeface="Times New Roman" panose="02020603050405020304" pitchFamily="18" charset="0"/>
                <a:cs typeface="Times New Roman" panose="02020603050405020304" pitchFamily="18" charset="0"/>
              </a:rPr>
              <a:t>roll_number</a:t>
            </a:r>
            <a:r>
              <a:rPr lang="en-US" sz="2400" b="1" dirty="0">
                <a:solidFill>
                  <a:srgbClr val="00B050"/>
                </a:solidFill>
                <a:latin typeface="Times New Roman" panose="02020603050405020304" pitchFamily="18" charset="0"/>
                <a:cs typeface="Times New Roman" panose="02020603050405020304" pitchFamily="18" charset="0"/>
              </a:rPr>
              <a:t>, </a:t>
            </a:r>
            <a:r>
              <a:rPr lang="en-US" sz="2400" b="1" dirty="0" err="1">
                <a:solidFill>
                  <a:srgbClr val="00B050"/>
                </a:solidFill>
                <a:latin typeface="Times New Roman" panose="02020603050405020304" pitchFamily="18" charset="0"/>
                <a:cs typeface="Times New Roman" panose="02020603050405020304" pitchFamily="18" charset="0"/>
              </a:rPr>
              <a:t>student_name</a:t>
            </a:r>
            <a:r>
              <a:rPr lang="en-US" sz="2400" b="1" dirty="0">
                <a:solidFill>
                  <a:srgbClr val="00B050"/>
                </a:solidFill>
                <a:latin typeface="Times New Roman" panose="02020603050405020304" pitchFamily="18" charset="0"/>
                <a:cs typeface="Times New Roman" panose="02020603050405020304" pitchFamily="18" charset="0"/>
              </a:rPr>
              <a:t>, </a:t>
            </a:r>
            <a:r>
              <a:rPr lang="en-US" sz="2400" b="1" dirty="0" err="1">
                <a:solidFill>
                  <a:srgbClr val="00B050"/>
                </a:solidFill>
                <a:latin typeface="Times New Roman" panose="02020603050405020304" pitchFamily="18" charset="0"/>
                <a:cs typeface="Times New Roman" panose="02020603050405020304" pitchFamily="18" charset="0"/>
              </a:rPr>
              <a:t>state_code</a:t>
            </a:r>
            <a:r>
              <a:rPr lang="en-US" sz="2400" b="1"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a:t>
            </a:r>
            <a:r>
              <a:rPr lang="en-US" sz="2400" b="1"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a:t>
            </a:r>
            <a:r>
              <a:rPr lang="el-GR" sz="2800" b="1" dirty="0">
                <a:latin typeface="Times New Roman" panose="02020603050405020304" pitchFamily="18" charset="0"/>
                <a:cs typeface="Times New Roman" panose="02020603050405020304" pitchFamily="18" charset="0"/>
              </a:rPr>
              <a:t>σ</a:t>
            </a:r>
            <a:r>
              <a:rPr lang="en-US" sz="2800" b="1" dirty="0">
                <a:latin typeface="Times New Roman" panose="02020603050405020304" pitchFamily="18" charset="0"/>
                <a:cs typeface="Times New Roman" panose="02020603050405020304" pitchFamily="18" charset="0"/>
              </a:rPr>
              <a:t> </a:t>
            </a:r>
            <a:r>
              <a:rPr lang="en-US" sz="2800" b="1" baseline="-25000" dirty="0">
                <a:latin typeface="Times New Roman" panose="02020603050405020304" pitchFamily="18" charset="0"/>
                <a:cs typeface="Times New Roman" panose="02020603050405020304" pitchFamily="18" charset="0"/>
              </a:rPr>
              <a:t>state=‘OD’</a:t>
            </a:r>
            <a:r>
              <a:rPr lang="en-US" sz="2800" b="1" dirty="0">
                <a:latin typeface="Times New Roman" panose="02020603050405020304" pitchFamily="18" charset="0"/>
                <a:cs typeface="Times New Roman" panose="02020603050405020304" pitchFamily="18" charset="0"/>
              </a:rPr>
              <a:t>(student))</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symbol(←) also means assignment</a:t>
            </a:r>
          </a:p>
        </p:txBody>
      </p:sp>
      <p:sp>
        <p:nvSpPr>
          <p:cNvPr id="2" name="Down Arrow 1"/>
          <p:cNvSpPr/>
          <p:nvPr/>
        </p:nvSpPr>
        <p:spPr>
          <a:xfrm>
            <a:off x="4963099" y="1680074"/>
            <a:ext cx="1266940" cy="12559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a:off x="4963099" y="3529048"/>
            <a:ext cx="1266940" cy="9805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20412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237408" y="204037"/>
                <a:ext cx="6458804"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 Cartesian/Cross Product (</a:t>
                </a:r>
                <a14:m>
                  <m:oMath xmlns:m="http://schemas.openxmlformats.org/officeDocument/2006/math">
                    <m:r>
                      <a:rPr lang="en-US" sz="32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3200" b="1" dirty="0" smtClean="0">
                    <a:solidFill>
                      <a:prstClr val="black"/>
                    </a:solidFill>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237408" y="204037"/>
                <a:ext cx="6458804" cy="706647"/>
              </a:xfrm>
              <a:blipFill>
                <a:blip r:embed="rId2"/>
                <a:stretch>
                  <a:fillRect l="-850" t="-18966" b="-2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p:cNvSpPr txBox="1">
                <a:spLocks/>
              </p:cNvSpPr>
              <p:nvPr/>
            </p:nvSpPr>
            <p:spPr>
              <a:xfrm>
                <a:off x="237409" y="910683"/>
                <a:ext cx="11613033" cy="57324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A new relation is produced by joining each tuple of the left relation with all the tuples of the right relation.</a:t>
                </a:r>
              </a:p>
              <a:p>
                <a:r>
                  <a:rPr lang="en-US" dirty="0" smtClean="0">
                    <a:latin typeface="Times New Roman" panose="02020603050405020304" pitchFamily="18" charset="0"/>
                    <a:cs typeface="Times New Roman" panose="02020603050405020304" pitchFamily="18" charset="0"/>
                  </a:rPr>
                  <a:t>It is represented by symbol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a:t>
                </a:r>
              </a:p>
              <a:p>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commutative</a:t>
                </a:r>
              </a:p>
              <a:p>
                <a:r>
                  <a:rPr lang="en-US" dirty="0">
                    <a:latin typeface="Times New Roman" panose="02020603050405020304" pitchFamily="18" charset="0"/>
                    <a:cs typeface="Times New Roman" panose="02020603050405020304" pitchFamily="18" charset="0"/>
                  </a:rPr>
                  <a:t>M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 = N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p>
              <a:p>
                <a:r>
                  <a:rPr lang="en-US" dirty="0" smtClean="0">
                    <a:latin typeface="Times New Roman" panose="02020603050405020304" pitchFamily="18" charset="0"/>
                    <a:cs typeface="Times New Roman" panose="02020603050405020304" pitchFamily="18" charset="0"/>
                  </a:rPr>
                  <a:t>It is associative</a:t>
                </a:r>
              </a:p>
              <a:p>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 N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r>
                  <a:rPr lang="en-US" dirty="0" smtClean="0">
                    <a:ea typeface="Cambria Math"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a:t>
                </a:r>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Example</a:t>
                </a:r>
                <a:r>
                  <a:rPr lang="en-US" b="1"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sports </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music</a:t>
                </a:r>
              </a:p>
              <a:p>
                <a:r>
                  <a:rPr lang="en-US" dirty="0" smtClean="0">
                    <a:latin typeface="Times New Roman" panose="02020603050405020304" pitchFamily="18" charset="0"/>
                    <a:cs typeface="Times New Roman" panose="02020603050405020304" pitchFamily="18" charset="0"/>
                  </a:rPr>
                  <a:t>Expensive Operation</a:t>
                </a:r>
                <a:endParaRPr lang="en-US" dirty="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37409" y="910683"/>
                <a:ext cx="11613033" cy="5732487"/>
              </a:xfrm>
              <a:prstGeom prst="rect">
                <a:avLst/>
              </a:prstGeom>
              <a:blipFill>
                <a:blip r:embed="rId3"/>
                <a:stretch>
                  <a:fillRect l="-945" t="-1807"/>
                </a:stretch>
              </a:blipFill>
            </p:spPr>
            <p:txBody>
              <a:bodyPr/>
              <a:lstStyle/>
              <a:p>
                <a:r>
                  <a:rPr lang="en-US">
                    <a:noFill/>
                  </a:rPr>
                  <a:t> </a:t>
                </a:r>
              </a:p>
            </p:txBody>
          </p:sp>
        </mc:Fallback>
      </mc:AlternateContent>
      <p:sp>
        <p:nvSpPr>
          <p:cNvPr id="4" name="TextBox 3"/>
          <p:cNvSpPr txBox="1"/>
          <p:nvPr/>
        </p:nvSpPr>
        <p:spPr>
          <a:xfrm>
            <a:off x="9585236" y="2013649"/>
            <a:ext cx="1365530"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Music</a:t>
            </a:r>
            <a:endParaRPr lang="en-US" sz="24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030865" y="2056841"/>
            <a:ext cx="1278968"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Sports</a:t>
            </a:r>
            <a:endParaRPr lang="en-US" sz="2400"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75873696"/>
              </p:ext>
            </p:extLst>
          </p:nvPr>
        </p:nvGraphicFramePr>
        <p:xfrm>
          <a:off x="5106019" y="2529128"/>
          <a:ext cx="3180386" cy="1371600"/>
        </p:xfrm>
        <a:graphic>
          <a:graphicData uri="http://schemas.openxmlformats.org/drawingml/2006/table">
            <a:tbl>
              <a:tblPr firstRow="1" bandRow="1"/>
              <a:tblGrid>
                <a:gridCol w="1590193">
                  <a:extLst>
                    <a:ext uri="{9D8B030D-6E8A-4147-A177-3AD203B41FA5}">
                      <a16:colId xmlns:a16="http://schemas.microsoft.com/office/drawing/2014/main" val="3913663507"/>
                    </a:ext>
                  </a:extLst>
                </a:gridCol>
                <a:gridCol w="1590193">
                  <a:extLst>
                    <a:ext uri="{9D8B030D-6E8A-4147-A177-3AD203B41FA5}">
                      <a16:colId xmlns:a16="http://schemas.microsoft.com/office/drawing/2014/main" val="2935325366"/>
                    </a:ext>
                  </a:extLst>
                </a:gridCol>
              </a:tblGrid>
              <a:tr h="418707">
                <a:tc>
                  <a:txBody>
                    <a:bodyPr/>
                    <a:lstStyle/>
                    <a:p>
                      <a:pPr algn="ctr"/>
                      <a:r>
                        <a:rPr lang="en-US" sz="2400" b="1" u="sng" dirty="0" err="1" smtClean="0">
                          <a:latin typeface="Times New Roman" panose="02020603050405020304" pitchFamily="18" charset="0"/>
                          <a:cs typeface="Times New Roman" panose="02020603050405020304" pitchFamily="18" charset="0"/>
                        </a:rPr>
                        <a:t>SptrID</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Game</a:t>
                      </a:r>
                      <a:endParaRPr lang="en-US" sz="2400" b="1" u="none"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545166408"/>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Soccer</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18707">
                <a:tc>
                  <a:txBody>
                    <a:bodyPr/>
                    <a:lstStyle/>
                    <a:p>
                      <a:pPr algn="ctr"/>
                      <a:r>
                        <a:rPr lang="en-US" sz="2400" b="1" dirty="0" smtClean="0">
                          <a:latin typeface="Times New Roman" panose="02020603050405020304" pitchFamily="18" charset="0"/>
                          <a:cs typeface="Times New Roman" panose="02020603050405020304" pitchFamily="18" charset="0"/>
                        </a:rPr>
                        <a:t>S002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Volley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77604488"/>
              </p:ext>
            </p:extLst>
          </p:nvPr>
        </p:nvGraphicFramePr>
        <p:xfrm>
          <a:off x="8855518" y="2527601"/>
          <a:ext cx="2664996" cy="1371600"/>
        </p:xfrm>
        <a:graphic>
          <a:graphicData uri="http://schemas.openxmlformats.org/drawingml/2006/table">
            <a:tbl>
              <a:tblPr firstRow="1" bandRow="1"/>
              <a:tblGrid>
                <a:gridCol w="1332498">
                  <a:extLst>
                    <a:ext uri="{9D8B030D-6E8A-4147-A177-3AD203B41FA5}">
                      <a16:colId xmlns:a16="http://schemas.microsoft.com/office/drawing/2014/main" val="3408566713"/>
                    </a:ext>
                  </a:extLst>
                </a:gridCol>
                <a:gridCol w="1332498">
                  <a:extLst>
                    <a:ext uri="{9D8B030D-6E8A-4147-A177-3AD203B41FA5}">
                      <a16:colId xmlns:a16="http://schemas.microsoft.com/office/drawing/2014/main" val="148916348"/>
                    </a:ext>
                  </a:extLst>
                </a:gridCol>
              </a:tblGrid>
              <a:tr h="374144">
                <a:tc>
                  <a:txBody>
                    <a:bodyPr/>
                    <a:lstStyle/>
                    <a:p>
                      <a:pPr algn="ctr"/>
                      <a:r>
                        <a:rPr lang="en-US" sz="2400" b="1" u="sng" dirty="0" err="1" smtClean="0">
                          <a:latin typeface="Times New Roman" panose="02020603050405020304" pitchFamily="18" charset="0"/>
                          <a:cs typeface="Times New Roman" panose="02020603050405020304" pitchFamily="18" charset="0"/>
                        </a:rPr>
                        <a:t>MscID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Instru</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023803803"/>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M001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Drum</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405959667"/>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M002</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Piano</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810936192"/>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703209516"/>
              </p:ext>
            </p:extLst>
          </p:nvPr>
        </p:nvGraphicFramePr>
        <p:xfrm>
          <a:off x="6043925" y="4626248"/>
          <a:ext cx="5030468" cy="1828800"/>
        </p:xfrm>
        <a:graphic>
          <a:graphicData uri="http://schemas.openxmlformats.org/drawingml/2006/table">
            <a:tbl>
              <a:tblPr firstRow="1" bandRow="1"/>
              <a:tblGrid>
                <a:gridCol w="1257617">
                  <a:extLst>
                    <a:ext uri="{9D8B030D-6E8A-4147-A177-3AD203B41FA5}">
                      <a16:colId xmlns:a16="http://schemas.microsoft.com/office/drawing/2014/main" val="1263099262"/>
                    </a:ext>
                  </a:extLst>
                </a:gridCol>
                <a:gridCol w="1257617">
                  <a:extLst>
                    <a:ext uri="{9D8B030D-6E8A-4147-A177-3AD203B41FA5}">
                      <a16:colId xmlns:a16="http://schemas.microsoft.com/office/drawing/2014/main" val="1946314439"/>
                    </a:ext>
                  </a:extLst>
                </a:gridCol>
                <a:gridCol w="1257617">
                  <a:extLst>
                    <a:ext uri="{9D8B030D-6E8A-4147-A177-3AD203B41FA5}">
                      <a16:colId xmlns:a16="http://schemas.microsoft.com/office/drawing/2014/main" val="4278112851"/>
                    </a:ext>
                  </a:extLst>
                </a:gridCol>
                <a:gridCol w="1257617">
                  <a:extLst>
                    <a:ext uri="{9D8B030D-6E8A-4147-A177-3AD203B41FA5}">
                      <a16:colId xmlns:a16="http://schemas.microsoft.com/office/drawing/2014/main" val="1401720300"/>
                    </a:ext>
                  </a:extLst>
                </a:gridCol>
              </a:tblGrid>
              <a:tr h="262784">
                <a:tc>
                  <a:txBody>
                    <a:bodyPr/>
                    <a:lstStyle/>
                    <a:p>
                      <a:pPr algn="ctr"/>
                      <a:r>
                        <a:rPr lang="en-US" sz="1800" b="1" u="sng" dirty="0" err="1" smtClean="0">
                          <a:latin typeface="Times New Roman" panose="02020603050405020304" pitchFamily="18" charset="0"/>
                          <a:cs typeface="Times New Roman" panose="02020603050405020304" pitchFamily="18" charset="0"/>
                        </a:rPr>
                        <a:t>SptrID</a:t>
                      </a:r>
                      <a:endParaRPr lang="en-US" sz="18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u="none" dirty="0" smtClean="0">
                          <a:latin typeface="Times New Roman" panose="02020603050405020304" pitchFamily="18" charset="0"/>
                          <a:cs typeface="Times New Roman" panose="02020603050405020304" pitchFamily="18" charset="0"/>
                        </a:rPr>
                        <a:t>Game</a:t>
                      </a:r>
                      <a:endParaRPr lang="en-US" sz="1800" b="1" u="none"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u="sng" dirty="0" err="1" smtClean="0">
                          <a:latin typeface="Times New Roman" panose="02020603050405020304" pitchFamily="18" charset="0"/>
                          <a:cs typeface="Times New Roman" panose="02020603050405020304" pitchFamily="18" charset="0"/>
                        </a:rPr>
                        <a:t>MscID</a:t>
                      </a:r>
                      <a:endParaRPr lang="en-US" sz="18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err="1" smtClean="0">
                          <a:latin typeface="Times New Roman" panose="02020603050405020304" pitchFamily="18" charset="0"/>
                          <a:cs typeface="Times New Roman" panose="02020603050405020304" pitchFamily="18" charset="0"/>
                        </a:rPr>
                        <a:t>Instru</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4029439690"/>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S001</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Soccer</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M001</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Drum</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008853202"/>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S001</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Soccer</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M002</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Piano</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61934126"/>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S002</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Volley</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M001</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Drum</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28331139"/>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S002</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Volley</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M002</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Piano</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4197579321"/>
                  </a:ext>
                </a:extLst>
              </a:tr>
            </a:tbl>
          </a:graphicData>
        </a:graphic>
      </p:graphicFrame>
      <p:sp>
        <p:nvSpPr>
          <p:cNvPr id="10" name="TextBox 9"/>
          <p:cNvSpPr txBox="1"/>
          <p:nvPr/>
        </p:nvSpPr>
        <p:spPr>
          <a:xfrm>
            <a:off x="7123447" y="4041473"/>
            <a:ext cx="2892647"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sports × </a:t>
            </a:r>
            <a:r>
              <a:rPr lang="en-US" sz="3200" b="1" dirty="0" smtClean="0">
                <a:latin typeface="Times New Roman" panose="02020603050405020304" pitchFamily="18" charset="0"/>
                <a:cs typeface="Times New Roman" panose="02020603050405020304" pitchFamily="18" charset="0"/>
              </a:rPr>
              <a:t>music</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056787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sports, music;</a:t>
            </a:r>
          </a:p>
          <a:p>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sports </a:t>
            </a:r>
            <a:r>
              <a:rPr lang="en-US" b="1" dirty="0" smtClean="0">
                <a:latin typeface="Times New Roman" panose="02020603050405020304" pitchFamily="18" charset="0"/>
                <a:cs typeface="Times New Roman" panose="02020603050405020304" pitchFamily="18" charset="0"/>
              </a:rPr>
              <a:t>cross join </a:t>
            </a:r>
            <a:r>
              <a:rPr lang="en-US" dirty="0" smtClean="0">
                <a:latin typeface="Times New Roman" panose="02020603050405020304" pitchFamily="18" charset="0"/>
                <a:cs typeface="Times New Roman" panose="02020603050405020304" pitchFamily="18" charset="0"/>
              </a:rPr>
              <a:t>music;</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sports</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music</a:t>
            </a: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3" name="Down Arrow 2"/>
          <p:cNvSpPr/>
          <p:nvPr/>
        </p:nvSpPr>
        <p:spPr>
          <a:xfrm>
            <a:off x="2864385" y="1762698"/>
            <a:ext cx="1189822" cy="10025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29182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226391" y="77118"/>
                <a:ext cx="11870129" cy="66321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smtClean="0">
                    <a:latin typeface="Times New Roman" panose="02020603050405020304" pitchFamily="18" charset="0"/>
                    <a:cs typeface="Times New Roman" panose="02020603050405020304" pitchFamily="18" charset="0"/>
                  </a:rPr>
                  <a:t>Union (</a:t>
                </a:r>
                <a14:m>
                  <m:oMath xmlns:m="http://schemas.openxmlformats.org/officeDocument/2006/math">
                    <m:r>
                      <a:rPr lang="en-US" sz="3600"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3600" b="1"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Two relations </a:t>
                </a:r>
                <a:r>
                  <a:rPr lang="en-US" b="1" dirty="0" smtClean="0">
                    <a:latin typeface="Times New Roman" panose="02020603050405020304" pitchFamily="18" charset="0"/>
                    <a:cs typeface="Times New Roman" panose="02020603050405020304" pitchFamily="18" charset="0"/>
                  </a:rPr>
                  <a:t>M(A</a:t>
                </a:r>
                <a:r>
                  <a:rPr lang="en-US" b="1" baseline="-25000" dirty="0" smtClean="0">
                    <a:latin typeface="Times New Roman" panose="02020603050405020304" pitchFamily="18" charset="0"/>
                    <a:cs typeface="Times New Roman" panose="02020603050405020304" pitchFamily="18" charset="0"/>
                  </a:rPr>
                  <a:t>1</a:t>
                </a:r>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a:t>
                </a:r>
                <a:r>
                  <a:rPr lang="en-US" b="1" baseline="-25000" dirty="0">
                    <a:latin typeface="Times New Roman" panose="02020603050405020304" pitchFamily="18" charset="0"/>
                    <a:cs typeface="Times New Roman" panose="02020603050405020304" pitchFamily="18" charset="0"/>
                  </a:rPr>
                  <a:t>2</a:t>
                </a:r>
                <a:r>
                  <a:rPr lang="en-US" b="1" dirty="0" smtClean="0">
                    <a:latin typeface="Times New Roman" panose="02020603050405020304" pitchFamily="18" charset="0"/>
                    <a:cs typeface="Times New Roman" panose="02020603050405020304" pitchFamily="18" charset="0"/>
                  </a:rPr>
                  <a:t>…A</a:t>
                </a:r>
                <a:r>
                  <a:rPr lang="en-US" b="1" baseline="-25000" dirty="0" smtClean="0">
                    <a:latin typeface="Times New Roman" panose="02020603050405020304" pitchFamily="18" charset="0"/>
                    <a:cs typeface="Times New Roman" panose="02020603050405020304" pitchFamily="18" charset="0"/>
                  </a:rPr>
                  <a:t>n</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a:t>
                </a:r>
                <a:r>
                  <a:rPr lang="en-US" b="1" dirty="0" smtClean="0">
                    <a:latin typeface="Times New Roman" panose="02020603050405020304" pitchFamily="18" charset="0"/>
                    <a:cs typeface="Times New Roman" panose="02020603050405020304" pitchFamily="18" charset="0"/>
                  </a:rPr>
                  <a:t>N(B</a:t>
                </a:r>
                <a:r>
                  <a:rPr lang="en-US" b="1" baseline="-25000" dirty="0" smtClean="0">
                    <a:latin typeface="Times New Roman" panose="02020603050405020304" pitchFamily="18" charset="0"/>
                    <a:cs typeface="Times New Roman" panose="02020603050405020304" pitchFamily="18" charset="0"/>
                  </a:rPr>
                  <a:t>1</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B</a:t>
                </a:r>
                <a:r>
                  <a:rPr lang="en-US" b="1" baseline="-25000" dirty="0" smtClean="0">
                    <a:latin typeface="Times New Roman" panose="02020603050405020304" pitchFamily="18" charset="0"/>
                    <a:cs typeface="Times New Roman" panose="02020603050405020304" pitchFamily="18" charset="0"/>
                  </a:rPr>
                  <a:t>2</a:t>
                </a:r>
                <a:r>
                  <a:rPr lang="en-US" b="1" dirty="0" smtClean="0">
                    <a:latin typeface="Times New Roman" panose="02020603050405020304" pitchFamily="18" charset="0"/>
                    <a:cs typeface="Times New Roman" panose="02020603050405020304" pitchFamily="18" charset="0"/>
                  </a:rPr>
                  <a:t>…</a:t>
                </a:r>
                <a:r>
                  <a:rPr lang="en-US" b="1" dirty="0" err="1" smtClean="0">
                    <a:latin typeface="Times New Roman" panose="02020603050405020304" pitchFamily="18" charset="0"/>
                    <a:cs typeface="Times New Roman" panose="02020603050405020304" pitchFamily="18" charset="0"/>
                  </a:rPr>
                  <a:t>B</a:t>
                </a:r>
                <a:r>
                  <a:rPr lang="en-US" b="1" baseline="-25000" dirty="0" err="1" smtClean="0">
                    <a:latin typeface="Times New Roman" panose="02020603050405020304" pitchFamily="18" charset="0"/>
                    <a:cs typeface="Times New Roman" panose="02020603050405020304" pitchFamily="18" charset="0"/>
                  </a:rPr>
                  <a:t>n</a:t>
                </a:r>
                <a:r>
                  <a:rPr lang="en-US" b="1" dirty="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are union compatible,</a:t>
                </a:r>
              </a:p>
              <a:p>
                <a:r>
                  <a:rPr lang="en-US" dirty="0" smtClean="0">
                    <a:latin typeface="Times New Roman" panose="02020603050405020304" pitchFamily="18" charset="0"/>
                    <a:cs typeface="Times New Roman" panose="02020603050405020304" pitchFamily="18" charset="0"/>
                  </a:rPr>
                  <a:t>if they have same degree and if domain(A</a:t>
                </a:r>
                <a:r>
                  <a:rPr lang="en-US" baseline="-25000" dirty="0" smtClean="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 = domain(B</a:t>
                </a:r>
                <a:r>
                  <a:rPr lang="en-US" baseline="-25000"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Union, intersection &amp; set difference are defined on union compatible relations.</a:t>
                </a:r>
              </a:p>
              <a:p>
                <a:r>
                  <a:rPr lang="en-US" dirty="0" smtClean="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new relation </a:t>
                </a:r>
                <a:r>
                  <a:rPr lang="en-US" dirty="0" smtClean="0">
                    <a:latin typeface="Times New Roman" panose="02020603050405020304" pitchFamily="18" charset="0"/>
                    <a:cs typeface="Times New Roman" panose="02020603050405020304" pitchFamily="18" charset="0"/>
                  </a:rPr>
                  <a:t>produced by (M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 includes all the tuples of relation M &amp; relation N.</a:t>
                </a:r>
              </a:p>
              <a:p>
                <a:r>
                  <a:rPr lang="en-US" dirty="0" smtClean="0">
                    <a:latin typeface="Times New Roman" panose="02020603050405020304" pitchFamily="18" charset="0"/>
                    <a:cs typeface="Times New Roman" panose="02020603050405020304" pitchFamily="18" charset="0"/>
                  </a:rPr>
                  <a:t>But duplicate tuples </a:t>
                </a:r>
                <a:r>
                  <a:rPr lang="en-US" dirty="0">
                    <a:latin typeface="Times New Roman" panose="02020603050405020304" pitchFamily="18" charset="0"/>
                    <a:cs typeface="Times New Roman" panose="02020603050405020304" pitchFamily="18" charset="0"/>
                  </a:rPr>
                  <a:t>are </a:t>
                </a:r>
                <a:r>
                  <a:rPr lang="en-US" dirty="0" smtClean="0">
                    <a:latin typeface="Times New Roman" panose="02020603050405020304" pitchFamily="18" charset="0"/>
                    <a:cs typeface="Times New Roman" panose="02020603050405020304" pitchFamily="18" charset="0"/>
                  </a:rPr>
                  <a:t>eliminated.</a:t>
                </a:r>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Representation</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M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a:t>
                </a:r>
              </a:p>
              <a:p>
                <a:r>
                  <a:rPr lang="en-US" dirty="0">
                    <a:latin typeface="Times New Roman" panose="02020603050405020304" pitchFamily="18" charset="0"/>
                    <a:cs typeface="Times New Roman" panose="02020603050405020304" pitchFamily="18" charset="0"/>
                  </a:rPr>
                  <a:t>Union is </a:t>
                </a:r>
                <a:r>
                  <a:rPr lang="en-US" b="1" dirty="0">
                    <a:latin typeface="Times New Roman" panose="02020603050405020304" pitchFamily="18" charset="0"/>
                    <a:cs typeface="Times New Roman" panose="02020603050405020304" pitchFamily="18" charset="0"/>
                  </a:rPr>
                  <a:t>commutative</a:t>
                </a:r>
              </a:p>
              <a:p>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 = N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t>
                </a:r>
              </a:p>
              <a:p>
                <a:r>
                  <a:rPr lang="en-US" dirty="0">
                    <a:latin typeface="Times New Roman" panose="02020603050405020304" pitchFamily="18" charset="0"/>
                    <a:cs typeface="Times New Roman" panose="02020603050405020304" pitchFamily="18" charset="0"/>
                  </a:rPr>
                  <a:t>Union is </a:t>
                </a:r>
                <a:r>
                  <a:rPr lang="en-US" b="1" dirty="0">
                    <a:latin typeface="Times New Roman" panose="02020603050405020304" pitchFamily="18" charset="0"/>
                    <a:cs typeface="Times New Roman" panose="02020603050405020304" pitchFamily="18" charset="0"/>
                  </a:rPr>
                  <a:t>a</a:t>
                </a:r>
                <a:r>
                  <a:rPr lang="en-US" b="1" dirty="0" smtClean="0">
                    <a:latin typeface="Times New Roman" panose="02020603050405020304" pitchFamily="18" charset="0"/>
                    <a:cs typeface="Times New Roman" panose="02020603050405020304" pitchFamily="18" charset="0"/>
                  </a:rPr>
                  <a:t>ssociative</a:t>
                </a:r>
                <a:endParaRPr lang="en-US" b="1"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a:t>
                </a:r>
                <a:r>
                  <a:rPr lang="en-US" dirty="0" smtClean="0">
                    <a:ea typeface="Cambria Math" panose="020405030504060302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26391" y="77118"/>
                <a:ext cx="11870129" cy="6632154"/>
              </a:xfrm>
              <a:prstGeom prst="rect">
                <a:avLst/>
              </a:prstGeom>
              <a:blipFill>
                <a:blip r:embed="rId2"/>
                <a:stretch>
                  <a:fillRect l="-1541" t="-2390" b="-1838"/>
                </a:stretch>
              </a:blipFill>
            </p:spPr>
            <p:txBody>
              <a:bodyPr/>
              <a:lstStyle/>
              <a:p>
                <a:r>
                  <a:rPr lang="en-US">
                    <a:noFill/>
                  </a:rPr>
                  <a:t> </a:t>
                </a:r>
              </a:p>
            </p:txBody>
          </p:sp>
        </mc:Fallback>
      </mc:AlternateContent>
      <p:sp>
        <p:nvSpPr>
          <p:cNvPr id="3" name="TextBox 2"/>
          <p:cNvSpPr txBox="1"/>
          <p:nvPr/>
        </p:nvSpPr>
        <p:spPr>
          <a:xfrm>
            <a:off x="10503707" y="2882656"/>
            <a:ext cx="1059979"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ECE</a:t>
            </a:r>
            <a:endParaRPr lang="en-US" sz="2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300403" y="2879029"/>
            <a:ext cx="821283"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CSE</a:t>
            </a:r>
            <a:endParaRPr lang="en-US" sz="2400" b="1"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523871949"/>
              </p:ext>
            </p:extLst>
          </p:nvPr>
        </p:nvGraphicFramePr>
        <p:xfrm>
          <a:off x="7635847" y="3340695"/>
          <a:ext cx="2108492" cy="1371600"/>
        </p:xfrm>
        <a:graphic>
          <a:graphicData uri="http://schemas.openxmlformats.org/drawingml/2006/table">
            <a:tbl>
              <a:tblPr firstRow="1" bandRow="1"/>
              <a:tblGrid>
                <a:gridCol w="1054246">
                  <a:extLst>
                    <a:ext uri="{9D8B030D-6E8A-4147-A177-3AD203B41FA5}">
                      <a16:colId xmlns:a16="http://schemas.microsoft.com/office/drawing/2014/main" val="3913663507"/>
                    </a:ext>
                  </a:extLst>
                </a:gridCol>
                <a:gridCol w="1054246">
                  <a:extLst>
                    <a:ext uri="{9D8B030D-6E8A-4147-A177-3AD203B41FA5}">
                      <a16:colId xmlns:a16="http://schemas.microsoft.com/office/drawing/2014/main" val="2935325366"/>
                    </a:ext>
                  </a:extLst>
                </a:gridCol>
              </a:tblGrid>
              <a:tr h="392074">
                <a:tc>
                  <a:txBody>
                    <a:bodyPr/>
                    <a:lstStyle/>
                    <a:p>
                      <a:pPr algn="ctr"/>
                      <a:r>
                        <a:rPr lang="en-US" sz="2400" b="1" u="sng" dirty="0" smtClean="0">
                          <a:latin typeface="Times New Roman" panose="02020603050405020304" pitchFamily="18" charset="0"/>
                          <a:cs typeface="Times New Roman" panose="02020603050405020304" pitchFamily="18" charset="0"/>
                        </a:rPr>
                        <a:t>Roll</a:t>
                      </a:r>
                      <a:endParaRPr lang="en-US" sz="2400" b="1" u="sng"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Game</a:t>
                      </a:r>
                      <a:endParaRPr lang="en-US" sz="2400" b="1" u="none"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2545166408"/>
                  </a:ext>
                </a:extLst>
              </a:tr>
              <a:tr h="392074">
                <a:tc>
                  <a:txBody>
                    <a:bodyPr/>
                    <a:lstStyle/>
                    <a:p>
                      <a:pPr algn="ctr"/>
                      <a:r>
                        <a:rPr lang="en-US" sz="2400" b="1" dirty="0" smtClean="0">
                          <a:latin typeface="Times New Roman" panose="02020603050405020304" pitchFamily="18" charset="0"/>
                          <a:cs typeface="Times New Roman" panose="02020603050405020304" pitchFamily="18" charset="0"/>
                        </a:rPr>
                        <a:t>111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Soccer</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392074">
                <a:tc>
                  <a:txBody>
                    <a:bodyPr/>
                    <a:lstStyle/>
                    <a:p>
                      <a:pPr algn="ctr"/>
                      <a:r>
                        <a:rPr lang="en-US" sz="2400" b="1" dirty="0" smtClean="0">
                          <a:latin typeface="Times New Roman" panose="02020603050405020304" pitchFamily="18" charset="0"/>
                          <a:cs typeface="Times New Roman" panose="02020603050405020304" pitchFamily="18" charset="0"/>
                        </a:rPr>
                        <a:t>222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Volley</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66121728"/>
              </p:ext>
            </p:extLst>
          </p:nvPr>
        </p:nvGraphicFramePr>
        <p:xfrm>
          <a:off x="9910579" y="3340695"/>
          <a:ext cx="2088876" cy="1371600"/>
        </p:xfrm>
        <a:graphic>
          <a:graphicData uri="http://schemas.openxmlformats.org/drawingml/2006/table">
            <a:tbl>
              <a:tblPr firstRow="1" bandRow="1"/>
              <a:tblGrid>
                <a:gridCol w="1044438">
                  <a:extLst>
                    <a:ext uri="{9D8B030D-6E8A-4147-A177-3AD203B41FA5}">
                      <a16:colId xmlns:a16="http://schemas.microsoft.com/office/drawing/2014/main" val="3408566713"/>
                    </a:ext>
                  </a:extLst>
                </a:gridCol>
                <a:gridCol w="1044438">
                  <a:extLst>
                    <a:ext uri="{9D8B030D-6E8A-4147-A177-3AD203B41FA5}">
                      <a16:colId xmlns:a16="http://schemas.microsoft.com/office/drawing/2014/main" val="148916348"/>
                    </a:ext>
                  </a:extLst>
                </a:gridCol>
              </a:tblGrid>
              <a:tr h="374144">
                <a:tc>
                  <a:txBody>
                    <a:bodyPr/>
                    <a:lstStyle/>
                    <a:p>
                      <a:pPr algn="ctr"/>
                      <a:r>
                        <a:rPr lang="en-US" sz="2400" b="1" u="sng" dirty="0" smtClean="0">
                          <a:latin typeface="Times New Roman" panose="02020603050405020304" pitchFamily="18" charset="0"/>
                          <a:cs typeface="Times New Roman" panose="02020603050405020304" pitchFamily="18" charset="0"/>
                        </a:rPr>
                        <a:t>Roll</a:t>
                      </a:r>
                      <a:endParaRPr lang="en-US" sz="2400" b="1" u="sng"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Game</a:t>
                      </a:r>
                      <a:endParaRPr lang="en-US" sz="2400"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023803803"/>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323</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Tennis</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405959667"/>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214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TT</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81093619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0107144"/>
              </p:ext>
            </p:extLst>
          </p:nvPr>
        </p:nvGraphicFramePr>
        <p:xfrm>
          <a:off x="8690093" y="4796383"/>
          <a:ext cx="2515234" cy="1828800"/>
        </p:xfrm>
        <a:graphic>
          <a:graphicData uri="http://schemas.openxmlformats.org/drawingml/2006/table">
            <a:tbl>
              <a:tblPr firstRow="1" bandRow="1"/>
              <a:tblGrid>
                <a:gridCol w="1257617">
                  <a:extLst>
                    <a:ext uri="{9D8B030D-6E8A-4147-A177-3AD203B41FA5}">
                      <a16:colId xmlns:a16="http://schemas.microsoft.com/office/drawing/2014/main" val="1263099262"/>
                    </a:ext>
                  </a:extLst>
                </a:gridCol>
                <a:gridCol w="1257617">
                  <a:extLst>
                    <a:ext uri="{9D8B030D-6E8A-4147-A177-3AD203B41FA5}">
                      <a16:colId xmlns:a16="http://schemas.microsoft.com/office/drawing/2014/main" val="1946314439"/>
                    </a:ext>
                  </a:extLst>
                </a:gridCol>
              </a:tblGrid>
              <a:tr h="262784">
                <a:tc>
                  <a:txBody>
                    <a:bodyPr/>
                    <a:lstStyle/>
                    <a:p>
                      <a:pPr algn="ctr"/>
                      <a:r>
                        <a:rPr lang="en-US" sz="1800" b="1" u="sng" dirty="0" smtClean="0">
                          <a:latin typeface="Times New Roman" panose="02020603050405020304" pitchFamily="18" charset="0"/>
                          <a:cs typeface="Times New Roman" panose="02020603050405020304" pitchFamily="18" charset="0"/>
                        </a:rPr>
                        <a:t>Roll</a:t>
                      </a:r>
                      <a:endParaRPr lang="en-US" sz="1800" b="1" u="sng"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1800" b="1" u="none" dirty="0" smtClean="0">
                          <a:latin typeface="Times New Roman" panose="02020603050405020304" pitchFamily="18" charset="0"/>
                          <a:cs typeface="Times New Roman" panose="02020603050405020304" pitchFamily="18" charset="0"/>
                        </a:rPr>
                        <a:t>Game</a:t>
                      </a:r>
                      <a:endParaRPr lang="en-US" sz="1800" b="1" u="none"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4029439690"/>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111</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Soccer</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008853202"/>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222</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1800" b="1" dirty="0" smtClean="0">
                          <a:latin typeface="Times New Roman" panose="02020603050405020304" pitchFamily="18" charset="0"/>
                          <a:cs typeface="Times New Roman" panose="02020603050405020304" pitchFamily="18" charset="0"/>
                        </a:rPr>
                        <a:t>Volley</a:t>
                      </a:r>
                      <a:endParaRPr lang="en-US" sz="18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61934126"/>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323</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Tennis</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28331139"/>
                  </a:ext>
                </a:extLst>
              </a:tr>
              <a:tr h="262784">
                <a:tc>
                  <a:txBody>
                    <a:bodyPr/>
                    <a:lstStyle/>
                    <a:p>
                      <a:pPr algn="ctr"/>
                      <a:r>
                        <a:rPr lang="en-US" sz="1800" b="1" dirty="0" smtClean="0">
                          <a:latin typeface="Times New Roman" panose="02020603050405020304" pitchFamily="18" charset="0"/>
                          <a:cs typeface="Times New Roman" panose="02020603050405020304" pitchFamily="18" charset="0"/>
                        </a:rPr>
                        <a:t>214</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TT</a:t>
                      </a:r>
                      <a:endParaRPr lang="en-US" sz="18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4197579321"/>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6881127" y="5563472"/>
                <a:ext cx="1808966"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CSE </a:t>
                </a:r>
                <a14:m>
                  <m:oMath xmlns:m="http://schemas.openxmlformats.org/officeDocument/2006/math">
                    <m:r>
                      <a:rPr lang="en-US" sz="2400"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b="1" dirty="0" smtClean="0">
                    <a:latin typeface="Times New Roman" panose="02020603050405020304" pitchFamily="18" charset="0"/>
                    <a:cs typeface="Times New Roman" panose="02020603050405020304" pitchFamily="18" charset="0"/>
                  </a:rPr>
                  <a:t> ECE</a:t>
                </a:r>
                <a:endParaRPr lang="en-US" sz="2400" b="1"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881127" y="5563472"/>
                <a:ext cx="1808966" cy="461665"/>
              </a:xfrm>
              <a:prstGeom prst="rect">
                <a:avLst/>
              </a:prstGeom>
              <a:blipFill>
                <a:blip r:embed="rId3"/>
                <a:stretch>
                  <a:fillRect l="-4040" t="-10667" r="-3367" b="-30667"/>
                </a:stretch>
              </a:blipFill>
            </p:spPr>
            <p:txBody>
              <a:bodyPr/>
              <a:lstStyle/>
              <a:p>
                <a:r>
                  <a:rPr lang="en-US">
                    <a:noFill/>
                  </a:rPr>
                  <a:t> </a:t>
                </a:r>
              </a:p>
            </p:txBody>
          </p:sp>
        </mc:Fallback>
      </mc:AlternateContent>
    </p:spTree>
    <p:extLst>
      <p:ext uri="{BB962C8B-B14F-4D97-AF65-F5344CB8AC3E}">
        <p14:creationId xmlns:p14="http://schemas.microsoft.com/office/powerpoint/2010/main" val="171064239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CSE</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union</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ECE</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CSE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ECE</a:t>
                </a:r>
                <a:endParaRPr lang="en-US" b="1"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a:stretch>
              </a:blipFill>
            </p:spPr>
            <p:txBody>
              <a:bodyPr/>
              <a:lstStyle/>
              <a:p>
                <a:r>
                  <a:rPr lang="en-US">
                    <a:noFill/>
                  </a:rPr>
                  <a:t> </a:t>
                </a:r>
              </a:p>
            </p:txBody>
          </p:sp>
        </mc:Fallback>
      </mc:AlternateContent>
      <p:sp>
        <p:nvSpPr>
          <p:cNvPr id="3" name="Down Arrow 2"/>
          <p:cNvSpPr/>
          <p:nvPr/>
        </p:nvSpPr>
        <p:spPr>
          <a:xfrm>
            <a:off x="3349128" y="1399141"/>
            <a:ext cx="1189822" cy="13881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16022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226391" y="194586"/>
                <a:ext cx="11613033" cy="6514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smtClean="0">
                    <a:latin typeface="Times New Roman" panose="02020603050405020304" pitchFamily="18" charset="0"/>
                    <a:cs typeface="Times New Roman" panose="02020603050405020304" pitchFamily="18" charset="0"/>
                  </a:rPr>
                  <a:t>Intersection (</a:t>
                </a:r>
                <a14:m>
                  <m:oMath xmlns:m="http://schemas.openxmlformats.org/officeDocument/2006/math">
                    <m:r>
                      <a:rPr lang="en-US" sz="3600"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3600" b="1"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new relation </a:t>
                </a:r>
                <a:r>
                  <a:rPr lang="en-US" dirty="0" smtClean="0">
                    <a:latin typeface="Times New Roman" panose="02020603050405020304" pitchFamily="18" charset="0"/>
                    <a:cs typeface="Times New Roman" panose="02020603050405020304" pitchFamily="18" charset="0"/>
                  </a:rPr>
                  <a:t>produced by (M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smtClean="0">
                    <a:latin typeface="Times New Roman" panose="02020603050405020304" pitchFamily="18" charset="0"/>
                    <a:cs typeface="Times New Roman" panose="02020603050405020304" pitchFamily="18" charset="0"/>
                  </a:rPr>
                  <a:t>N) includes only those tuples which are in both the relations.</a:t>
                </a:r>
              </a:p>
              <a:p>
                <a:r>
                  <a:rPr lang="en-US" b="1" dirty="0" smtClean="0">
                    <a:latin typeface="Times New Roman" panose="02020603050405020304" pitchFamily="18" charset="0"/>
                    <a:cs typeface="Times New Roman" panose="02020603050405020304" pitchFamily="18" charset="0"/>
                  </a:rPr>
                  <a:t>Representation</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a:t>
                </a:r>
              </a:p>
              <a:p>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t>
                </a:r>
                <a:r>
                  <a:rPr lang="en-US" b="1" dirty="0">
                    <a:latin typeface="Times New Roman" panose="02020603050405020304" pitchFamily="18" charset="0"/>
                    <a:cs typeface="Times New Roman" panose="02020603050405020304" pitchFamily="18" charset="0"/>
                  </a:rPr>
                  <a:t>commutative</a:t>
                </a:r>
              </a:p>
              <a:p>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 = 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M</a:t>
                </a:r>
              </a:p>
              <a:p>
                <a:r>
                  <a:rPr lang="en-US" dirty="0">
                    <a:latin typeface="Times New Roman" panose="02020603050405020304" pitchFamily="18" charset="0"/>
                    <a:cs typeface="Times New Roman" panose="02020603050405020304" pitchFamily="18" charset="0"/>
                  </a:rPr>
                  <a:t>It is </a:t>
                </a:r>
                <a:r>
                  <a:rPr lang="en-US" b="1" dirty="0" smtClean="0">
                    <a:latin typeface="Times New Roman" panose="02020603050405020304" pitchFamily="18" charset="0"/>
                    <a:cs typeface="Times New Roman" panose="02020603050405020304" pitchFamily="18" charset="0"/>
                  </a:rPr>
                  <a:t>associative</a:t>
                </a:r>
                <a:endParaRPr lang="en-US" b="1"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R = </a:t>
                </a:r>
                <a:r>
                  <a:rPr lang="en-US" dirty="0">
                    <a:latin typeface="Times New Roman" panose="02020603050405020304" pitchFamily="18" charset="0"/>
                    <a:cs typeface="Times New Roman" panose="02020603050405020304" pitchFamily="18" charset="0"/>
                  </a:rPr>
                  <a:t>M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 </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26391" y="194586"/>
                <a:ext cx="11613033" cy="6514686"/>
              </a:xfrm>
              <a:prstGeom prst="rect">
                <a:avLst/>
              </a:prstGeom>
              <a:blipFill>
                <a:blip r:embed="rId2"/>
                <a:stretch>
                  <a:fillRect l="-1575" t="-2432"/>
                </a:stretch>
              </a:blipFill>
            </p:spPr>
            <p:txBody>
              <a:bodyPr/>
              <a:lstStyle/>
              <a:p>
                <a:r>
                  <a:rPr lang="en-US">
                    <a:noFill/>
                  </a:rPr>
                  <a:t> </a:t>
                </a:r>
              </a:p>
            </p:txBody>
          </p:sp>
        </mc:Fallback>
      </mc:AlternateContent>
      <p:sp>
        <p:nvSpPr>
          <p:cNvPr id="3" name="TextBox 2"/>
          <p:cNvSpPr txBox="1"/>
          <p:nvPr/>
        </p:nvSpPr>
        <p:spPr>
          <a:xfrm>
            <a:off x="9949868" y="1336791"/>
            <a:ext cx="1059979"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ECE</a:t>
            </a:r>
            <a:endParaRPr lang="en-US" sz="2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717559" y="1292522"/>
            <a:ext cx="821283"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CSE</a:t>
            </a:r>
            <a:endParaRPr lang="en-US" sz="2400" b="1"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58924096"/>
              </p:ext>
            </p:extLst>
          </p:nvPr>
        </p:nvGraphicFramePr>
        <p:xfrm>
          <a:off x="5609837" y="1754187"/>
          <a:ext cx="3036728" cy="1371600"/>
        </p:xfrm>
        <a:graphic>
          <a:graphicData uri="http://schemas.openxmlformats.org/drawingml/2006/table">
            <a:tbl>
              <a:tblPr firstRow="1" bandRow="1"/>
              <a:tblGrid>
                <a:gridCol w="1518364">
                  <a:extLst>
                    <a:ext uri="{9D8B030D-6E8A-4147-A177-3AD203B41FA5}">
                      <a16:colId xmlns:a16="http://schemas.microsoft.com/office/drawing/2014/main" val="3913663507"/>
                    </a:ext>
                  </a:extLst>
                </a:gridCol>
                <a:gridCol w="1518364">
                  <a:extLst>
                    <a:ext uri="{9D8B030D-6E8A-4147-A177-3AD203B41FA5}">
                      <a16:colId xmlns:a16="http://schemas.microsoft.com/office/drawing/2014/main" val="2935325366"/>
                    </a:ext>
                  </a:extLst>
                </a:gridCol>
              </a:tblGrid>
              <a:tr h="408078">
                <a:tc>
                  <a:txBody>
                    <a:bodyPr/>
                    <a:lstStyle/>
                    <a:p>
                      <a:pPr algn="ctr"/>
                      <a:r>
                        <a:rPr lang="en-US" sz="2400" b="1" u="sng" dirty="0" err="1"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Name</a:t>
                      </a:r>
                      <a:endParaRPr lang="en-US" sz="2400" b="1" u="none"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2545166408"/>
                  </a:ext>
                </a:extLst>
              </a:tr>
              <a:tr h="408078">
                <a:tc>
                  <a:txBody>
                    <a:bodyPr/>
                    <a:lstStyle/>
                    <a:p>
                      <a:pPr algn="ctr"/>
                      <a:r>
                        <a:rPr lang="en-US" sz="2400" b="1" dirty="0" smtClean="0">
                          <a:latin typeface="Times New Roman" panose="02020603050405020304" pitchFamily="18" charset="0"/>
                          <a:cs typeface="Times New Roman" panose="02020603050405020304" pitchFamily="18" charset="0"/>
                        </a:rPr>
                        <a:t>111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DSA</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08078">
                <a:tc>
                  <a:txBody>
                    <a:bodyPr/>
                    <a:lstStyle/>
                    <a:p>
                      <a:pPr algn="ctr"/>
                      <a:r>
                        <a:rPr lang="en-US" sz="2400" b="1" dirty="0" smtClean="0">
                          <a:latin typeface="Times New Roman" panose="02020603050405020304" pitchFamily="18" charset="0"/>
                          <a:cs typeface="Times New Roman" panose="02020603050405020304" pitchFamily="18" charset="0"/>
                        </a:rPr>
                        <a:t>222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DBMS</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128063"/>
              </p:ext>
            </p:extLst>
          </p:nvPr>
        </p:nvGraphicFramePr>
        <p:xfrm>
          <a:off x="8992799" y="1754187"/>
          <a:ext cx="3117774" cy="1371600"/>
        </p:xfrm>
        <a:graphic>
          <a:graphicData uri="http://schemas.openxmlformats.org/drawingml/2006/table">
            <a:tbl>
              <a:tblPr firstRow="1" bandRow="1"/>
              <a:tblGrid>
                <a:gridCol w="1558887">
                  <a:extLst>
                    <a:ext uri="{9D8B030D-6E8A-4147-A177-3AD203B41FA5}">
                      <a16:colId xmlns:a16="http://schemas.microsoft.com/office/drawing/2014/main" val="3408566713"/>
                    </a:ext>
                  </a:extLst>
                </a:gridCol>
                <a:gridCol w="1558887">
                  <a:extLst>
                    <a:ext uri="{9D8B030D-6E8A-4147-A177-3AD203B41FA5}">
                      <a16:colId xmlns:a16="http://schemas.microsoft.com/office/drawing/2014/main" val="148916348"/>
                    </a:ext>
                  </a:extLst>
                </a:gridCol>
              </a:tblGrid>
              <a:tr h="374144">
                <a:tc>
                  <a:txBody>
                    <a:bodyPr/>
                    <a:lstStyle/>
                    <a:p>
                      <a:pPr algn="ctr"/>
                      <a:r>
                        <a:rPr lang="en-US" sz="2400" b="1" u="sng" dirty="0" err="1"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Name</a:t>
                      </a:r>
                      <a:endParaRPr lang="en-US" sz="2400" b="1" u="none"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023803803"/>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111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DSA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405959667"/>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214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ED</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81093619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60862437"/>
              </p:ext>
            </p:extLst>
          </p:nvPr>
        </p:nvGraphicFramePr>
        <p:xfrm>
          <a:off x="7378828" y="4112511"/>
          <a:ext cx="3172858" cy="914400"/>
        </p:xfrm>
        <a:graphic>
          <a:graphicData uri="http://schemas.openxmlformats.org/drawingml/2006/table">
            <a:tbl>
              <a:tblPr firstRow="1" bandRow="1"/>
              <a:tblGrid>
                <a:gridCol w="1586429">
                  <a:extLst>
                    <a:ext uri="{9D8B030D-6E8A-4147-A177-3AD203B41FA5}">
                      <a16:colId xmlns:a16="http://schemas.microsoft.com/office/drawing/2014/main" val="1263099262"/>
                    </a:ext>
                  </a:extLst>
                </a:gridCol>
                <a:gridCol w="1586429">
                  <a:extLst>
                    <a:ext uri="{9D8B030D-6E8A-4147-A177-3AD203B41FA5}">
                      <a16:colId xmlns:a16="http://schemas.microsoft.com/office/drawing/2014/main" val="1946314439"/>
                    </a:ext>
                  </a:extLst>
                </a:gridCol>
              </a:tblGrid>
              <a:tr h="262784">
                <a:tc>
                  <a:txBody>
                    <a:bodyPr/>
                    <a:lstStyle/>
                    <a:p>
                      <a:pPr algn="ctr"/>
                      <a:r>
                        <a:rPr lang="en-US" sz="2400" b="1" u="sng" dirty="0" err="1"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Name</a:t>
                      </a:r>
                      <a:endParaRPr lang="en-US" sz="2400" b="1" u="none"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4029439690"/>
                  </a:ext>
                </a:extLst>
              </a:tr>
              <a:tr h="262784">
                <a:tc>
                  <a:txBody>
                    <a:bodyPr/>
                    <a:lstStyle/>
                    <a:p>
                      <a:pPr algn="ctr"/>
                      <a:r>
                        <a:rPr lang="en-US" sz="2400" b="1" dirty="0" smtClean="0">
                          <a:latin typeface="Times New Roman" panose="02020603050405020304" pitchFamily="18" charset="0"/>
                          <a:cs typeface="Times New Roman" panose="02020603050405020304" pitchFamily="18" charset="0"/>
                        </a:rPr>
                        <a:t>111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DSA</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008853202"/>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8088316" y="3543183"/>
                <a:ext cx="1808966"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CSE </a:t>
                </a:r>
                <a14:m>
                  <m:oMath xmlns:m="http://schemas.openxmlformats.org/officeDocument/2006/math">
                    <m:r>
                      <a:rPr lang="en-US" sz="2400"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b="1" dirty="0" smtClean="0">
                    <a:latin typeface="Times New Roman" panose="02020603050405020304" pitchFamily="18" charset="0"/>
                    <a:cs typeface="Times New Roman" panose="02020603050405020304" pitchFamily="18" charset="0"/>
                  </a:rPr>
                  <a:t> ECE</a:t>
                </a:r>
                <a:endParaRPr lang="en-US" sz="2400" b="1"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088316" y="3543183"/>
                <a:ext cx="1808966" cy="461665"/>
              </a:xfrm>
              <a:prstGeom prst="rect">
                <a:avLst/>
              </a:prstGeom>
              <a:blipFill>
                <a:blip r:embed="rId3"/>
                <a:stretch>
                  <a:fillRect l="-4040" t="-10526" r="-3367" b="-28947"/>
                </a:stretch>
              </a:blipFill>
            </p:spPr>
            <p:txBody>
              <a:bodyPr/>
              <a:lstStyle/>
              <a:p>
                <a:r>
                  <a:rPr lang="en-US">
                    <a:noFill/>
                  </a:rPr>
                  <a:t> </a:t>
                </a:r>
              </a:p>
            </p:txBody>
          </p:sp>
        </mc:Fallback>
      </mc:AlternateContent>
    </p:spTree>
    <p:extLst>
      <p:ext uri="{BB962C8B-B14F-4D97-AF65-F5344CB8AC3E}">
        <p14:creationId xmlns:p14="http://schemas.microsoft.com/office/powerpoint/2010/main" val="67242364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CSE</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intersect</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ECE</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CSE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ECE</a:t>
                </a:r>
                <a:endParaRPr lang="en-US" b="1"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a:stretch>
              </a:blipFill>
            </p:spPr>
            <p:txBody>
              <a:bodyPr/>
              <a:lstStyle/>
              <a:p>
                <a:r>
                  <a:rPr lang="en-US">
                    <a:noFill/>
                  </a:rPr>
                  <a:t> </a:t>
                </a:r>
              </a:p>
            </p:txBody>
          </p:sp>
        </mc:Fallback>
      </mc:AlternateContent>
      <p:sp>
        <p:nvSpPr>
          <p:cNvPr id="3" name="Down Arrow 2"/>
          <p:cNvSpPr/>
          <p:nvPr/>
        </p:nvSpPr>
        <p:spPr>
          <a:xfrm>
            <a:off x="3349128" y="1399141"/>
            <a:ext cx="1189822" cy="13881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74806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149272" y="172552"/>
                <a:ext cx="11884182" cy="6514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smtClean="0">
                    <a:latin typeface="Times New Roman" panose="02020603050405020304" pitchFamily="18" charset="0"/>
                    <a:cs typeface="Times New Roman" panose="02020603050405020304" pitchFamily="18" charset="0"/>
                  </a:rPr>
                  <a:t>Set Difference (</a:t>
                </a:r>
                <a14:m>
                  <m:oMath xmlns:m="http://schemas.openxmlformats.org/officeDocument/2006/math">
                    <m:r>
                      <a:rPr lang="en-US" sz="3600" b="1" i="1" smtClean="0">
                        <a:latin typeface="Cambria Math" panose="02040503050406030204" pitchFamily="18" charset="0"/>
                        <a:cs typeface="Times New Roman" panose="02020603050405020304" pitchFamily="18" charset="0"/>
                      </a:rPr>
                      <m:t>−</m:t>
                    </m:r>
                  </m:oMath>
                </a14:m>
                <a:r>
                  <a:rPr lang="en-US" sz="3600" b="1"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a:t>
                </a:r>
                <a:r>
                  <a:rPr lang="en-US" b="1" dirty="0" smtClean="0">
                    <a:latin typeface="Times New Roman" panose="02020603050405020304" pitchFamily="18" charset="0"/>
                    <a:cs typeface="Times New Roman" panose="02020603050405020304" pitchFamily="18" charset="0"/>
                  </a:rPr>
                  <a:t>new relation </a:t>
                </a:r>
                <a:r>
                  <a:rPr lang="en-US" dirty="0" smtClean="0">
                    <a:latin typeface="Times New Roman" panose="02020603050405020304" pitchFamily="18" charset="0"/>
                    <a:cs typeface="Times New Roman" panose="02020603050405020304" pitchFamily="18" charset="0"/>
                  </a:rPr>
                  <a:t>produced by (M </a:t>
                </a:r>
                <a14:m>
                  <m:oMath xmlns:m="http://schemas.openxmlformats.org/officeDocument/2006/math">
                    <m:r>
                      <a:rPr lang="en-US"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 includes those tuples which are </a:t>
                </a:r>
                <a:r>
                  <a:rPr lang="en-US" dirty="0">
                    <a:latin typeface="Times New Roman" panose="02020603050405020304" pitchFamily="18" charset="0"/>
                    <a:cs typeface="Times New Roman" panose="02020603050405020304" pitchFamily="18" charset="0"/>
                  </a:rPr>
                  <a:t>only </a:t>
                </a:r>
                <a:r>
                  <a:rPr lang="en-US" dirty="0" smtClean="0">
                    <a:latin typeface="Times New Roman" panose="02020603050405020304" pitchFamily="18" charset="0"/>
                    <a:cs typeface="Times New Roman" panose="02020603050405020304" pitchFamily="18" charset="0"/>
                  </a:rPr>
                  <a:t>in relation M and not in N.</a:t>
                </a:r>
              </a:p>
              <a:p>
                <a:r>
                  <a:rPr lang="en-US" b="1" dirty="0" smtClean="0">
                    <a:latin typeface="Times New Roman" panose="02020603050405020304" pitchFamily="18" charset="0"/>
                    <a:cs typeface="Times New Roman" panose="02020603050405020304" pitchFamily="18" charset="0"/>
                  </a:rPr>
                  <a:t>Representation</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M </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a:t>
                </a:r>
              </a:p>
              <a:p>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t>
                </a:r>
                <a:r>
                  <a:rPr lang="en-US" b="1" dirty="0" smtClean="0">
                    <a:latin typeface="Times New Roman" panose="02020603050405020304" pitchFamily="18" charset="0"/>
                    <a:cs typeface="Times New Roman" panose="02020603050405020304" pitchFamily="18" charset="0"/>
                  </a:rPr>
                  <a:t>not</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commutative</a:t>
                </a:r>
                <a:endParaRPr lang="en-US" b="1"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 </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M</a:t>
                </a:r>
              </a:p>
              <a:p>
                <a:r>
                  <a:rPr lang="en-US" dirty="0">
                    <a:latin typeface="Times New Roman" panose="02020603050405020304" pitchFamily="18" charset="0"/>
                    <a:cs typeface="Times New Roman" panose="02020603050405020304" pitchFamily="18" charset="0"/>
                  </a:rPr>
                  <a:t>It is </a:t>
                </a:r>
                <a:r>
                  <a:rPr lang="en-US" b="1" dirty="0" smtClean="0">
                    <a:latin typeface="Times New Roman" panose="02020603050405020304" pitchFamily="18" charset="0"/>
                    <a:cs typeface="Times New Roman" panose="02020603050405020304" pitchFamily="18" charset="0"/>
                  </a:rPr>
                  <a:t>not</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associative</a:t>
                </a:r>
                <a:endParaRPr lang="en-US" b="1"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 </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R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 </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 </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R) </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149272" y="172552"/>
                <a:ext cx="11884182" cy="6514686"/>
              </a:xfrm>
              <a:prstGeom prst="rect">
                <a:avLst/>
              </a:prstGeom>
              <a:blipFill>
                <a:blip r:embed="rId2"/>
                <a:stretch>
                  <a:fillRect l="-1538" t="-2339" r="-615"/>
                </a:stretch>
              </a:blipFill>
            </p:spPr>
            <p:txBody>
              <a:bodyPr/>
              <a:lstStyle/>
              <a:p>
                <a:r>
                  <a:rPr lang="en-US">
                    <a:noFill/>
                  </a:rPr>
                  <a:t> </a:t>
                </a:r>
              </a:p>
            </p:txBody>
          </p:sp>
        </mc:Fallback>
      </mc:AlternateContent>
      <p:sp>
        <p:nvSpPr>
          <p:cNvPr id="3" name="TextBox 2"/>
          <p:cNvSpPr txBox="1"/>
          <p:nvPr/>
        </p:nvSpPr>
        <p:spPr>
          <a:xfrm>
            <a:off x="9949868" y="1336791"/>
            <a:ext cx="1059979"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ECE</a:t>
            </a:r>
            <a:endParaRPr lang="en-US" sz="2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717559" y="1292522"/>
            <a:ext cx="821283"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CSE</a:t>
            </a:r>
            <a:endParaRPr lang="en-US" sz="2400" b="1"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nvPr>
        </p:nvGraphicFramePr>
        <p:xfrm>
          <a:off x="5609837" y="1754187"/>
          <a:ext cx="3036728" cy="1371600"/>
        </p:xfrm>
        <a:graphic>
          <a:graphicData uri="http://schemas.openxmlformats.org/drawingml/2006/table">
            <a:tbl>
              <a:tblPr firstRow="1" bandRow="1"/>
              <a:tblGrid>
                <a:gridCol w="1518364">
                  <a:extLst>
                    <a:ext uri="{9D8B030D-6E8A-4147-A177-3AD203B41FA5}">
                      <a16:colId xmlns:a16="http://schemas.microsoft.com/office/drawing/2014/main" val="3913663507"/>
                    </a:ext>
                  </a:extLst>
                </a:gridCol>
                <a:gridCol w="1518364">
                  <a:extLst>
                    <a:ext uri="{9D8B030D-6E8A-4147-A177-3AD203B41FA5}">
                      <a16:colId xmlns:a16="http://schemas.microsoft.com/office/drawing/2014/main" val="2935325366"/>
                    </a:ext>
                  </a:extLst>
                </a:gridCol>
              </a:tblGrid>
              <a:tr h="408078">
                <a:tc>
                  <a:txBody>
                    <a:bodyPr/>
                    <a:lstStyle/>
                    <a:p>
                      <a:pPr algn="ctr"/>
                      <a:r>
                        <a:rPr lang="en-US" sz="2400" b="1" u="sng" dirty="0" err="1"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Name</a:t>
                      </a:r>
                      <a:endParaRPr lang="en-US" sz="2400" b="1" u="none"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2545166408"/>
                  </a:ext>
                </a:extLst>
              </a:tr>
              <a:tr h="408078">
                <a:tc>
                  <a:txBody>
                    <a:bodyPr/>
                    <a:lstStyle/>
                    <a:p>
                      <a:pPr algn="ctr"/>
                      <a:r>
                        <a:rPr lang="en-US" sz="2400" b="1" dirty="0" smtClean="0">
                          <a:latin typeface="Times New Roman" panose="02020603050405020304" pitchFamily="18" charset="0"/>
                          <a:cs typeface="Times New Roman" panose="02020603050405020304" pitchFamily="18" charset="0"/>
                        </a:rPr>
                        <a:t>111</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DSA</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99338715"/>
                  </a:ext>
                </a:extLst>
              </a:tr>
              <a:tr h="408078">
                <a:tc>
                  <a:txBody>
                    <a:bodyPr/>
                    <a:lstStyle/>
                    <a:p>
                      <a:pPr algn="ctr"/>
                      <a:r>
                        <a:rPr lang="en-US" sz="2400" b="1" dirty="0" smtClean="0">
                          <a:latin typeface="Times New Roman" panose="02020603050405020304" pitchFamily="18" charset="0"/>
                          <a:cs typeface="Times New Roman" panose="02020603050405020304" pitchFamily="18" charset="0"/>
                        </a:rPr>
                        <a:t>222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DBMS</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284954838"/>
                  </a:ext>
                </a:extLst>
              </a:tr>
            </a:tbl>
          </a:graphicData>
        </a:graphic>
      </p:graphicFrame>
      <p:graphicFrame>
        <p:nvGraphicFramePr>
          <p:cNvPr id="6" name="Table 5"/>
          <p:cNvGraphicFramePr>
            <a:graphicFrameLocks noGrp="1"/>
          </p:cNvGraphicFramePr>
          <p:nvPr>
            <p:extLst/>
          </p:nvPr>
        </p:nvGraphicFramePr>
        <p:xfrm>
          <a:off x="8992799" y="1754187"/>
          <a:ext cx="3117774" cy="1371600"/>
        </p:xfrm>
        <a:graphic>
          <a:graphicData uri="http://schemas.openxmlformats.org/drawingml/2006/table">
            <a:tbl>
              <a:tblPr firstRow="1" bandRow="1"/>
              <a:tblGrid>
                <a:gridCol w="1558887">
                  <a:extLst>
                    <a:ext uri="{9D8B030D-6E8A-4147-A177-3AD203B41FA5}">
                      <a16:colId xmlns:a16="http://schemas.microsoft.com/office/drawing/2014/main" val="3408566713"/>
                    </a:ext>
                  </a:extLst>
                </a:gridCol>
                <a:gridCol w="1558887">
                  <a:extLst>
                    <a:ext uri="{9D8B030D-6E8A-4147-A177-3AD203B41FA5}">
                      <a16:colId xmlns:a16="http://schemas.microsoft.com/office/drawing/2014/main" val="148916348"/>
                    </a:ext>
                  </a:extLst>
                </a:gridCol>
              </a:tblGrid>
              <a:tr h="374144">
                <a:tc>
                  <a:txBody>
                    <a:bodyPr/>
                    <a:lstStyle/>
                    <a:p>
                      <a:pPr algn="ctr"/>
                      <a:r>
                        <a:rPr lang="en-US" sz="2400" b="1" u="sng" dirty="0" err="1"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Name</a:t>
                      </a:r>
                      <a:endParaRPr lang="en-US" sz="2400" b="1" u="none"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023803803"/>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111</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DSA</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405959667"/>
                  </a:ext>
                </a:extLst>
              </a:tr>
              <a:tr h="374144">
                <a:tc>
                  <a:txBody>
                    <a:bodyPr/>
                    <a:lstStyle/>
                    <a:p>
                      <a:pPr algn="ctr"/>
                      <a:r>
                        <a:rPr lang="en-US" sz="2400" b="1" dirty="0" smtClean="0">
                          <a:latin typeface="Times New Roman" panose="02020603050405020304" pitchFamily="18" charset="0"/>
                          <a:cs typeface="Times New Roman" panose="02020603050405020304" pitchFamily="18" charset="0"/>
                        </a:rPr>
                        <a:t>214</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ED</a:t>
                      </a:r>
                      <a:endParaRPr lang="en-US" sz="2400"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81093619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73470091"/>
              </p:ext>
            </p:extLst>
          </p:nvPr>
        </p:nvGraphicFramePr>
        <p:xfrm>
          <a:off x="7406370" y="4004848"/>
          <a:ext cx="3172858" cy="914400"/>
        </p:xfrm>
        <a:graphic>
          <a:graphicData uri="http://schemas.openxmlformats.org/drawingml/2006/table">
            <a:tbl>
              <a:tblPr firstRow="1" bandRow="1"/>
              <a:tblGrid>
                <a:gridCol w="1586429">
                  <a:extLst>
                    <a:ext uri="{9D8B030D-6E8A-4147-A177-3AD203B41FA5}">
                      <a16:colId xmlns:a16="http://schemas.microsoft.com/office/drawing/2014/main" val="1263099262"/>
                    </a:ext>
                  </a:extLst>
                </a:gridCol>
                <a:gridCol w="1586429">
                  <a:extLst>
                    <a:ext uri="{9D8B030D-6E8A-4147-A177-3AD203B41FA5}">
                      <a16:colId xmlns:a16="http://schemas.microsoft.com/office/drawing/2014/main" val="1946314439"/>
                    </a:ext>
                  </a:extLst>
                </a:gridCol>
              </a:tblGrid>
              <a:tr h="262784">
                <a:tc>
                  <a:txBody>
                    <a:bodyPr/>
                    <a:lstStyle/>
                    <a:p>
                      <a:pPr algn="ctr"/>
                      <a:r>
                        <a:rPr lang="en-US" sz="2400" b="1" u="sng" dirty="0" err="1"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Name</a:t>
                      </a:r>
                      <a:endParaRPr lang="en-US" sz="2400" b="1" u="none"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4029439690"/>
                  </a:ext>
                </a:extLst>
              </a:tr>
              <a:tr h="262784">
                <a:tc>
                  <a:txBody>
                    <a:bodyPr/>
                    <a:lstStyle/>
                    <a:p>
                      <a:pPr algn="ctr"/>
                      <a:r>
                        <a:rPr lang="en-US" sz="2400" b="1" dirty="0" smtClean="0">
                          <a:latin typeface="Times New Roman" panose="02020603050405020304" pitchFamily="18" charset="0"/>
                          <a:cs typeface="Times New Roman" panose="02020603050405020304" pitchFamily="18" charset="0"/>
                        </a:rPr>
                        <a:t>222</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DBMS</a:t>
                      </a:r>
                      <a:endParaRPr lang="en-US" sz="2400"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008853202"/>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8088316" y="3543183"/>
                <a:ext cx="1808966"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CSE </a:t>
                </a:r>
                <a14:m>
                  <m:oMath xmlns:m="http://schemas.openxmlformats.org/officeDocument/2006/math">
                    <m:r>
                      <a:rPr lang="en-US" sz="2400" b="1" i="1" smtClean="0">
                        <a:latin typeface="Cambria Math" panose="02040503050406030204" pitchFamily="18" charset="0"/>
                        <a:cs typeface="Times New Roman" panose="02020603050405020304" pitchFamily="18" charset="0"/>
                      </a:rPr>
                      <m:t>−</m:t>
                    </m:r>
                  </m:oMath>
                </a14:m>
                <a:r>
                  <a:rPr lang="en-US" sz="2400" b="1" dirty="0" smtClean="0">
                    <a:latin typeface="Times New Roman" panose="02020603050405020304" pitchFamily="18" charset="0"/>
                    <a:cs typeface="Times New Roman" panose="02020603050405020304" pitchFamily="18" charset="0"/>
                  </a:rPr>
                  <a:t> ECE</a:t>
                </a:r>
                <a:endParaRPr lang="en-US" sz="2400" b="1"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088316" y="3543183"/>
                <a:ext cx="1808966" cy="461665"/>
              </a:xfrm>
              <a:prstGeom prst="rect">
                <a:avLst/>
              </a:prstGeom>
              <a:blipFill>
                <a:blip r:embed="rId3"/>
                <a:stretch>
                  <a:fillRect l="-4377" t="-10526" r="-4040" b="-28947"/>
                </a:stretch>
              </a:blipFill>
            </p:spPr>
            <p:txBody>
              <a:bodyPr/>
              <a:lstStyle/>
              <a:p>
                <a:r>
                  <a:rPr lang="en-US">
                    <a:noFill/>
                  </a:rPr>
                  <a:t> </a:t>
                </a:r>
              </a:p>
            </p:txBody>
          </p:sp>
        </mc:Fallback>
      </mc:AlternateContent>
    </p:spTree>
    <p:extLst>
      <p:ext uri="{BB962C8B-B14F-4D97-AF65-F5344CB8AC3E}">
        <p14:creationId xmlns:p14="http://schemas.microsoft.com/office/powerpoint/2010/main" val="33523922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CSE</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minus</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ECE</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CSE</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ECE</a:t>
                </a:r>
                <a:endParaRPr lang="en-US" b="1"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a:stretch>
              </a:blipFill>
            </p:spPr>
            <p:txBody>
              <a:bodyPr/>
              <a:lstStyle/>
              <a:p>
                <a:r>
                  <a:rPr lang="en-US">
                    <a:noFill/>
                  </a:rPr>
                  <a:t> </a:t>
                </a:r>
              </a:p>
            </p:txBody>
          </p:sp>
        </mc:Fallback>
      </mc:AlternateContent>
      <p:sp>
        <p:nvSpPr>
          <p:cNvPr id="3" name="Down Arrow 2"/>
          <p:cNvSpPr/>
          <p:nvPr/>
        </p:nvSpPr>
        <p:spPr>
          <a:xfrm>
            <a:off x="3349128" y="1399141"/>
            <a:ext cx="1189822" cy="13881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8382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4445" y="1621971"/>
            <a:ext cx="4600104" cy="542109"/>
          </a:xfrm>
        </p:spPr>
        <p:txBody>
          <a:bodyPr>
            <a:normAutofit/>
          </a:bodyPr>
          <a:lstStyle/>
          <a:p>
            <a:r>
              <a:rPr lang="en-US" sz="3200" b="1" dirty="0" smtClean="0">
                <a:latin typeface="Times New Roman" panose="02020603050405020304" pitchFamily="18" charset="0"/>
                <a:cs typeface="Times New Roman" panose="02020603050405020304" pitchFamily="18" charset="0"/>
              </a:rPr>
              <a:t>Components of DBMS:</a:t>
            </a:r>
          </a:p>
        </p:txBody>
      </p:sp>
    </p:spTree>
    <p:extLst>
      <p:ext uri="{BB962C8B-B14F-4D97-AF65-F5344CB8AC3E}">
        <p14:creationId xmlns:p14="http://schemas.microsoft.com/office/powerpoint/2010/main" val="147786856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149272" y="172552"/>
                <a:ext cx="4778619" cy="6514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smtClean="0">
                    <a:latin typeface="Times New Roman" panose="02020603050405020304" pitchFamily="18" charset="0"/>
                    <a:cs typeface="Times New Roman" panose="02020603050405020304" pitchFamily="18" charset="0"/>
                  </a:rPr>
                  <a:t>Join(</a:t>
                </a:r>
                <a14:m>
                  <m:oMath xmlns:m="http://schemas.openxmlformats.org/officeDocument/2006/math">
                    <m:r>
                      <a:rPr lang="en-US" sz="3600"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3600" b="1"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1</a:t>
                </a:r>
                <a:r>
                  <a:rPr lang="en-US" b="1" dirty="0" smtClean="0">
                    <a:latin typeface="Times New Roman" panose="02020603050405020304" pitchFamily="18" charset="0"/>
                    <a:cs typeface="Times New Roman" panose="02020603050405020304" pitchFamily="18" charset="0"/>
                  </a:rPr>
                  <a:t>. Inner Join</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1.1. </a:t>
                </a:r>
                <a:r>
                  <a:rPr lang="en-US" dirty="0" err="1" smtClean="0">
                    <a:latin typeface="Times New Roman" panose="02020603050405020304" pitchFamily="18" charset="0"/>
                    <a:cs typeface="Times New Roman" panose="02020603050405020304" pitchFamily="18" charset="0"/>
                  </a:rPr>
                  <a:t>Equi</a:t>
                </a:r>
                <a:r>
                  <a:rPr lang="en-US" dirty="0" smtClean="0">
                    <a:latin typeface="Times New Roman" panose="02020603050405020304" pitchFamily="18" charset="0"/>
                    <a:cs typeface="Times New Roman" panose="02020603050405020304" pitchFamily="18" charset="0"/>
                  </a:rPr>
                  <a:t>-Join</a:t>
                </a:r>
              </a:p>
              <a:p>
                <a:r>
                  <a:rPr lang="en-US" dirty="0" smtClean="0">
                    <a:latin typeface="Times New Roman" panose="02020603050405020304" pitchFamily="18" charset="0"/>
                    <a:cs typeface="Times New Roman" panose="02020603050405020304" pitchFamily="18" charset="0"/>
                  </a:rPr>
                  <a:t>     1.2. Natural Join</a:t>
                </a:r>
              </a:p>
              <a:p>
                <a:r>
                  <a:rPr lang="en-US" dirty="0" smtClean="0">
                    <a:latin typeface="Times New Roman" panose="02020603050405020304" pitchFamily="18" charset="0"/>
                    <a:cs typeface="Times New Roman" panose="02020603050405020304" pitchFamily="18" charset="0"/>
                  </a:rPr>
                  <a:t>     1.3. Theta Join</a:t>
                </a:r>
              </a:p>
              <a:p>
                <a:r>
                  <a:rPr lang="en-US" b="1" dirty="0" smtClean="0">
                    <a:latin typeface="Times New Roman" panose="02020603050405020304" pitchFamily="18" charset="0"/>
                    <a:cs typeface="Times New Roman" panose="02020603050405020304" pitchFamily="18" charset="0"/>
                  </a:rPr>
                  <a:t>2. Outer Join</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2.1. Left outer Join</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2.2. Right outer Join</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2.3. Full outer Join</a:t>
                </a:r>
              </a:p>
              <a:p>
                <a:r>
                  <a:rPr lang="en-US" b="1" dirty="0" smtClean="0">
                    <a:latin typeface="Times New Roman" panose="02020603050405020304" pitchFamily="18" charset="0"/>
                    <a:cs typeface="Times New Roman" panose="02020603050405020304" pitchFamily="18" charset="0"/>
                  </a:rPr>
                  <a:t>3.  Semi Join</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3.1. Left semi join</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3.2. Right semi join</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149272" y="172552"/>
                <a:ext cx="4778619" cy="6514686"/>
              </a:xfrm>
              <a:prstGeom prst="rect">
                <a:avLst/>
              </a:prstGeom>
              <a:blipFill>
                <a:blip r:embed="rId2"/>
                <a:stretch>
                  <a:fillRect l="-3827" t="-2339"/>
                </a:stretch>
              </a:blipFill>
            </p:spPr>
            <p:txBody>
              <a:bodyPr/>
              <a:lstStyle/>
              <a:p>
                <a:r>
                  <a:rPr lang="en-US">
                    <a:noFill/>
                  </a:rPr>
                  <a:t> </a:t>
                </a:r>
              </a:p>
            </p:txBody>
          </p:sp>
        </mc:Fallback>
      </mc:AlternateContent>
      <p:sp>
        <p:nvSpPr>
          <p:cNvPr id="9" name="Content Placeholder 2"/>
          <p:cNvSpPr txBox="1">
            <a:spLocks/>
          </p:cNvSpPr>
          <p:nvPr/>
        </p:nvSpPr>
        <p:spPr>
          <a:xfrm>
            <a:off x="4741470" y="172552"/>
            <a:ext cx="7134713" cy="6514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4. Anti semi join or Anti join</a:t>
            </a:r>
          </a:p>
          <a:p>
            <a:r>
              <a:rPr lang="en-US" dirty="0" smtClean="0">
                <a:latin typeface="Times New Roman" panose="02020603050405020304" pitchFamily="18" charset="0"/>
                <a:cs typeface="Times New Roman" panose="02020603050405020304" pitchFamily="18" charset="0"/>
              </a:rPr>
              <a:t>    4.1. Left Anti Join</a:t>
            </a:r>
          </a:p>
          <a:p>
            <a:r>
              <a:rPr lang="en-US" dirty="0" smtClean="0">
                <a:latin typeface="Times New Roman" panose="02020603050405020304" pitchFamily="18" charset="0"/>
                <a:cs typeface="Times New Roman" panose="02020603050405020304" pitchFamily="18" charset="0"/>
              </a:rPr>
              <a:t>    4. 2. Right Anti Join </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532605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Equi-Join:</a:t>
                </a:r>
              </a:p>
              <a:p>
                <a:r>
                  <a:rPr lang="en-US" dirty="0" smtClean="0">
                    <a:latin typeface="Times New Roman" panose="02020603050405020304" pitchFamily="18" charset="0"/>
                    <a:cs typeface="Times New Roman" panose="02020603050405020304" pitchFamily="18" charset="0"/>
                  </a:rPr>
                  <a:t>A new relation is produced by joining the tuples of two relations </a:t>
                </a:r>
                <a:r>
                  <a:rPr lang="en-US" dirty="0">
                    <a:latin typeface="Times New Roman" panose="02020603050405020304" pitchFamily="18" charset="0"/>
                    <a:cs typeface="Times New Roman" panose="02020603050405020304" pitchFamily="18" charset="0"/>
                  </a:rPr>
                  <a:t>using </a:t>
                </a:r>
                <a:r>
                  <a:rPr lang="en-US" dirty="0" smtClean="0">
                    <a:latin typeface="Times New Roman" panose="02020603050405020304" pitchFamily="18" charset="0"/>
                    <a:cs typeface="Times New Roman" panose="02020603050405020304" pitchFamily="18" charset="0"/>
                  </a:rPr>
                  <a:t>equality </a:t>
                </a:r>
                <a:r>
                  <a:rPr lang="en-US" dirty="0">
                    <a:latin typeface="Times New Roman" panose="02020603050405020304" pitchFamily="18" charset="0"/>
                    <a:cs typeface="Times New Roman" panose="02020603050405020304" pitchFamily="18" charset="0"/>
                  </a:rPr>
                  <a:t>comparison </a:t>
                </a:r>
                <a:r>
                  <a:rPr lang="en-US" dirty="0" smtClean="0">
                    <a:latin typeface="Times New Roman" panose="02020603050405020304" pitchFamily="18" charset="0"/>
                    <a:cs typeface="Times New Roman" panose="02020603050405020304" pitchFamily="18" charset="0"/>
                  </a:rPr>
                  <a:t>operator </a:t>
                </a:r>
                <a:r>
                  <a:rPr lang="en-US" b="1" dirty="0" smtClean="0">
                    <a:latin typeface="Times New Roman" panose="02020603050405020304" pitchFamily="18" charset="0"/>
                    <a:cs typeface="Times New Roman" panose="02020603050405020304" pitchFamily="18" charset="0"/>
                  </a:rPr>
                  <a:t>explicitly</a:t>
                </a:r>
                <a:r>
                  <a:rPr lang="en-US" dirty="0" smtClean="0">
                    <a:latin typeface="Times New Roman" panose="02020603050405020304" pitchFamily="18" charset="0"/>
                    <a:cs typeface="Times New Roman" panose="02020603050405020304" pitchFamily="18" charset="0"/>
                  </a:rPr>
                  <a:t> on their </a:t>
                </a:r>
                <a:r>
                  <a:rPr lang="en-US" dirty="0">
                    <a:latin typeface="Times New Roman" panose="02020603050405020304" pitchFamily="18" charset="0"/>
                    <a:cs typeface="Times New Roman" panose="02020603050405020304" pitchFamily="18" charset="0"/>
                  </a:rPr>
                  <a:t>common attributes in the join conditions</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The new relation contains all the attributes of the two relations.</a:t>
                </a:r>
              </a:p>
              <a:p>
                <a:r>
                  <a:rPr lang="en-US" dirty="0" smtClean="0">
                    <a:latin typeface="Times New Roman" panose="02020603050405020304" pitchFamily="18" charset="0"/>
                    <a:cs typeface="Times New Roman" panose="02020603050405020304" pitchFamily="18" charset="0"/>
                  </a:rPr>
                  <a:t>It is represented as </a:t>
                </a:r>
                <a:r>
                  <a:rPr lang="en-US" dirty="0">
                    <a:latin typeface="Times New Roman" panose="02020603050405020304" pitchFamily="18" charset="0"/>
                    <a:cs typeface="Times New Roman" panose="02020603050405020304" pitchFamily="18" charset="0"/>
                  </a:rPr>
                  <a:t>M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US" b="0" i="1" smtClean="0">
                            <a:latin typeface="Cambria Math" panose="02040503050406030204" pitchFamily="18" charset="0"/>
                            <a:cs typeface="Times New Roman" panose="02020603050405020304" pitchFamily="18" charset="0"/>
                          </a:rPr>
                          <m:t>&lt;</m:t>
                        </m:r>
                        <m:r>
                          <a:rPr lang="en-US" b="0" i="1" smtClean="0">
                            <a:latin typeface="Cambria Math" panose="02040503050406030204" pitchFamily="18" charset="0"/>
                            <a:cs typeface="Times New Roman" panose="02020603050405020304" pitchFamily="18" charset="0"/>
                          </a:rPr>
                          <m:t>𝑒𝑞𝑢𝑎𝑙𝑖𝑡𝑦</m:t>
                        </m:r>
                        <m:r>
                          <a:rPr lang="en-US" b="0" i="1" smtClean="0">
                            <a:latin typeface="Cambria Math" panose="02040503050406030204" pitchFamily="18" charset="0"/>
                            <a:cs typeface="Times New Roman" panose="02020603050405020304" pitchFamily="18" charset="0"/>
                          </a:rPr>
                          <m:t>_</m:t>
                        </m:r>
                        <m:r>
                          <a:rPr lang="en-US" b="0" i="1" smtClean="0">
                            <a:latin typeface="Cambria Math" panose="02040503050406030204" pitchFamily="18" charset="0"/>
                            <a:cs typeface="Times New Roman" panose="02020603050405020304" pitchFamily="18" charset="0"/>
                          </a:rPr>
                          <m:t>𝑗𝑜𝑖𝑛</m:t>
                        </m:r>
                        <m:r>
                          <a:rPr lang="en-US" b="0" i="1" smtClean="0">
                            <a:latin typeface="Cambria Math" panose="02040503050406030204" pitchFamily="18" charset="0"/>
                            <a:cs typeface="Times New Roman" panose="02020603050405020304" pitchFamily="18" charset="0"/>
                          </a:rPr>
                          <m:t>_</m:t>
                        </m:r>
                        <m:r>
                          <a:rPr lang="en-US" b="0" i="1" smtClean="0">
                            <a:latin typeface="Cambria Math" panose="02040503050406030204" pitchFamily="18" charset="0"/>
                            <a:cs typeface="Times New Roman" panose="02020603050405020304" pitchFamily="18" charset="0"/>
                          </a:rPr>
                          <m:t>𝑐𝑜𝑛𝑑𝑖𝑡𝑖𝑜𝑛𝑠</m:t>
                        </m:r>
                        <m:r>
                          <a:rPr lang="en-US" b="0" i="1" smtClean="0">
                            <a:latin typeface="Cambria Math" panose="02040503050406030204" pitchFamily="18" charset="0"/>
                            <a:cs typeface="Times New Roman" panose="02020603050405020304" pitchFamily="18" charset="0"/>
                          </a:rPr>
                          <m:t>&gt;</m:t>
                        </m:r>
                      </m:sub>
                    </m:sSub>
                  </m:oMath>
                </a14:m>
                <a:r>
                  <a:rPr lang="en-US" dirty="0" smtClean="0">
                    <a:latin typeface="Times New Roman" panose="02020603050405020304" pitchFamily="18" charset="0"/>
                    <a:cs typeface="Times New Roman" panose="02020603050405020304" pitchFamily="18" charset="0"/>
                  </a:rPr>
                  <a:t> N</a:t>
                </a:r>
              </a:p>
              <a:p>
                <a:r>
                  <a:rPr lang="en-US" dirty="0" smtClean="0">
                    <a:latin typeface="Times New Roman" panose="02020603050405020304" pitchFamily="18" charset="0"/>
                    <a:cs typeface="Times New Roman" panose="02020603050405020304" pitchFamily="18" charset="0"/>
                  </a:rPr>
                  <a:t>Example:</a:t>
                </a:r>
              </a:p>
              <a:p>
                <a:pPr marL="0" indent="0">
                  <a:buNone/>
                </a:pP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a:t>
                </a:r>
                <a:r>
                  <a:rPr lang="en-US" b="1" dirty="0">
                    <a:latin typeface="Times New Roman" panose="02020603050405020304" pitchFamily="18" charset="0"/>
                    <a:cs typeface="Times New Roman" panose="02020603050405020304" pitchFamily="18" charset="0"/>
                  </a:rPr>
                  <a:t>join</a:t>
                </a:r>
                <a:r>
                  <a:rPr lang="en-US" dirty="0">
                    <a:latin typeface="Times New Roman" panose="02020603050405020304" pitchFamily="18" charset="0"/>
                    <a:cs typeface="Times New Roman" panose="02020603050405020304" pitchFamily="18" charset="0"/>
                  </a:rPr>
                  <a:t> grade g  </a:t>
                </a:r>
                <a:r>
                  <a:rPr lang="en-US" b="1" dirty="0">
                    <a:latin typeface="Times New Roman" panose="02020603050405020304" pitchFamily="18" charset="0"/>
                    <a:cs typeface="Times New Roman" panose="02020603050405020304" pitchFamily="18" charset="0"/>
                  </a:rPr>
                  <a:t>on (</a:t>
                </a:r>
                <a:r>
                  <a:rPr lang="en-US" b="1" dirty="0" err="1">
                    <a:solidFill>
                      <a:srgbClr val="00B0F0"/>
                    </a:solidFill>
                    <a:latin typeface="Times New Roman" panose="02020603050405020304" pitchFamily="18" charset="0"/>
                    <a:cs typeface="Times New Roman" panose="02020603050405020304" pitchFamily="18" charset="0"/>
                  </a:rPr>
                  <a:t>s.rollno</a:t>
                </a:r>
                <a:r>
                  <a:rPr lang="en-US" b="1" dirty="0">
                    <a:solidFill>
                      <a:srgbClr val="00B0F0"/>
                    </a:solidFill>
                    <a:latin typeface="Times New Roman" panose="02020603050405020304" pitchFamily="18" charset="0"/>
                    <a:cs typeface="Times New Roman" panose="02020603050405020304" pitchFamily="18" charset="0"/>
                  </a:rPr>
                  <a:t> = </a:t>
                </a:r>
                <a:r>
                  <a:rPr lang="en-US" b="1" dirty="0" err="1">
                    <a:solidFill>
                      <a:srgbClr val="00B0F0"/>
                    </a:solidFill>
                    <a:latin typeface="Times New Roman" panose="02020603050405020304" pitchFamily="18" charset="0"/>
                    <a:cs typeface="Times New Roman" panose="02020603050405020304" pitchFamily="18" charset="0"/>
                  </a:rPr>
                  <a:t>g.rollno</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student</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m:t>
                        </m:r>
                      </m:e>
                      <m:sub>
                        <m:r>
                          <a:rPr lang="en-US" i="1">
                            <a:latin typeface="Cambria Math" panose="02040503050406030204" pitchFamily="18" charset="0"/>
                            <a:cs typeface="Times New Roman" panose="02020603050405020304" pitchFamily="18" charset="0"/>
                          </a:rPr>
                          <m:t>&lt;</m:t>
                        </m:r>
                        <m:r>
                          <a:rPr lang="en-US" b="0" i="1" smtClean="0">
                            <a:latin typeface="Cambria Math" panose="02040503050406030204" pitchFamily="18" charset="0"/>
                            <a:cs typeface="Times New Roman" panose="02020603050405020304" pitchFamily="18" charset="0"/>
                          </a:rPr>
                          <m:t>𝑠𝑡𝑢𝑑𝑒𝑛𝑡</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𝑟𝑜𝑙𝑙</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𝑔𝑟𝑎𝑑𝑒</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𝑟𝑜𝑙𝑙</m:t>
                        </m:r>
                        <m:r>
                          <a:rPr lang="en-US" i="1">
                            <a:latin typeface="Cambria Math" panose="02040503050406030204" pitchFamily="18" charset="0"/>
                            <a:cs typeface="Times New Roman" panose="02020603050405020304" pitchFamily="18" charset="0"/>
                          </a:rPr>
                          <m:t>&gt;</m:t>
                        </m:r>
                      </m:sub>
                    </m:sSub>
                  </m:oMath>
                </a14:m>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grade</a:t>
                </a:r>
                <a:endParaRPr lang="en-US" b="1"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1050" t="-1760" r="-892"/>
                </a:stretch>
              </a:blipFill>
            </p:spPr>
            <p:txBody>
              <a:bodyPr/>
              <a:lstStyle/>
              <a:p>
                <a:r>
                  <a:rPr lang="en-US">
                    <a:noFill/>
                  </a:rPr>
                  <a:t> </a:t>
                </a:r>
              </a:p>
            </p:txBody>
          </p:sp>
        </mc:Fallback>
      </mc:AlternateContent>
      <p:sp>
        <p:nvSpPr>
          <p:cNvPr id="2" name="Down Arrow 1"/>
          <p:cNvSpPr/>
          <p:nvPr/>
        </p:nvSpPr>
        <p:spPr>
          <a:xfrm>
            <a:off x="4120308" y="4272687"/>
            <a:ext cx="1002535" cy="872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73001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Natural Join:</a:t>
                </a:r>
              </a:p>
              <a:p>
                <a:r>
                  <a:rPr lang="en-US" dirty="0">
                    <a:latin typeface="Times New Roman" panose="02020603050405020304" pitchFamily="18" charset="0"/>
                    <a:cs typeface="Times New Roman" panose="02020603050405020304" pitchFamily="18" charset="0"/>
                  </a:rPr>
                  <a:t>A new relation is produced by joining the tuples of two relations using equality comparison operator </a:t>
                </a:r>
                <a:r>
                  <a:rPr lang="en-US" b="1" dirty="0" smtClean="0">
                    <a:latin typeface="Times New Roman" panose="02020603050405020304" pitchFamily="18" charset="0"/>
                    <a:cs typeface="Times New Roman" panose="02020603050405020304" pitchFamily="18" charset="0"/>
                  </a:rPr>
                  <a:t>implicitly</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on their common </a:t>
                </a:r>
                <a:r>
                  <a:rPr lang="en-US" dirty="0" smtClean="0">
                    <a:latin typeface="Times New Roman" panose="02020603050405020304" pitchFamily="18" charset="0"/>
                    <a:cs typeface="Times New Roman" panose="02020603050405020304" pitchFamily="18" charset="0"/>
                  </a:rPr>
                  <a:t>attributes </a:t>
                </a:r>
                <a:r>
                  <a:rPr lang="en-US" dirty="0">
                    <a:latin typeface="Times New Roman" panose="02020603050405020304" pitchFamily="18" charset="0"/>
                    <a:cs typeface="Times New Roman" panose="02020603050405020304" pitchFamily="18" charset="0"/>
                  </a:rPr>
                  <a:t>in the join conditions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new relation contains a single copy of the common attributes along with other attributes of the two relations.</a:t>
                </a:r>
              </a:p>
              <a:p>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represented as </a:t>
                </a:r>
                <a:r>
                  <a:rPr lang="en-US" dirty="0" smtClean="0">
                    <a:latin typeface="Times New Roman" panose="02020603050405020304" pitchFamily="18" charset="0"/>
                    <a:cs typeface="Times New Roman" panose="02020603050405020304" pitchFamily="18" charset="0"/>
                  </a:rPr>
                  <a:t>M</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US" b="0" i="1" smtClean="0">
                            <a:latin typeface="Cambria Math" panose="02040503050406030204" pitchFamily="18" charset="0"/>
                            <a:cs typeface="Times New Roman" panose="02020603050405020304" pitchFamily="18" charset="0"/>
                          </a:rPr>
                          <m:t>&lt;</m:t>
                        </m:r>
                        <m:r>
                          <a:rPr lang="en-US" b="0" i="1" smtClean="0">
                            <a:latin typeface="Cambria Math" panose="02040503050406030204" pitchFamily="18" charset="0"/>
                            <a:cs typeface="Times New Roman" panose="02020603050405020304" pitchFamily="18" charset="0"/>
                          </a:rPr>
                          <m:t>𝑒𝑞𝑢𝑎𝑙𝑖𝑡</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𝑗𝑜𝑖</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𝑛</m:t>
                                </m:r>
                              </m:e>
                              <m:sub>
                                <m:r>
                                  <a:rPr lang="en-US" b="0" i="1" smtClean="0">
                                    <a:latin typeface="Cambria Math" panose="02040503050406030204" pitchFamily="18" charset="0"/>
                                    <a:cs typeface="Times New Roman" panose="02020603050405020304" pitchFamily="18" charset="0"/>
                                  </a:rPr>
                                  <m:t>𝑐𝑜𝑛𝑑𝑖𝑡𝑖𝑜𝑛𝑠</m:t>
                                </m:r>
                              </m:sub>
                            </m:sSub>
                          </m:sub>
                        </m:sSub>
                        <m:r>
                          <a:rPr lang="en-US" b="0" i="1" smtClean="0">
                            <a:latin typeface="Cambria Math" panose="02040503050406030204" pitchFamily="18" charset="0"/>
                            <a:cs typeface="Times New Roman" panose="02020603050405020304" pitchFamily="18" charset="0"/>
                          </a:rPr>
                          <m:t>&gt;</m:t>
                        </m:r>
                      </m:sub>
                    </m:sSub>
                  </m:oMath>
                </a14:m>
                <a:r>
                  <a:rPr lang="en-US" dirty="0" smtClean="0">
                    <a:latin typeface="Times New Roman" panose="02020603050405020304" pitchFamily="18" charset="0"/>
                    <a:cs typeface="Times New Roman" panose="02020603050405020304" pitchFamily="18" charset="0"/>
                  </a:rPr>
                  <a:t>N</a:t>
                </a:r>
              </a:p>
              <a:p>
                <a:r>
                  <a:rPr lang="en-US" dirty="0" smtClean="0">
                    <a:latin typeface="Times New Roman" panose="02020603050405020304" pitchFamily="18" charset="0"/>
                    <a:cs typeface="Times New Roman" panose="02020603050405020304" pitchFamily="18" charset="0"/>
                  </a:rPr>
                  <a:t>It is also represented as 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Example</a:t>
                </a:r>
                <a:r>
                  <a:rPr lang="en-US" dirty="0" smtClean="0">
                    <a:latin typeface="Times New Roman" panose="02020603050405020304" pitchFamily="18" charset="0"/>
                    <a:cs typeface="Times New Roman" panose="02020603050405020304" pitchFamily="18" charset="0"/>
                  </a:rPr>
                  <a:t>:</a:t>
                </a:r>
              </a:p>
              <a:p>
                <a:pPr marL="0" indent="0">
                  <a:buNone/>
                </a:pP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a:t>
                </a:r>
                <a:r>
                  <a:rPr lang="en-US" b="1" dirty="0">
                    <a:latin typeface="Times New Roman" panose="02020603050405020304" pitchFamily="18" charset="0"/>
                    <a:cs typeface="Times New Roman" panose="02020603050405020304" pitchFamily="18" charset="0"/>
                  </a:rPr>
                  <a:t>natural</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join</a:t>
                </a:r>
                <a:r>
                  <a:rPr lang="en-US" dirty="0">
                    <a:latin typeface="Times New Roman" panose="02020603050405020304" pitchFamily="18" charset="0"/>
                    <a:cs typeface="Times New Roman" panose="02020603050405020304" pitchFamily="18" charset="0"/>
                  </a:rPr>
                  <a:t> grade;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student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grade</a:t>
                </a: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1050" t="-1760" r="-1417" b="-4301"/>
                </a:stretch>
              </a:blipFill>
            </p:spPr>
            <p:txBody>
              <a:bodyPr/>
              <a:lstStyle/>
              <a:p>
                <a:r>
                  <a:rPr lang="en-US">
                    <a:noFill/>
                  </a:rPr>
                  <a:t> </a:t>
                </a:r>
              </a:p>
            </p:txBody>
          </p:sp>
        </mc:Fallback>
      </mc:AlternateContent>
      <p:sp>
        <p:nvSpPr>
          <p:cNvPr id="2" name="Down Arrow 1"/>
          <p:cNvSpPr/>
          <p:nvPr/>
        </p:nvSpPr>
        <p:spPr>
          <a:xfrm>
            <a:off x="3260992" y="5054884"/>
            <a:ext cx="1002535" cy="1024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25701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Theta Join:</a:t>
                </a:r>
              </a:p>
              <a:p>
                <a:r>
                  <a:rPr lang="en-US" dirty="0">
                    <a:latin typeface="Times New Roman" panose="02020603050405020304" pitchFamily="18" charset="0"/>
                    <a:cs typeface="Times New Roman" panose="02020603050405020304" pitchFamily="18" charset="0"/>
                  </a:rPr>
                  <a:t>A new relation is produced by joining the tuples of two relations using </a:t>
                </a:r>
                <a:r>
                  <a:rPr lang="en-US" dirty="0" smtClean="0">
                    <a:latin typeface="Times New Roman" panose="02020603050405020304" pitchFamily="18" charset="0"/>
                    <a:cs typeface="Times New Roman" panose="02020603050405020304" pitchFamily="18" charset="0"/>
                  </a:rPr>
                  <a:t>other comparison operators, except equality operator, </a:t>
                </a:r>
                <a:r>
                  <a:rPr lang="en-US" b="1" dirty="0" smtClean="0">
                    <a:latin typeface="Times New Roman" panose="02020603050405020304" pitchFamily="18" charset="0"/>
                    <a:cs typeface="Times New Roman" panose="02020603050405020304" pitchFamily="18" charset="0"/>
                  </a:rPr>
                  <a:t>explicitly</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on </a:t>
                </a:r>
                <a:r>
                  <a:rPr lang="en-US" dirty="0" smtClean="0">
                    <a:latin typeface="Times New Roman" panose="02020603050405020304" pitchFamily="18" charset="0"/>
                    <a:cs typeface="Times New Roman" panose="02020603050405020304" pitchFamily="18" charset="0"/>
                  </a:rPr>
                  <a:t>the attributes of the two relations in the join conditions.</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represented as </a:t>
                </a:r>
                <a:r>
                  <a:rPr lang="en-US" dirty="0" smtClean="0">
                    <a:latin typeface="Times New Roman" panose="02020603050405020304" pitchFamily="18" charset="0"/>
                    <a:cs typeface="Times New Roman" panose="02020603050405020304" pitchFamily="18" charset="0"/>
                  </a:rPr>
                  <a:t>M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US" b="0" i="1" smtClean="0">
                            <a:latin typeface="Cambria Math" panose="02040503050406030204" pitchFamily="18" charset="0"/>
                            <a:cs typeface="Times New Roman" panose="02020603050405020304" pitchFamily="18" charset="0"/>
                          </a:rPr>
                          <m:t>&lt;</m:t>
                        </m:r>
                        <m:r>
                          <a:rPr lang="en-US" b="0" i="1" smtClean="0">
                            <a:latin typeface="Cambria Math" panose="02040503050406030204" pitchFamily="18" charset="0"/>
                            <a:cs typeface="Times New Roman" panose="02020603050405020304" pitchFamily="18" charset="0"/>
                          </a:rPr>
                          <m:t>𝑗𝑜𝑖𝑛</m:t>
                        </m:r>
                        <m:r>
                          <a:rPr lang="en-US" b="0" i="1" smtClean="0">
                            <a:latin typeface="Cambria Math" panose="02040503050406030204" pitchFamily="18" charset="0"/>
                            <a:cs typeface="Times New Roman" panose="02020603050405020304" pitchFamily="18" charset="0"/>
                          </a:rPr>
                          <m:t>_</m:t>
                        </m:r>
                        <m:r>
                          <a:rPr lang="en-US" b="0" i="1" smtClean="0">
                            <a:latin typeface="Cambria Math" panose="02040503050406030204" pitchFamily="18" charset="0"/>
                            <a:cs typeface="Times New Roman" panose="02020603050405020304" pitchFamily="18" charset="0"/>
                          </a:rPr>
                          <m:t>𝑐𝑜𝑛𝑑𝑖𝑡𝑖𝑜𝑛𝑠</m:t>
                        </m:r>
                        <m:r>
                          <a:rPr lang="en-US" b="0" i="1" smtClean="0">
                            <a:latin typeface="Cambria Math" panose="02040503050406030204" pitchFamily="18" charset="0"/>
                            <a:cs typeface="Times New Roman" panose="02020603050405020304" pitchFamily="18" charset="0"/>
                          </a:rPr>
                          <m:t>&gt;</m:t>
                        </m:r>
                      </m:sub>
                    </m:sSub>
                  </m:oMath>
                </a14:m>
                <a:r>
                  <a:rPr lang="en-US" dirty="0" smtClean="0">
                    <a:latin typeface="Times New Roman" panose="02020603050405020304" pitchFamily="18" charset="0"/>
                    <a:cs typeface="Times New Roman" panose="02020603050405020304" pitchFamily="18" charset="0"/>
                  </a:rPr>
                  <a:t> N</a:t>
                </a:r>
              </a:p>
              <a:p>
                <a:r>
                  <a:rPr lang="en-US" dirty="0" smtClean="0">
                    <a:latin typeface="Times New Roman" panose="02020603050405020304" pitchFamily="18" charset="0"/>
                    <a:cs typeface="Times New Roman" panose="02020603050405020304" pitchFamily="18" charset="0"/>
                  </a:rPr>
                  <a:t>It is also represented as </a:t>
                </a:r>
                <a:r>
                  <a:rPr lang="en-US" dirty="0">
                    <a:latin typeface="Times New Roman" panose="02020603050405020304" pitchFamily="18" charset="0"/>
                    <a:cs typeface="Times New Roman" panose="02020603050405020304" pitchFamily="18" charset="0"/>
                  </a:rPr>
                  <a:t>M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m:t>
                        </m:r>
                      </m:e>
                      <m:sub>
                        <m:r>
                          <a:rPr lang="en-US" i="1" smtClean="0">
                            <a:latin typeface="Cambria Math" panose="02040503050406030204" pitchFamily="18" charset="0"/>
                            <a:ea typeface="Cambria Math" panose="02040503050406030204" pitchFamily="18" charset="0"/>
                            <a:cs typeface="Times New Roman" panose="02020603050405020304" pitchFamily="18" charset="0"/>
                          </a:rPr>
                          <m:t>𝜃</m:t>
                        </m:r>
                      </m:sub>
                    </m:sSub>
                  </m:oMath>
                </a14:m>
                <a:r>
                  <a:rPr lang="en-US" dirty="0" smtClean="0">
                    <a:latin typeface="Times New Roman" panose="02020603050405020304" pitchFamily="18" charset="0"/>
                    <a:cs typeface="Times New Roman" panose="02020603050405020304" pitchFamily="18" charset="0"/>
                  </a:rPr>
                  <a:t> N, where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𝜃</m:t>
                    </m:r>
                  </m:oMath>
                </a14:m>
                <a:r>
                  <a:rPr lang="en-US" dirty="0" smtClean="0">
                    <a:latin typeface="Times New Roman" panose="02020603050405020304" pitchFamily="18" charset="0"/>
                    <a:cs typeface="Times New Roman" panose="02020603050405020304" pitchFamily="18" charset="0"/>
                  </a:rPr>
                  <a:t> represents any comparison operator, except the equality operator.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Example</a:t>
                </a:r>
                <a:r>
                  <a:rPr lang="en-US" dirty="0" smtClean="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a:t>
                </a:r>
                <a:r>
                  <a:rPr lang="en-US" b="1" dirty="0">
                    <a:latin typeface="Times New Roman" panose="02020603050405020304" pitchFamily="18" charset="0"/>
                    <a:cs typeface="Times New Roman" panose="02020603050405020304" pitchFamily="18" charset="0"/>
                  </a:rPr>
                  <a:t>join</a:t>
                </a:r>
                <a:r>
                  <a:rPr lang="en-US" dirty="0">
                    <a:latin typeface="Times New Roman" panose="02020603050405020304" pitchFamily="18" charset="0"/>
                    <a:cs typeface="Times New Roman" panose="02020603050405020304" pitchFamily="18" charset="0"/>
                  </a:rPr>
                  <a:t> grade g </a:t>
                </a:r>
                <a:r>
                  <a:rPr lang="en-US" b="1" dirty="0">
                    <a:latin typeface="Times New Roman" panose="02020603050405020304" pitchFamily="18" charset="0"/>
                    <a:cs typeface="Times New Roman" panose="02020603050405020304" pitchFamily="18" charset="0"/>
                  </a:rPr>
                  <a: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s.rollno</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g.rollno</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student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𝑠</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𝑟𝑜𝑙𝑙𝑛𝑜</m:t>
                        </m:r>
                        <m:r>
                          <a:rPr lang="en-US" b="0" i="1" smtClean="0">
                            <a:latin typeface="Cambria Math" panose="02040503050406030204" pitchFamily="18" charset="0"/>
                            <a:ea typeface="Cambria Math" panose="02040503050406030204" pitchFamily="18" charset="0"/>
                            <a:cs typeface="Times New Roman" panose="02020603050405020304" pitchFamily="18" charset="0"/>
                          </a:rPr>
                          <m:t>&lt;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𝑔</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𝑟𝑜𝑙𝑙𝑛𝑜</m:t>
                        </m:r>
                      </m:sub>
                    </m:sSub>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grade</a:t>
                </a: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a:stretch>
              </a:blipFill>
            </p:spPr>
            <p:txBody>
              <a:bodyPr/>
              <a:lstStyle/>
              <a:p>
                <a:r>
                  <a:rPr lang="en-US">
                    <a:noFill/>
                  </a:rPr>
                  <a:t> </a:t>
                </a:r>
              </a:p>
            </p:txBody>
          </p:sp>
        </mc:Fallback>
      </mc:AlternateContent>
      <p:sp>
        <p:nvSpPr>
          <p:cNvPr id="2" name="Down Arrow 1"/>
          <p:cNvSpPr/>
          <p:nvPr/>
        </p:nvSpPr>
        <p:spPr>
          <a:xfrm>
            <a:off x="4021156" y="4515057"/>
            <a:ext cx="1002535" cy="1024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16273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Inner Joins are commutative and associative.</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775910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Left Outer Join:</a:t>
            </a:r>
          </a:p>
          <a:p>
            <a:r>
              <a:rPr lang="en-US" dirty="0">
                <a:latin typeface="Times New Roman" panose="02020603050405020304" pitchFamily="18" charset="0"/>
                <a:cs typeface="Times New Roman" panose="02020603050405020304" pitchFamily="18" charset="0"/>
              </a:rPr>
              <a:t>A new relation is produced </a:t>
            </a:r>
            <a:r>
              <a:rPr lang="en-US" dirty="0" smtClean="0">
                <a:latin typeface="Times New Roman" panose="02020603050405020304" pitchFamily="18" charset="0"/>
                <a:cs typeface="Times New Roman" panose="02020603050405020304" pitchFamily="18" charset="0"/>
              </a:rPr>
              <a:t>by first joining the tuples of the left relation of a join that satisfy the join conditions with the tuples of the right relation and then by joining </a:t>
            </a:r>
            <a:r>
              <a:rPr lang="en-US" dirty="0">
                <a:latin typeface="Times New Roman" panose="02020603050405020304" pitchFamily="18" charset="0"/>
                <a:cs typeface="Times New Roman" panose="02020603050405020304" pitchFamily="18" charset="0"/>
              </a:rPr>
              <a:t>the tuples of the left </a:t>
            </a:r>
            <a:r>
              <a:rPr lang="en-US" dirty="0" smtClean="0">
                <a:latin typeface="Times New Roman" panose="02020603050405020304" pitchFamily="18" charset="0"/>
                <a:cs typeface="Times New Roman" panose="02020603050405020304" pitchFamily="18" charset="0"/>
              </a:rPr>
              <a:t>relation </a:t>
            </a:r>
            <a:r>
              <a:rPr lang="en-US" dirty="0">
                <a:latin typeface="Times New Roman" panose="02020603050405020304" pitchFamily="18" charset="0"/>
                <a:cs typeface="Times New Roman" panose="02020603050405020304" pitchFamily="18" charset="0"/>
              </a:rPr>
              <a:t>that </a:t>
            </a:r>
            <a:r>
              <a:rPr lang="en-US" dirty="0" smtClean="0">
                <a:latin typeface="Times New Roman" panose="02020603050405020304" pitchFamily="18" charset="0"/>
                <a:cs typeface="Times New Roman" panose="02020603050405020304" pitchFamily="18" charset="0"/>
              </a:rPr>
              <a:t>do not satisfy </a:t>
            </a:r>
            <a:r>
              <a:rPr lang="en-US" dirty="0">
                <a:latin typeface="Times New Roman" panose="02020603050405020304" pitchFamily="18" charset="0"/>
                <a:cs typeface="Times New Roman" panose="02020603050405020304" pitchFamily="18" charset="0"/>
              </a:rPr>
              <a:t>the join conditions with the tuples of the right </a:t>
            </a:r>
            <a:r>
              <a:rPr lang="en-US" dirty="0" smtClean="0">
                <a:latin typeface="Times New Roman" panose="02020603050405020304" pitchFamily="18" charset="0"/>
                <a:cs typeface="Times New Roman" panose="02020603050405020304" pitchFamily="18" charset="0"/>
              </a:rPr>
              <a:t>relation. </a:t>
            </a:r>
          </a:p>
          <a:p>
            <a:r>
              <a:rPr lang="en-US" dirty="0" smtClean="0">
                <a:latin typeface="Times New Roman" panose="02020603050405020304" pitchFamily="18" charset="0"/>
                <a:cs typeface="Times New Roman" panose="02020603050405020304" pitchFamily="18" charset="0"/>
              </a:rPr>
              <a:t>But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in such tuples of the new relation, the </a:t>
            </a:r>
            <a:r>
              <a:rPr lang="en-US" dirty="0">
                <a:latin typeface="Times New Roman" panose="02020603050405020304" pitchFamily="18" charset="0"/>
                <a:cs typeface="Times New Roman" panose="02020603050405020304" pitchFamily="18" charset="0"/>
              </a:rPr>
              <a:t>columns of the right </a:t>
            </a:r>
            <a:r>
              <a:rPr lang="en-US" dirty="0" smtClean="0">
                <a:latin typeface="Times New Roman" panose="02020603050405020304" pitchFamily="18" charset="0"/>
                <a:cs typeface="Times New Roman" panose="02020603050405020304" pitchFamily="18" charset="0"/>
              </a:rPr>
              <a:t>relation </a:t>
            </a:r>
            <a:r>
              <a:rPr lang="en-US" dirty="0">
                <a:latin typeface="Times New Roman" panose="02020603050405020304" pitchFamily="18" charset="0"/>
                <a:cs typeface="Times New Roman" panose="02020603050405020304" pitchFamily="18" charset="0"/>
              </a:rPr>
              <a:t>are assigned with NULL values</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It is represented as M      </a:t>
            </a:r>
            <a:r>
              <a:rPr lang="en-US" baseline="-25000" dirty="0" smtClean="0">
                <a:latin typeface="Times New Roman" panose="02020603050405020304" pitchFamily="18" charset="0"/>
                <a:cs typeface="Times New Roman" panose="02020603050405020304" pitchFamily="18" charset="0"/>
              </a:rPr>
              <a:t>&lt;</a:t>
            </a:r>
            <a:r>
              <a:rPr lang="en-US" baseline="-25000" dirty="0" err="1" smtClean="0">
                <a:latin typeface="Times New Roman" panose="02020603050405020304" pitchFamily="18" charset="0"/>
                <a:cs typeface="Times New Roman" panose="02020603050405020304" pitchFamily="18" charset="0"/>
              </a:rPr>
              <a:t>join_conditions</a:t>
            </a:r>
            <a:r>
              <a:rPr lang="en-US" baseline="-25000" dirty="0" smtClean="0">
                <a:latin typeface="Times New Roman" panose="02020603050405020304" pitchFamily="18" charset="0"/>
                <a:cs typeface="Times New Roman" panose="02020603050405020304" pitchFamily="18" charset="0"/>
              </a:rPr>
              <a:t>&gt;</a:t>
            </a:r>
            <a:r>
              <a:rPr lang="en-US" dirty="0" smtClean="0">
                <a:latin typeface="Times New Roman" panose="02020603050405020304" pitchFamily="18" charset="0"/>
                <a:cs typeface="Times New Roman" panose="02020603050405020304" pitchFamily="18" charset="0"/>
              </a:rPr>
              <a:t>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r>
              <a:rPr lang="en-US" i="1" dirty="0" smtClean="0"/>
              <a:t>.</a:t>
            </a:r>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a:t>
            </a:r>
            <a:r>
              <a:rPr lang="en-US" b="1" dirty="0">
                <a:latin typeface="Times New Roman" panose="02020603050405020304" pitchFamily="18" charset="0"/>
                <a:cs typeface="Times New Roman" panose="02020603050405020304" pitchFamily="18" charset="0"/>
              </a:rPr>
              <a:t>left outer join</a:t>
            </a:r>
            <a:r>
              <a:rPr lang="en-US" dirty="0">
                <a:latin typeface="Times New Roman" panose="02020603050405020304" pitchFamily="18" charset="0"/>
                <a:cs typeface="Times New Roman" panose="02020603050405020304" pitchFamily="18" charset="0"/>
              </a:rPr>
              <a:t> grade g </a:t>
            </a:r>
            <a:r>
              <a:rPr lang="en-US" b="1" dirty="0">
                <a:latin typeface="Times New Roman" panose="02020603050405020304" pitchFamily="18" charset="0"/>
                <a:cs typeface="Times New Roman" panose="02020603050405020304" pitchFamily="18" charset="0"/>
              </a:rPr>
              <a: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g.rollno</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student     </a:t>
            </a:r>
            <a:r>
              <a:rPr lang="en-US" baseline="-25000" dirty="0" smtClean="0">
                <a:latin typeface="Times New Roman" panose="02020603050405020304" pitchFamily="18" charset="0"/>
                <a:cs typeface="Times New Roman" panose="02020603050405020304" pitchFamily="18" charset="0"/>
              </a:rPr>
              <a:t>&lt;</a:t>
            </a:r>
            <a:r>
              <a:rPr lang="en-US" baseline="-25000" dirty="0" err="1" smtClean="0">
                <a:latin typeface="Times New Roman" panose="02020603050405020304" pitchFamily="18" charset="0"/>
                <a:cs typeface="Times New Roman" panose="02020603050405020304" pitchFamily="18" charset="0"/>
              </a:rPr>
              <a:t>s.rollno</a:t>
            </a:r>
            <a:r>
              <a:rPr lang="en-US" baseline="-25000" dirty="0" smtClean="0">
                <a:latin typeface="Times New Roman" panose="02020603050405020304" pitchFamily="18" charset="0"/>
                <a:cs typeface="Times New Roman" panose="02020603050405020304" pitchFamily="18" charset="0"/>
              </a:rPr>
              <a:t>=</a:t>
            </a:r>
            <a:r>
              <a:rPr lang="en-US" baseline="-25000" dirty="0" err="1" smtClean="0">
                <a:latin typeface="Times New Roman" panose="02020603050405020304" pitchFamily="18" charset="0"/>
                <a:cs typeface="Times New Roman" panose="02020603050405020304" pitchFamily="18" charset="0"/>
              </a:rPr>
              <a:t>g.rollno</a:t>
            </a:r>
            <a:r>
              <a:rPr lang="en-US" baseline="-25000" dirty="0" smtClean="0">
                <a:latin typeface="Times New Roman" panose="02020603050405020304" pitchFamily="18" charset="0"/>
                <a:cs typeface="Times New Roman" panose="02020603050405020304" pitchFamily="18" charset="0"/>
              </a:rPr>
              <a:t>&gt;</a:t>
            </a:r>
            <a:r>
              <a:rPr lang="en-US" dirty="0" smtClean="0">
                <a:latin typeface="Times New Roman" panose="02020603050405020304" pitchFamily="18" charset="0"/>
                <a:cs typeface="Times New Roman" panose="02020603050405020304" pitchFamily="18" charset="0"/>
              </a:rPr>
              <a:t>grade</a:t>
            </a: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2" name="Down Arrow 1"/>
          <p:cNvSpPr/>
          <p:nvPr/>
        </p:nvSpPr>
        <p:spPr>
          <a:xfrm>
            <a:off x="4240231" y="4801496"/>
            <a:ext cx="1002535" cy="1024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02081" y="3411856"/>
            <a:ext cx="438150" cy="285750"/>
          </a:xfrm>
          <a:prstGeom prst="rect">
            <a:avLst/>
          </a:prstGeom>
        </p:spPr>
      </p:pic>
      <p:pic>
        <p:nvPicPr>
          <p:cNvPr id="4" name="Picture 3"/>
          <p:cNvPicPr>
            <a:picLocks noChangeAspect="1"/>
          </p:cNvPicPr>
          <p:nvPr/>
        </p:nvPicPr>
        <p:blipFill>
          <a:blip r:embed="rId2"/>
          <a:stretch>
            <a:fillRect/>
          </a:stretch>
        </p:blipFill>
        <p:spPr>
          <a:xfrm>
            <a:off x="4600807" y="6020133"/>
            <a:ext cx="438150" cy="285750"/>
          </a:xfrm>
          <a:prstGeom prst="rect">
            <a:avLst/>
          </a:prstGeom>
        </p:spPr>
      </p:pic>
    </p:spTree>
    <p:extLst>
      <p:ext uri="{BB962C8B-B14F-4D97-AF65-F5344CB8AC3E}">
        <p14:creationId xmlns:p14="http://schemas.microsoft.com/office/powerpoint/2010/main" val="152223408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Right Outer Join:</a:t>
            </a:r>
          </a:p>
          <a:p>
            <a:r>
              <a:rPr lang="en-US" dirty="0" smtClean="0">
                <a:latin typeface="Times New Roman" panose="02020603050405020304" pitchFamily="18" charset="0"/>
                <a:cs typeface="Times New Roman" panose="02020603050405020304" pitchFamily="18" charset="0"/>
              </a:rPr>
              <a:t>It is represented as M      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r>
              <a:rPr lang="en-US" i="1" dirty="0" smtClean="0"/>
              <a:t>.</a:t>
            </a:r>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a:t>
            </a:r>
            <a:r>
              <a:rPr lang="en-US" b="1" dirty="0" smtClean="0">
                <a:latin typeface="Times New Roman" panose="02020603050405020304" pitchFamily="18" charset="0"/>
                <a:cs typeface="Times New Roman" panose="02020603050405020304" pitchFamily="18" charset="0"/>
              </a:rPr>
              <a:t>right </a:t>
            </a:r>
            <a:r>
              <a:rPr lang="en-US" b="1" dirty="0">
                <a:latin typeface="Times New Roman" panose="02020603050405020304" pitchFamily="18" charset="0"/>
                <a:cs typeface="Times New Roman" panose="02020603050405020304" pitchFamily="18" charset="0"/>
              </a:rPr>
              <a:t>outer join</a:t>
            </a:r>
            <a:r>
              <a:rPr lang="en-US" dirty="0">
                <a:latin typeface="Times New Roman" panose="02020603050405020304" pitchFamily="18" charset="0"/>
                <a:cs typeface="Times New Roman" panose="02020603050405020304" pitchFamily="18" charset="0"/>
              </a:rPr>
              <a:t> grade g </a:t>
            </a:r>
            <a:r>
              <a:rPr lang="en-US" b="1" dirty="0">
                <a:latin typeface="Times New Roman" panose="02020603050405020304" pitchFamily="18" charset="0"/>
                <a:cs typeface="Times New Roman" panose="02020603050405020304" pitchFamily="18" charset="0"/>
              </a:rPr>
              <a: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g.rollno</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student     </a:t>
            </a:r>
            <a:r>
              <a:rPr lang="en-US" baseline="-25000" dirty="0" smtClean="0">
                <a:latin typeface="Times New Roman" panose="02020603050405020304" pitchFamily="18" charset="0"/>
                <a:cs typeface="Times New Roman" panose="02020603050405020304" pitchFamily="18" charset="0"/>
              </a:rPr>
              <a:t>&lt;</a:t>
            </a:r>
            <a:r>
              <a:rPr lang="en-US" baseline="-25000" dirty="0" err="1" smtClean="0">
                <a:latin typeface="Times New Roman" panose="02020603050405020304" pitchFamily="18" charset="0"/>
                <a:cs typeface="Times New Roman" panose="02020603050405020304" pitchFamily="18" charset="0"/>
              </a:rPr>
              <a:t>s.rollno</a:t>
            </a:r>
            <a:r>
              <a:rPr lang="en-US" baseline="-25000" dirty="0" smtClean="0">
                <a:latin typeface="Times New Roman" panose="02020603050405020304" pitchFamily="18" charset="0"/>
                <a:cs typeface="Times New Roman" panose="02020603050405020304" pitchFamily="18" charset="0"/>
              </a:rPr>
              <a:t>=</a:t>
            </a:r>
            <a:r>
              <a:rPr lang="en-US" baseline="-25000" dirty="0" err="1" smtClean="0">
                <a:latin typeface="Times New Roman" panose="02020603050405020304" pitchFamily="18" charset="0"/>
                <a:cs typeface="Times New Roman" panose="02020603050405020304" pitchFamily="18" charset="0"/>
              </a:rPr>
              <a:t>g.rollno</a:t>
            </a:r>
            <a:r>
              <a:rPr lang="en-US" baseline="-25000" dirty="0" smtClean="0">
                <a:latin typeface="Times New Roman" panose="02020603050405020304" pitchFamily="18" charset="0"/>
                <a:cs typeface="Times New Roman" panose="02020603050405020304" pitchFamily="18" charset="0"/>
              </a:rPr>
              <a:t>&gt;</a:t>
            </a:r>
            <a:r>
              <a:rPr lang="en-US" dirty="0" smtClean="0">
                <a:latin typeface="Times New Roman" panose="02020603050405020304" pitchFamily="18" charset="0"/>
                <a:cs typeface="Times New Roman" panose="02020603050405020304" pitchFamily="18" charset="0"/>
              </a:rPr>
              <a:t>grade</a:t>
            </a: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2" name="Down Arrow 1"/>
          <p:cNvSpPr/>
          <p:nvPr/>
        </p:nvSpPr>
        <p:spPr>
          <a:xfrm>
            <a:off x="4284299" y="2247268"/>
            <a:ext cx="1002535" cy="1024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3727144" y="837109"/>
            <a:ext cx="419100" cy="314325"/>
          </a:xfrm>
          <a:prstGeom prst="rect">
            <a:avLst/>
          </a:prstGeom>
        </p:spPr>
      </p:pic>
      <p:pic>
        <p:nvPicPr>
          <p:cNvPr id="6" name="Picture 5"/>
          <p:cNvPicPr>
            <a:picLocks noChangeAspect="1"/>
          </p:cNvPicPr>
          <p:nvPr/>
        </p:nvPicPr>
        <p:blipFill>
          <a:blip r:embed="rId2"/>
          <a:stretch>
            <a:fillRect/>
          </a:stretch>
        </p:blipFill>
        <p:spPr>
          <a:xfrm>
            <a:off x="4576016" y="3391165"/>
            <a:ext cx="419100" cy="314325"/>
          </a:xfrm>
          <a:prstGeom prst="rect">
            <a:avLst/>
          </a:prstGeom>
        </p:spPr>
      </p:pic>
    </p:spTree>
    <p:extLst>
      <p:ext uri="{BB962C8B-B14F-4D97-AF65-F5344CB8AC3E}">
        <p14:creationId xmlns:p14="http://schemas.microsoft.com/office/powerpoint/2010/main" val="8081865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Full Outer Join:</a:t>
            </a:r>
          </a:p>
          <a:p>
            <a:r>
              <a:rPr lang="en-US" dirty="0" smtClean="0">
                <a:latin typeface="Times New Roman" panose="02020603050405020304" pitchFamily="18" charset="0"/>
                <a:cs typeface="Times New Roman" panose="02020603050405020304" pitchFamily="18" charset="0"/>
              </a:rPr>
              <a:t>It is represented as M      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r>
              <a:rPr lang="en-US" i="1" dirty="0" smtClean="0"/>
              <a:t>.</a:t>
            </a:r>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a:t>
            </a:r>
            <a:r>
              <a:rPr lang="en-US" b="1" dirty="0" smtClean="0">
                <a:latin typeface="Times New Roman" panose="02020603050405020304" pitchFamily="18" charset="0"/>
                <a:cs typeface="Times New Roman" panose="02020603050405020304" pitchFamily="18" charset="0"/>
              </a:rPr>
              <a:t>full </a:t>
            </a:r>
            <a:r>
              <a:rPr lang="en-US" b="1" dirty="0">
                <a:latin typeface="Times New Roman" panose="02020603050405020304" pitchFamily="18" charset="0"/>
                <a:cs typeface="Times New Roman" panose="02020603050405020304" pitchFamily="18" charset="0"/>
              </a:rPr>
              <a:t>outer join</a:t>
            </a:r>
            <a:r>
              <a:rPr lang="en-US" dirty="0">
                <a:latin typeface="Times New Roman" panose="02020603050405020304" pitchFamily="18" charset="0"/>
                <a:cs typeface="Times New Roman" panose="02020603050405020304" pitchFamily="18" charset="0"/>
              </a:rPr>
              <a:t> grade g </a:t>
            </a:r>
            <a:r>
              <a:rPr lang="en-US" b="1" dirty="0">
                <a:latin typeface="Times New Roman" panose="02020603050405020304" pitchFamily="18" charset="0"/>
                <a:cs typeface="Times New Roman" panose="02020603050405020304" pitchFamily="18" charset="0"/>
              </a:rPr>
              <a: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g.rollno</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student     </a:t>
            </a:r>
            <a:r>
              <a:rPr lang="en-US" baseline="-25000" dirty="0">
                <a:latin typeface="Times New Roman" panose="02020603050405020304" pitchFamily="18" charset="0"/>
                <a:cs typeface="Times New Roman" panose="02020603050405020304" pitchFamily="18" charset="0"/>
              </a:rPr>
              <a:t>&lt;</a:t>
            </a:r>
            <a:r>
              <a:rPr lang="en-US" baseline="-25000" dirty="0" err="1">
                <a:latin typeface="Times New Roman" panose="02020603050405020304" pitchFamily="18" charset="0"/>
                <a:cs typeface="Times New Roman" panose="02020603050405020304" pitchFamily="18" charset="0"/>
              </a:rPr>
              <a:t>s.rollno</a:t>
            </a:r>
            <a:r>
              <a:rPr lang="en-US" baseline="-25000" dirty="0">
                <a:latin typeface="Times New Roman" panose="02020603050405020304" pitchFamily="18" charset="0"/>
                <a:cs typeface="Times New Roman" panose="02020603050405020304" pitchFamily="18" charset="0"/>
              </a:rPr>
              <a:t>=</a:t>
            </a:r>
            <a:r>
              <a:rPr lang="en-US" baseline="-25000" dirty="0" err="1">
                <a:latin typeface="Times New Roman" panose="02020603050405020304" pitchFamily="18" charset="0"/>
                <a:cs typeface="Times New Roman" panose="02020603050405020304" pitchFamily="18" charset="0"/>
              </a:rPr>
              <a:t>g.rollno</a:t>
            </a:r>
            <a:r>
              <a:rPr lang="en-US" baseline="-25000" dirty="0">
                <a:latin typeface="Times New Roman" panose="02020603050405020304" pitchFamily="18" charset="0"/>
                <a:cs typeface="Times New Roman" panose="02020603050405020304" pitchFamily="18" charset="0"/>
              </a:rPr>
              <a:t>&gt;</a:t>
            </a:r>
            <a:r>
              <a:rPr lang="en-US" dirty="0" smtClean="0">
                <a:latin typeface="Times New Roman" panose="02020603050405020304" pitchFamily="18" charset="0"/>
                <a:cs typeface="Times New Roman" panose="02020603050405020304" pitchFamily="18" charset="0"/>
              </a:rPr>
              <a:t>grade</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Outer </a:t>
            </a:r>
            <a:r>
              <a:rPr lang="en-US" dirty="0">
                <a:latin typeface="Times New Roman" panose="02020603050405020304" pitchFamily="18" charset="0"/>
                <a:cs typeface="Times New Roman" panose="02020603050405020304" pitchFamily="18" charset="0"/>
              </a:rPr>
              <a:t>joins </a:t>
            </a:r>
            <a:r>
              <a:rPr lang="en-US" dirty="0" smtClean="0">
                <a:latin typeface="Times New Roman" panose="02020603050405020304" pitchFamily="18" charset="0"/>
                <a:cs typeface="Times New Roman" panose="02020603050405020304" pitchFamily="18" charset="0"/>
              </a:rPr>
              <a:t>are commutative and associative.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2" name="Down Arrow 1"/>
          <p:cNvSpPr/>
          <p:nvPr/>
        </p:nvSpPr>
        <p:spPr>
          <a:xfrm>
            <a:off x="4284299" y="2335404"/>
            <a:ext cx="1002535" cy="1024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692314" y="897394"/>
            <a:ext cx="466725" cy="228600"/>
          </a:xfrm>
          <a:prstGeom prst="rect">
            <a:avLst/>
          </a:prstGeom>
        </p:spPr>
      </p:pic>
      <p:pic>
        <p:nvPicPr>
          <p:cNvPr id="4" name="Picture 3"/>
          <p:cNvPicPr>
            <a:picLocks noChangeAspect="1"/>
          </p:cNvPicPr>
          <p:nvPr/>
        </p:nvPicPr>
        <p:blipFill>
          <a:blip r:embed="rId2"/>
          <a:stretch>
            <a:fillRect/>
          </a:stretch>
        </p:blipFill>
        <p:spPr>
          <a:xfrm>
            <a:off x="4552203" y="3468936"/>
            <a:ext cx="466725" cy="228600"/>
          </a:xfrm>
          <a:prstGeom prst="rect">
            <a:avLst/>
          </a:prstGeom>
        </p:spPr>
      </p:pic>
    </p:spTree>
    <p:extLst>
      <p:ext uri="{BB962C8B-B14F-4D97-AF65-F5344CB8AC3E}">
        <p14:creationId xmlns:p14="http://schemas.microsoft.com/office/powerpoint/2010/main" val="111773827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Semi Join:</a:t>
                </a:r>
              </a:p>
              <a:p>
                <a:r>
                  <a:rPr lang="en-US" dirty="0" smtClean="0">
                    <a:latin typeface="Times New Roman" panose="02020603050405020304" pitchFamily="18" charset="0"/>
                    <a:cs typeface="Times New Roman" panose="02020603050405020304" pitchFamily="18" charset="0"/>
                  </a:rPr>
                  <a:t>The new relation produced by a </a:t>
                </a:r>
                <a:r>
                  <a:rPr lang="en-US" dirty="0">
                    <a:latin typeface="Times New Roman" panose="02020603050405020304" pitchFamily="18" charset="0"/>
                    <a:cs typeface="Times New Roman" panose="02020603050405020304" pitchFamily="18" charset="0"/>
                  </a:rPr>
                  <a:t>semi-join between two relations </a:t>
                </a:r>
                <a:r>
                  <a:rPr lang="en-US" dirty="0" smtClean="0">
                    <a:latin typeface="Times New Roman" panose="02020603050405020304" pitchFamily="18" charset="0"/>
                    <a:cs typeface="Times New Roman" panose="02020603050405020304" pitchFamily="18" charset="0"/>
                  </a:rPr>
                  <a:t>contains only one copy of tuples of one </a:t>
                </a:r>
                <a:r>
                  <a:rPr lang="en-US" dirty="0">
                    <a:latin typeface="Times New Roman" panose="02020603050405020304" pitchFamily="18" charset="0"/>
                    <a:cs typeface="Times New Roman" panose="02020603050405020304" pitchFamily="18" charset="0"/>
                  </a:rPr>
                  <a:t>relation </a:t>
                </a:r>
                <a:r>
                  <a:rPr lang="en-US" dirty="0" smtClean="0">
                    <a:latin typeface="Times New Roman" panose="02020603050405020304" pitchFamily="18" charset="0"/>
                    <a:cs typeface="Times New Roman" panose="02020603050405020304" pitchFamily="18" charset="0"/>
                  </a:rPr>
                  <a:t>that have </a:t>
                </a:r>
                <a:r>
                  <a:rPr lang="en-US" dirty="0">
                    <a:latin typeface="Times New Roman" panose="02020603050405020304" pitchFamily="18" charset="0"/>
                    <a:cs typeface="Times New Roman" panose="02020603050405020304" pitchFamily="18" charset="0"/>
                  </a:rPr>
                  <a:t>one or </a:t>
                </a:r>
                <a:r>
                  <a:rPr lang="en-US" dirty="0" smtClean="0">
                    <a:latin typeface="Times New Roman" panose="02020603050405020304" pitchFamily="18" charset="0"/>
                    <a:cs typeface="Times New Roman" panose="02020603050405020304" pitchFamily="18" charset="0"/>
                  </a:rPr>
                  <a:t>more matches </a:t>
                </a:r>
                <a:r>
                  <a:rPr lang="en-US" dirty="0">
                    <a:latin typeface="Times New Roman" panose="02020603050405020304" pitchFamily="18" charset="0"/>
                    <a:cs typeface="Times New Roman" panose="02020603050405020304" pitchFamily="18" charset="0"/>
                  </a:rPr>
                  <a:t>(according to join condition) </a:t>
                </a:r>
                <a:r>
                  <a:rPr lang="en-US" dirty="0" smtClean="0">
                    <a:latin typeface="Times New Roman" panose="02020603050405020304" pitchFamily="18" charset="0"/>
                    <a:cs typeface="Times New Roman" panose="02020603050405020304" pitchFamily="18" charset="0"/>
                  </a:rPr>
                  <a:t>with the tuples </a:t>
                </a:r>
                <a:r>
                  <a:rPr lang="en-US" dirty="0">
                    <a:latin typeface="Times New Roman" panose="02020603050405020304" pitchFamily="18" charset="0"/>
                    <a:cs typeface="Times New Roman" panose="02020603050405020304" pitchFamily="18" charset="0"/>
                  </a:rPr>
                  <a:t>of the other relation</a:t>
                </a:r>
                <a:r>
                  <a:rPr lang="en-US"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Left Semi </a:t>
                </a:r>
                <a:r>
                  <a:rPr lang="en-US" b="1" dirty="0">
                    <a:latin typeface="Times New Roman" panose="02020603050405020304" pitchFamily="18" charset="0"/>
                    <a:cs typeface="Times New Roman" panose="02020603050405020304" pitchFamily="18" charset="0"/>
                  </a:rPr>
                  <a:t>Join:</a:t>
                </a:r>
              </a:p>
              <a:p>
                <a:r>
                  <a:rPr lang="en-US" dirty="0" smtClean="0">
                    <a:latin typeface="Times New Roman" panose="02020603050405020304" pitchFamily="18" charset="0"/>
                    <a:cs typeface="Times New Roman" panose="02020603050405020304" pitchFamily="18" charset="0"/>
                  </a:rPr>
                  <a:t>It is represented as 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&lt;</m:t>
                    </m:r>
                    <m:r>
                      <m:rPr>
                        <m:nor/>
                      </m:rPr>
                      <a:rPr lang="en-US" b="0" i="0" baseline="-25000" dirty="0" smtClean="0">
                        <a:latin typeface="Times New Roman" panose="02020603050405020304" pitchFamily="18" charset="0"/>
                        <a:cs typeface="Times New Roman" panose="02020603050405020304" pitchFamily="18" charset="0"/>
                      </a:rPr>
                      <m:t>join</m:t>
                    </m:r>
                    <m:r>
                      <m:rPr>
                        <m:nor/>
                      </m:rPr>
                      <a:rPr lang="en-US" b="0" i="0" baseline="-25000" dirty="0" smtClean="0">
                        <a:latin typeface="Times New Roman" panose="02020603050405020304" pitchFamily="18" charset="0"/>
                        <a:cs typeface="Times New Roman" panose="02020603050405020304" pitchFamily="18" charset="0"/>
                      </a:rPr>
                      <m:t>_</m:t>
                    </m:r>
                    <m:r>
                      <m:rPr>
                        <m:nor/>
                      </m:rPr>
                      <a:rPr lang="en-US" b="0" i="0" baseline="-25000" dirty="0" smtClean="0">
                        <a:latin typeface="Times New Roman" panose="02020603050405020304" pitchFamily="18" charset="0"/>
                        <a:cs typeface="Times New Roman" panose="02020603050405020304" pitchFamily="18" charset="0"/>
                      </a:rPr>
                      <m:t>conditions</m:t>
                    </m:r>
                    <m:r>
                      <m:rPr>
                        <m:nor/>
                      </m:rPr>
                      <a:rPr lang="en-US" baseline="-25000" dirty="0">
                        <a:latin typeface="Times New Roman" panose="02020603050405020304" pitchFamily="18" charset="0"/>
                        <a:cs typeface="Times New Roman" panose="02020603050405020304" pitchFamily="18" charset="0"/>
                      </a:rPr>
                      <m:t>&gt;</m:t>
                    </m:r>
                  </m:oMath>
                </a14:m>
                <a:r>
                  <a:rPr lang="en-US" dirty="0" smtClean="0">
                    <a:latin typeface="Times New Roman" panose="02020603050405020304" pitchFamily="18" charset="0"/>
                    <a:cs typeface="Times New Roman" panose="02020603050405020304" pitchFamily="18" charset="0"/>
                  </a:rPr>
                  <a:t>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new relation produced by </a:t>
                </a:r>
                <a:r>
                  <a:rPr lang="en-US" dirty="0">
                    <a:latin typeface="Times New Roman" panose="02020603050405020304" pitchFamily="18" charset="0"/>
                    <a:cs typeface="Times New Roman" panose="02020603050405020304" pitchFamily="18" charset="0"/>
                  </a:rPr>
                  <a:t>M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smtClean="0">
                    <a:latin typeface="Times New Roman" panose="02020603050405020304" pitchFamily="18" charset="0"/>
                    <a:cs typeface="Times New Roman" panose="02020603050405020304" pitchFamily="18" charset="0"/>
                  </a:rPr>
                  <a:t>N contains only one copy of the tuples of relation M that satisfy some join conditions with the tuples of relation 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r="-1732"/>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2333200429"/>
              </p:ext>
            </p:extLst>
          </p:nvPr>
        </p:nvGraphicFramePr>
        <p:xfrm>
          <a:off x="789577" y="4792173"/>
          <a:ext cx="2440848" cy="1097280"/>
        </p:xfrm>
        <a:graphic>
          <a:graphicData uri="http://schemas.openxmlformats.org/drawingml/2006/table">
            <a:tbl>
              <a:tblPr firstRow="1" bandRow="1"/>
              <a:tblGrid>
                <a:gridCol w="1220424">
                  <a:extLst>
                    <a:ext uri="{9D8B030D-6E8A-4147-A177-3AD203B41FA5}">
                      <a16:colId xmlns:a16="http://schemas.microsoft.com/office/drawing/2014/main" val="3495978591"/>
                    </a:ext>
                  </a:extLst>
                </a:gridCol>
                <a:gridCol w="1220424">
                  <a:extLst>
                    <a:ext uri="{9D8B030D-6E8A-4147-A177-3AD203B41FA5}">
                      <a16:colId xmlns:a16="http://schemas.microsoft.com/office/drawing/2014/main" val="986206052"/>
                    </a:ext>
                  </a:extLst>
                </a:gridCol>
              </a:tblGrid>
              <a:tr h="250675">
                <a:tc>
                  <a:txBody>
                    <a:bodyPr/>
                    <a:lstStyle/>
                    <a:p>
                      <a:pPr algn="ctr"/>
                      <a:r>
                        <a:rPr lang="en-US" sz="1200" b="1" dirty="0" smtClean="0">
                          <a:latin typeface="Times New Roman" panose="02020603050405020304" pitchFamily="18" charset="0"/>
                          <a:cs typeface="Times New Roman" panose="02020603050405020304" pitchFamily="18" charset="0"/>
                        </a:rPr>
                        <a:t>A</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1200" b="1" dirty="0" smtClean="0">
                          <a:latin typeface="Times New Roman" panose="02020603050405020304" pitchFamily="18" charset="0"/>
                          <a:cs typeface="Times New Roman" panose="02020603050405020304" pitchFamily="18" charset="0"/>
                        </a:rPr>
                        <a:t>B</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3715213899"/>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1</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1200" b="1" dirty="0" smtClean="0">
                          <a:latin typeface="Times New Roman" panose="02020603050405020304" pitchFamily="18" charset="0"/>
                          <a:cs typeface="Times New Roman" panose="02020603050405020304" pitchFamily="18" charset="0"/>
                        </a:rPr>
                        <a:t>2</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2186530850"/>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3</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1200" b="1" dirty="0" smtClean="0">
                          <a:latin typeface="Times New Roman" panose="02020603050405020304" pitchFamily="18" charset="0"/>
                          <a:cs typeface="Times New Roman" panose="02020603050405020304" pitchFamily="18" charset="0"/>
                        </a:rPr>
                        <a:t>2</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2791020453"/>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5</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1200" b="1" dirty="0" smtClean="0">
                          <a:latin typeface="Times New Roman" panose="02020603050405020304" pitchFamily="18" charset="0"/>
                          <a:cs typeface="Times New Roman" panose="02020603050405020304" pitchFamily="18" charset="0"/>
                        </a:rPr>
                        <a:t>6</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301991974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21610255"/>
              </p:ext>
            </p:extLst>
          </p:nvPr>
        </p:nvGraphicFramePr>
        <p:xfrm>
          <a:off x="3440323" y="4792173"/>
          <a:ext cx="2440848" cy="1097280"/>
        </p:xfrm>
        <a:graphic>
          <a:graphicData uri="http://schemas.openxmlformats.org/drawingml/2006/table">
            <a:tbl>
              <a:tblPr firstRow="1" bandRow="1"/>
              <a:tblGrid>
                <a:gridCol w="1220424">
                  <a:extLst>
                    <a:ext uri="{9D8B030D-6E8A-4147-A177-3AD203B41FA5}">
                      <a16:colId xmlns:a16="http://schemas.microsoft.com/office/drawing/2014/main" val="3495978591"/>
                    </a:ext>
                  </a:extLst>
                </a:gridCol>
                <a:gridCol w="1220424">
                  <a:extLst>
                    <a:ext uri="{9D8B030D-6E8A-4147-A177-3AD203B41FA5}">
                      <a16:colId xmlns:a16="http://schemas.microsoft.com/office/drawing/2014/main" val="986206052"/>
                    </a:ext>
                  </a:extLst>
                </a:gridCol>
              </a:tblGrid>
              <a:tr h="242412">
                <a:tc>
                  <a:txBody>
                    <a:bodyPr/>
                    <a:lstStyle/>
                    <a:p>
                      <a:pPr algn="ctr"/>
                      <a:r>
                        <a:rPr lang="en-US" sz="1200" b="1" dirty="0" smtClean="0">
                          <a:latin typeface="Times New Roman" panose="02020603050405020304" pitchFamily="18" charset="0"/>
                          <a:cs typeface="Times New Roman" panose="02020603050405020304" pitchFamily="18" charset="0"/>
                        </a:rPr>
                        <a:t>B</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C</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715213899"/>
                  </a:ext>
                </a:extLst>
              </a:tr>
              <a:tr h="242412">
                <a:tc>
                  <a:txBody>
                    <a:bodyPr/>
                    <a:lstStyle/>
                    <a:p>
                      <a:pPr algn="ctr"/>
                      <a:r>
                        <a:rPr lang="en-US" sz="1200" b="1" dirty="0" smtClean="0">
                          <a:latin typeface="Times New Roman" panose="02020603050405020304" pitchFamily="18" charset="0"/>
                          <a:cs typeface="Times New Roman" panose="02020603050405020304" pitchFamily="18" charset="0"/>
                        </a:rPr>
                        <a:t>2</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3</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186530850"/>
                  </a:ext>
                </a:extLst>
              </a:tr>
              <a:tr h="242412">
                <a:tc>
                  <a:txBody>
                    <a:bodyPr/>
                    <a:lstStyle/>
                    <a:p>
                      <a:pPr algn="ctr"/>
                      <a:r>
                        <a:rPr lang="en-US" sz="1200" b="1" dirty="0" smtClean="0">
                          <a:latin typeface="Times New Roman" panose="02020603050405020304" pitchFamily="18" charset="0"/>
                          <a:cs typeface="Times New Roman" panose="02020603050405020304" pitchFamily="18" charset="0"/>
                        </a:rPr>
                        <a:t>2</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55</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791020453"/>
                  </a:ext>
                </a:extLst>
              </a:tr>
              <a:tr h="242412">
                <a:tc>
                  <a:txBody>
                    <a:bodyPr/>
                    <a:lstStyle/>
                    <a:p>
                      <a:pPr algn="ctr"/>
                      <a:r>
                        <a:rPr lang="en-US" sz="1200" b="1" dirty="0" smtClean="0">
                          <a:latin typeface="Times New Roman" panose="02020603050405020304" pitchFamily="18" charset="0"/>
                          <a:cs typeface="Times New Roman" panose="02020603050405020304" pitchFamily="18" charset="0"/>
                        </a:rPr>
                        <a:t>54</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66</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019919746"/>
                  </a:ext>
                </a:extLst>
              </a:tr>
            </a:tbl>
          </a:graphicData>
        </a:graphic>
      </p:graphicFrame>
      <p:sp>
        <p:nvSpPr>
          <p:cNvPr id="5" name="TextBox 4"/>
          <p:cNvSpPr txBox="1"/>
          <p:nvPr/>
        </p:nvSpPr>
        <p:spPr>
          <a:xfrm>
            <a:off x="1348989" y="5943668"/>
            <a:ext cx="132202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Relation M</a:t>
            </a:r>
            <a:endParaRPr lang="en-US"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999735" y="5990524"/>
            <a:ext cx="132202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Relation 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7944997" y="5814576"/>
                <a:ext cx="2982818"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 </a:t>
                </a:r>
                <a14:m>
                  <m:oMath xmlns:m="http://schemas.openxmlformats.org/officeDocument/2006/math">
                    <m:r>
                      <a:rPr lang="en-US" sz="2000" b="1"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b="1" baseline="-25000" dirty="0">
                        <a:latin typeface="Times New Roman" panose="02020603050405020304" pitchFamily="18" charset="0"/>
                        <a:cs typeface="Times New Roman" panose="02020603050405020304" pitchFamily="18" charset="0"/>
                      </a:rPr>
                      <m:t>&lt;</m:t>
                    </m:r>
                    <m:r>
                      <m:rPr>
                        <m:nor/>
                      </m:rPr>
                      <a:rPr lang="en-US" sz="2000" b="1" i="0" baseline="-25000" dirty="0" smtClean="0">
                        <a:latin typeface="Times New Roman" panose="02020603050405020304" pitchFamily="18" charset="0"/>
                        <a:cs typeface="Times New Roman" panose="02020603050405020304" pitchFamily="18" charset="0"/>
                      </a:rPr>
                      <m:t>M</m:t>
                    </m:r>
                    <m:r>
                      <m:rPr>
                        <m:nor/>
                      </m:rPr>
                      <a:rPr lang="en-US" sz="2000" b="1" i="0" baseline="-25000" dirty="0" smtClean="0">
                        <a:latin typeface="Times New Roman" panose="02020603050405020304" pitchFamily="18" charset="0"/>
                        <a:cs typeface="Times New Roman" panose="02020603050405020304" pitchFamily="18" charset="0"/>
                      </a:rPr>
                      <m:t>.</m:t>
                    </m:r>
                    <m:r>
                      <m:rPr>
                        <m:nor/>
                      </m:rPr>
                      <a:rPr lang="en-US" sz="2000" b="1" i="0" baseline="-25000" dirty="0" smtClean="0">
                        <a:latin typeface="Times New Roman" panose="02020603050405020304" pitchFamily="18" charset="0"/>
                        <a:cs typeface="Times New Roman" panose="02020603050405020304" pitchFamily="18" charset="0"/>
                      </a:rPr>
                      <m:t>B</m:t>
                    </m:r>
                    <m:r>
                      <m:rPr>
                        <m:nor/>
                      </m:rPr>
                      <a:rPr lang="en-US" sz="2000" b="1" i="0" baseline="-25000" dirty="0" smtClean="0">
                        <a:latin typeface="Times New Roman" panose="02020603050405020304" pitchFamily="18" charset="0"/>
                        <a:cs typeface="Times New Roman" panose="02020603050405020304" pitchFamily="18" charset="0"/>
                      </a:rPr>
                      <m:t>=</m:t>
                    </m:r>
                    <m:r>
                      <m:rPr>
                        <m:nor/>
                      </m:rPr>
                      <a:rPr lang="en-US" sz="2000" b="1" i="0" baseline="-25000" dirty="0" smtClean="0">
                        <a:latin typeface="Times New Roman" panose="02020603050405020304" pitchFamily="18" charset="0"/>
                        <a:cs typeface="Times New Roman" panose="02020603050405020304" pitchFamily="18" charset="0"/>
                      </a:rPr>
                      <m:t>N</m:t>
                    </m:r>
                    <m:r>
                      <m:rPr>
                        <m:nor/>
                      </m:rPr>
                      <a:rPr lang="en-US" sz="2000" b="1" i="0" baseline="-25000" dirty="0" smtClean="0">
                        <a:latin typeface="Times New Roman" panose="02020603050405020304" pitchFamily="18" charset="0"/>
                        <a:cs typeface="Times New Roman" panose="02020603050405020304" pitchFamily="18" charset="0"/>
                      </a:rPr>
                      <m:t>.</m:t>
                    </m:r>
                    <m:r>
                      <m:rPr>
                        <m:nor/>
                      </m:rPr>
                      <a:rPr lang="en-US" sz="2000" b="1" i="0" baseline="-25000" dirty="0" smtClean="0">
                        <a:latin typeface="Times New Roman" panose="02020603050405020304" pitchFamily="18" charset="0"/>
                        <a:cs typeface="Times New Roman" panose="02020603050405020304" pitchFamily="18" charset="0"/>
                      </a:rPr>
                      <m:t>B</m:t>
                    </m:r>
                    <m:r>
                      <m:rPr>
                        <m:nor/>
                      </m:rPr>
                      <a:rPr lang="en-US" sz="2000" b="1" baseline="-25000" dirty="0">
                        <a:latin typeface="Times New Roman" panose="02020603050405020304" pitchFamily="18" charset="0"/>
                        <a:cs typeface="Times New Roman" panose="02020603050405020304" pitchFamily="18" charset="0"/>
                      </a:rPr>
                      <m:t>&gt;</m:t>
                    </m:r>
                  </m:oMath>
                </a14:m>
                <a:r>
                  <a:rPr lang="en-US" sz="2000" b="1" dirty="0">
                    <a:latin typeface="Times New Roman" panose="02020603050405020304" pitchFamily="18" charset="0"/>
                    <a:cs typeface="Times New Roman" panose="02020603050405020304" pitchFamily="18" charset="0"/>
                  </a:rPr>
                  <a:t>N</a:t>
                </a:r>
              </a:p>
            </p:txBody>
          </p:sp>
        </mc:Choice>
        <mc:Fallback xmlns="">
          <p:sp>
            <p:nvSpPr>
              <p:cNvPr id="11" name="TextBox 10"/>
              <p:cNvSpPr txBox="1">
                <a:spLocks noRot="1" noChangeAspect="1" noMove="1" noResize="1" noEditPoints="1" noAdjustHandles="1" noChangeArrowheads="1" noChangeShapeType="1" noTextEdit="1"/>
              </p:cNvSpPr>
              <p:nvPr/>
            </p:nvSpPr>
            <p:spPr>
              <a:xfrm>
                <a:off x="7944997" y="5814576"/>
                <a:ext cx="2982818" cy="400110"/>
              </a:xfrm>
              <a:prstGeom prst="rect">
                <a:avLst/>
              </a:prstGeom>
              <a:blipFill>
                <a:blip r:embed="rId3"/>
                <a:stretch>
                  <a:fillRect t="-9231" b="-27692"/>
                </a:stretch>
              </a:blipFill>
            </p:spPr>
            <p:txBody>
              <a:bodyPr/>
              <a:lstStyle/>
              <a:p>
                <a:r>
                  <a:rPr lang="en-US">
                    <a:noFill/>
                  </a:rPr>
                  <a:t> </a:t>
                </a:r>
              </a:p>
            </p:txBody>
          </p:sp>
        </mc:Fallback>
      </mc:AlternateContent>
      <p:sp>
        <p:nvSpPr>
          <p:cNvPr id="8" name="Right Arrow 7"/>
          <p:cNvSpPr/>
          <p:nvPr/>
        </p:nvSpPr>
        <p:spPr>
          <a:xfrm>
            <a:off x="6202496" y="5067759"/>
            <a:ext cx="1421176" cy="821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1704964958"/>
              </p:ext>
            </p:extLst>
          </p:nvPr>
        </p:nvGraphicFramePr>
        <p:xfrm>
          <a:off x="8130447" y="4929333"/>
          <a:ext cx="2440848" cy="822960"/>
        </p:xfrm>
        <a:graphic>
          <a:graphicData uri="http://schemas.openxmlformats.org/drawingml/2006/table">
            <a:tbl>
              <a:tblPr firstRow="1" bandRow="1"/>
              <a:tblGrid>
                <a:gridCol w="1220424">
                  <a:extLst>
                    <a:ext uri="{9D8B030D-6E8A-4147-A177-3AD203B41FA5}">
                      <a16:colId xmlns:a16="http://schemas.microsoft.com/office/drawing/2014/main" val="3495978591"/>
                    </a:ext>
                  </a:extLst>
                </a:gridCol>
                <a:gridCol w="1220424">
                  <a:extLst>
                    <a:ext uri="{9D8B030D-6E8A-4147-A177-3AD203B41FA5}">
                      <a16:colId xmlns:a16="http://schemas.microsoft.com/office/drawing/2014/main" val="986206052"/>
                    </a:ext>
                  </a:extLst>
                </a:gridCol>
              </a:tblGrid>
              <a:tr h="250675">
                <a:tc>
                  <a:txBody>
                    <a:bodyPr/>
                    <a:lstStyle/>
                    <a:p>
                      <a:pPr algn="ctr"/>
                      <a:r>
                        <a:rPr lang="en-US" sz="1200" b="1" dirty="0" smtClean="0">
                          <a:latin typeface="Times New Roman" panose="02020603050405020304" pitchFamily="18" charset="0"/>
                          <a:cs typeface="Times New Roman" panose="02020603050405020304" pitchFamily="18" charset="0"/>
                        </a:rPr>
                        <a:t>A</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B</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715213899"/>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1</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2</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186530850"/>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3</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2</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791020453"/>
                  </a:ext>
                </a:extLst>
              </a:tr>
            </a:tbl>
          </a:graphicData>
        </a:graphic>
      </p:graphicFrame>
    </p:spTree>
    <p:extLst>
      <p:ext uri="{BB962C8B-B14F-4D97-AF65-F5344CB8AC3E}">
        <p14:creationId xmlns:p14="http://schemas.microsoft.com/office/powerpoint/2010/main" val="359427722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r>
                  <a:rPr lang="en-US" i="1" dirty="0" smtClean="0"/>
                  <a:t>.</a:t>
                </a:r>
                <a:endParaRPr lang="en-US" dirty="0" smtClean="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exists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music m </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s.rollno</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m.rollno</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Student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&lt;</m:t>
                    </m:r>
                    <m:r>
                      <m:rPr>
                        <m:nor/>
                      </m:rPr>
                      <a:rPr lang="en-US" b="0" i="0" baseline="-25000" dirty="0" smtClean="0">
                        <a:latin typeface="Times New Roman" panose="02020603050405020304" pitchFamily="18" charset="0"/>
                        <a:cs typeface="Times New Roman" panose="02020603050405020304" pitchFamily="18" charset="0"/>
                      </a:rPr>
                      <m:t>s</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rollno</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m</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rollno</m:t>
                    </m:r>
                    <m:r>
                      <m:rPr>
                        <m:nor/>
                      </m:rPr>
                      <a:rPr lang="en-US" baseline="-25000" dirty="0">
                        <a:latin typeface="Times New Roman" panose="02020603050405020304" pitchFamily="18" charset="0"/>
                        <a:cs typeface="Times New Roman" panose="02020603050405020304" pitchFamily="18" charset="0"/>
                      </a:rPr>
                      <m:t>&gt;</m:t>
                    </m:r>
                  </m:oMath>
                </a14:m>
                <a:r>
                  <a:rPr lang="en-US" dirty="0" smtClean="0">
                    <a:latin typeface="Times New Roman" panose="02020603050405020304" pitchFamily="18" charset="0"/>
                    <a:cs typeface="Times New Roman" panose="02020603050405020304" pitchFamily="18" charset="0"/>
                  </a:rPr>
                  <a:t>Music</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1050"/>
                </a:stretch>
              </a:blipFill>
            </p:spPr>
            <p:txBody>
              <a:bodyPr/>
              <a:lstStyle/>
              <a:p>
                <a:r>
                  <a:rPr lang="en-US">
                    <a:noFill/>
                  </a:rPr>
                  <a:t> </a:t>
                </a:r>
              </a:p>
            </p:txBody>
          </p:sp>
        </mc:Fallback>
      </mc:AlternateContent>
      <p:sp>
        <p:nvSpPr>
          <p:cNvPr id="2" name="Down Arrow 1"/>
          <p:cNvSpPr/>
          <p:nvPr/>
        </p:nvSpPr>
        <p:spPr>
          <a:xfrm>
            <a:off x="4570738" y="1854484"/>
            <a:ext cx="1002535" cy="1024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763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 y="137160"/>
            <a:ext cx="11612880" cy="6614160"/>
          </a:xfrm>
          <a:prstGeom prst="rect">
            <a:avLst/>
          </a:prstGeom>
        </p:spPr>
      </p:pic>
    </p:spTree>
    <p:extLst>
      <p:ext uri="{BB962C8B-B14F-4D97-AF65-F5344CB8AC3E}">
        <p14:creationId xmlns:p14="http://schemas.microsoft.com/office/powerpoint/2010/main" val="195152532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Right Semi </a:t>
                </a:r>
                <a:r>
                  <a:rPr lang="en-US" b="1" dirty="0">
                    <a:latin typeface="Times New Roman" panose="02020603050405020304" pitchFamily="18" charset="0"/>
                    <a:cs typeface="Times New Roman" panose="02020603050405020304" pitchFamily="18" charset="0"/>
                  </a:rPr>
                  <a:t>Join:</a:t>
                </a:r>
              </a:p>
              <a:p>
                <a:r>
                  <a:rPr lang="en-US" dirty="0" smtClean="0">
                    <a:latin typeface="Times New Roman" panose="02020603050405020304" pitchFamily="18" charset="0"/>
                    <a:cs typeface="Times New Roman" panose="02020603050405020304" pitchFamily="18" charset="0"/>
                  </a:rPr>
                  <a:t>It is represented as 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&lt;</m:t>
                    </m:r>
                    <m:r>
                      <m:rPr>
                        <m:nor/>
                      </m:rPr>
                      <a:rPr lang="en-US" baseline="-25000" dirty="0">
                        <a:latin typeface="Times New Roman" panose="02020603050405020304" pitchFamily="18" charset="0"/>
                        <a:cs typeface="Times New Roman" panose="02020603050405020304" pitchFamily="18" charset="0"/>
                      </a:rPr>
                      <m:t>join</m:t>
                    </m:r>
                    <m:r>
                      <m:rPr>
                        <m:nor/>
                      </m:rPr>
                      <a:rPr lang="en-US" baseline="-25000" dirty="0">
                        <a:latin typeface="Times New Roman" panose="02020603050405020304" pitchFamily="18" charset="0"/>
                        <a:cs typeface="Times New Roman" panose="02020603050405020304" pitchFamily="18" charset="0"/>
                      </a:rPr>
                      <m:t>_</m:t>
                    </m:r>
                    <m:r>
                      <m:rPr>
                        <m:nor/>
                      </m:rPr>
                      <a:rPr lang="en-US" baseline="-25000" dirty="0">
                        <a:latin typeface="Times New Roman" panose="02020603050405020304" pitchFamily="18" charset="0"/>
                        <a:cs typeface="Times New Roman" panose="02020603050405020304" pitchFamily="18" charset="0"/>
                      </a:rPr>
                      <m:t>conditions</m:t>
                    </m:r>
                    <m:r>
                      <m:rPr>
                        <m:nor/>
                      </m:rPr>
                      <a:rPr lang="en-US" baseline="-25000" dirty="0">
                        <a:latin typeface="Times New Roman" panose="02020603050405020304" pitchFamily="18" charset="0"/>
                        <a:cs typeface="Times New Roman" panose="02020603050405020304" pitchFamily="18" charset="0"/>
                      </a:rPr>
                      <m:t>&gt;</m:t>
                    </m:r>
                  </m:oMath>
                </a14:m>
                <a:r>
                  <a:rPr lang="en-US" dirty="0" smtClean="0">
                    <a:latin typeface="Times New Roman" panose="02020603050405020304" pitchFamily="18" charset="0"/>
                    <a:cs typeface="Times New Roman" panose="02020603050405020304" pitchFamily="18" charset="0"/>
                  </a:rPr>
                  <a:t>N.</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new relation produced by </a:t>
                </a:r>
                <a:r>
                  <a:rPr lang="en-US" dirty="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N contains only one copy of the tuples of relation N that satisfy some join conditions with the tuples of relation M.</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r>
                  <a:rPr lang="en-US" i="1" dirty="0" smtClean="0"/>
                  <a:t>.</a:t>
                </a:r>
                <a:endParaRPr lang="en-US" dirty="0" smtClean="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music m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exists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student s </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s.rollno</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m.rollno</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Student</a:t>
                </a:r>
                <a14:m>
                  <m:oMath xmlns:m="http://schemas.openxmlformats.org/officeDocument/2006/math">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&lt;</m:t>
                    </m:r>
                    <m:r>
                      <m:rPr>
                        <m:nor/>
                      </m:rPr>
                      <a:rPr lang="en-US" baseline="-25000" dirty="0">
                        <a:latin typeface="Times New Roman" panose="02020603050405020304" pitchFamily="18" charset="0"/>
                        <a:cs typeface="Times New Roman" panose="02020603050405020304" pitchFamily="18" charset="0"/>
                      </a:rPr>
                      <m:t>s</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rollno</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m</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rollno</m:t>
                    </m:r>
                    <m:r>
                      <m:rPr>
                        <m:nor/>
                      </m:rPr>
                      <a:rPr lang="en-US" baseline="-25000" dirty="0">
                        <a:latin typeface="Times New Roman" panose="02020603050405020304" pitchFamily="18" charset="0"/>
                        <a:cs typeface="Times New Roman" panose="02020603050405020304" pitchFamily="18" charset="0"/>
                      </a:rPr>
                      <m:t>&gt;</m:t>
                    </m:r>
                  </m:oMath>
                </a14:m>
                <a:r>
                  <a:rPr lang="en-US" dirty="0" smtClean="0">
                    <a:latin typeface="Times New Roman" panose="02020603050405020304" pitchFamily="18" charset="0"/>
                    <a:cs typeface="Times New Roman" panose="02020603050405020304" pitchFamily="18" charset="0"/>
                  </a:rPr>
                  <a:t> Music</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Semi joins are not commutative and associative</a:t>
                </a: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1050" t="-1760"/>
                </a:stretch>
              </a:blipFill>
            </p:spPr>
            <p:txBody>
              <a:bodyPr/>
              <a:lstStyle/>
              <a:p>
                <a:r>
                  <a:rPr lang="en-US">
                    <a:noFill/>
                  </a:rPr>
                  <a:t> </a:t>
                </a:r>
              </a:p>
            </p:txBody>
          </p:sp>
        </mc:Fallback>
      </mc:AlternateContent>
      <p:sp>
        <p:nvSpPr>
          <p:cNvPr id="2" name="Down Arrow 1"/>
          <p:cNvSpPr/>
          <p:nvPr/>
        </p:nvSpPr>
        <p:spPr>
          <a:xfrm>
            <a:off x="4493619" y="3187525"/>
            <a:ext cx="1002535" cy="1024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0272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Anti join or Anti Semi </a:t>
                </a:r>
                <a:r>
                  <a:rPr lang="en-US" b="1" dirty="0">
                    <a:latin typeface="Times New Roman" panose="02020603050405020304" pitchFamily="18" charset="0"/>
                    <a:cs typeface="Times New Roman" panose="02020603050405020304" pitchFamily="18" charset="0"/>
                  </a:rPr>
                  <a:t>Join:</a:t>
                </a:r>
              </a:p>
              <a:p>
                <a:r>
                  <a:rPr lang="en-US" dirty="0">
                    <a:latin typeface="Times New Roman" panose="02020603050405020304" pitchFamily="18" charset="0"/>
                    <a:cs typeface="Times New Roman" panose="02020603050405020304" pitchFamily="18" charset="0"/>
                  </a:rPr>
                  <a:t>The new relation produced by a </a:t>
                </a:r>
                <a:r>
                  <a:rPr lang="en-US" dirty="0" smtClean="0">
                    <a:latin typeface="Times New Roman" panose="02020603050405020304" pitchFamily="18" charset="0"/>
                    <a:cs typeface="Times New Roman" panose="02020603050405020304" pitchFamily="18" charset="0"/>
                  </a:rPr>
                  <a:t>anti-join </a:t>
                </a:r>
                <a:r>
                  <a:rPr lang="en-US" dirty="0">
                    <a:latin typeface="Times New Roman" panose="02020603050405020304" pitchFamily="18" charset="0"/>
                    <a:cs typeface="Times New Roman" panose="02020603050405020304" pitchFamily="18" charset="0"/>
                  </a:rPr>
                  <a:t>between two relations contains only one copy of tuples of one relation that have one or more </a:t>
                </a:r>
                <a:r>
                  <a:rPr lang="en-US" dirty="0" smtClean="0">
                    <a:latin typeface="Times New Roman" panose="02020603050405020304" pitchFamily="18" charset="0"/>
                    <a:cs typeface="Times New Roman" panose="02020603050405020304" pitchFamily="18" charset="0"/>
                  </a:rPr>
                  <a:t>non-matches </a:t>
                </a:r>
                <a:r>
                  <a:rPr lang="en-US" dirty="0">
                    <a:latin typeface="Times New Roman" panose="02020603050405020304" pitchFamily="18" charset="0"/>
                    <a:cs typeface="Times New Roman" panose="02020603050405020304" pitchFamily="18" charset="0"/>
                  </a:rPr>
                  <a:t>(according to join </a:t>
                </a:r>
                <a:r>
                  <a:rPr lang="en-US" dirty="0" smtClean="0">
                    <a:latin typeface="Times New Roman" panose="02020603050405020304" pitchFamily="18" charset="0"/>
                    <a:cs typeface="Times New Roman" panose="02020603050405020304" pitchFamily="18" charset="0"/>
                  </a:rPr>
                  <a:t>conditions) </a:t>
                </a:r>
                <a:r>
                  <a:rPr lang="en-US" dirty="0">
                    <a:latin typeface="Times New Roman" panose="02020603050405020304" pitchFamily="18" charset="0"/>
                    <a:cs typeface="Times New Roman" panose="02020603050405020304" pitchFamily="18" charset="0"/>
                  </a:rPr>
                  <a:t>with the tuples of the other relation.</a:t>
                </a:r>
              </a:p>
              <a:p>
                <a:r>
                  <a:rPr lang="en-US" b="1" dirty="0">
                    <a:latin typeface="Times New Roman" panose="02020603050405020304" pitchFamily="18" charset="0"/>
                    <a:cs typeface="Times New Roman" panose="02020603050405020304" pitchFamily="18" charset="0"/>
                  </a:rPr>
                  <a:t>Left </a:t>
                </a:r>
                <a:r>
                  <a:rPr lang="en-US" b="1" dirty="0" smtClean="0">
                    <a:latin typeface="Times New Roman" panose="02020603050405020304" pitchFamily="18" charset="0"/>
                    <a:cs typeface="Times New Roman" panose="02020603050405020304" pitchFamily="18" charset="0"/>
                  </a:rPr>
                  <a:t>Anti </a:t>
                </a:r>
                <a:r>
                  <a:rPr lang="en-US" b="1" dirty="0">
                    <a:latin typeface="Times New Roman" panose="02020603050405020304" pitchFamily="18" charset="0"/>
                    <a:cs typeface="Times New Roman" panose="02020603050405020304" pitchFamily="18" charset="0"/>
                  </a:rPr>
                  <a:t>Join:</a:t>
                </a:r>
              </a:p>
              <a:p>
                <a:r>
                  <a:rPr lang="en-US" dirty="0">
                    <a:latin typeface="Times New Roman" panose="02020603050405020304" pitchFamily="18" charset="0"/>
                    <a:cs typeface="Times New Roman" panose="02020603050405020304" pitchFamily="18" charset="0"/>
                  </a:rPr>
                  <a:t>It is represented as 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a:latin typeface="Cambria Math" panose="02040503050406030204" pitchFamily="18" charset="0"/>
                        <a:ea typeface="Cambria Math" panose="02040503050406030204" pitchFamily="18" charset="0"/>
                        <a:cs typeface="Times New Roman" panose="02020603050405020304" pitchFamily="18" charset="0"/>
                      </a:rPr>
                      <m:t> </m:t>
                    </m:r>
                    <m:r>
                      <m:rPr>
                        <m:nor/>
                      </m:rPr>
                      <a:rPr lang="en-US" baseline="-25000" dirty="0">
                        <a:latin typeface="Times New Roman" panose="02020603050405020304" pitchFamily="18" charset="0"/>
                        <a:cs typeface="Times New Roman" panose="02020603050405020304" pitchFamily="18" charset="0"/>
                      </a:rPr>
                      <m:t>&lt;</m:t>
                    </m:r>
                    <m:r>
                      <m:rPr>
                        <m:nor/>
                      </m:rPr>
                      <a:rPr lang="en-US" baseline="-25000" dirty="0">
                        <a:latin typeface="Times New Roman" panose="02020603050405020304" pitchFamily="18" charset="0"/>
                        <a:cs typeface="Times New Roman" panose="02020603050405020304" pitchFamily="18" charset="0"/>
                      </a:rPr>
                      <m:t>join</m:t>
                    </m:r>
                    <m:r>
                      <m:rPr>
                        <m:nor/>
                      </m:rPr>
                      <a:rPr lang="en-US" baseline="-25000" dirty="0">
                        <a:latin typeface="Times New Roman" panose="02020603050405020304" pitchFamily="18" charset="0"/>
                        <a:cs typeface="Times New Roman" panose="02020603050405020304" pitchFamily="18" charset="0"/>
                      </a:rPr>
                      <m:t>_</m:t>
                    </m:r>
                    <m:r>
                      <m:rPr>
                        <m:nor/>
                      </m:rPr>
                      <a:rPr lang="en-US" baseline="-25000" dirty="0">
                        <a:latin typeface="Times New Roman" panose="02020603050405020304" pitchFamily="18" charset="0"/>
                        <a:cs typeface="Times New Roman" panose="02020603050405020304" pitchFamily="18" charset="0"/>
                      </a:rPr>
                      <m:t>conditions</m:t>
                    </m:r>
                    <m:r>
                      <m:rPr>
                        <m:nor/>
                      </m:rPr>
                      <a:rPr lang="en-US" baseline="-25000" dirty="0">
                        <a:latin typeface="Times New Roman" panose="02020603050405020304" pitchFamily="18" charset="0"/>
                        <a:cs typeface="Times New Roman" panose="02020603050405020304" pitchFamily="18" charset="0"/>
                      </a:rPr>
                      <m:t>&gt;</m:t>
                    </m:r>
                  </m:oMath>
                </a14:m>
                <a:r>
                  <a:rPr lang="en-US" dirty="0">
                    <a:latin typeface="Times New Roman" panose="02020603050405020304" pitchFamily="18" charset="0"/>
                    <a:cs typeface="Times New Roman" panose="02020603050405020304" pitchFamily="18" charset="0"/>
                  </a:rPr>
                  <a:t>N.</a:t>
                </a:r>
              </a:p>
              <a:p>
                <a:r>
                  <a:rPr lang="en-US" dirty="0">
                    <a:latin typeface="Times New Roman" panose="02020603050405020304" pitchFamily="18" charset="0"/>
                    <a:cs typeface="Times New Roman" panose="02020603050405020304" pitchFamily="18" charset="0"/>
                  </a:rPr>
                  <a:t>The new relation produced by M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N </a:t>
                </a:r>
                <a:r>
                  <a:rPr lang="en-US" dirty="0" smtClean="0">
                    <a:latin typeface="Times New Roman" panose="02020603050405020304" pitchFamily="18" charset="0"/>
                    <a:cs typeface="Times New Roman" panose="02020603050405020304" pitchFamily="18" charset="0"/>
                  </a:rPr>
                  <a:t>contains </a:t>
                </a:r>
                <a:r>
                  <a:rPr lang="en-US" dirty="0">
                    <a:latin typeface="Times New Roman" panose="02020603050405020304" pitchFamily="18" charset="0"/>
                    <a:cs typeface="Times New Roman" panose="02020603050405020304" pitchFamily="18" charset="0"/>
                  </a:rPr>
                  <a:t>only one copy of the tuples of relation M that </a:t>
                </a:r>
                <a:r>
                  <a:rPr lang="en-US" dirty="0" smtClean="0">
                    <a:latin typeface="Times New Roman" panose="02020603050405020304" pitchFamily="18" charset="0"/>
                    <a:cs typeface="Times New Roman" panose="02020603050405020304" pitchFamily="18" charset="0"/>
                  </a:rPr>
                  <a:t>do not satisfy </a:t>
                </a:r>
                <a:r>
                  <a:rPr lang="en-US" dirty="0">
                    <a:latin typeface="Times New Roman" panose="02020603050405020304" pitchFamily="18" charset="0"/>
                    <a:cs typeface="Times New Roman" panose="02020603050405020304" pitchFamily="18" charset="0"/>
                  </a:rPr>
                  <a:t>some join conditions with the tuples of relation N.</a:t>
                </a:r>
              </a:p>
              <a:p>
                <a:r>
                  <a:rPr lang="en-US" dirty="0">
                    <a:latin typeface="Times New Roman" panose="02020603050405020304" pitchFamily="18" charset="0"/>
                    <a:cs typeface="Times New Roman" panose="02020603050405020304" pitchFamily="18" charset="0"/>
                  </a:rPr>
                  <a:t>Example:</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r="-157"/>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585476723"/>
              </p:ext>
            </p:extLst>
          </p:nvPr>
        </p:nvGraphicFramePr>
        <p:xfrm>
          <a:off x="789577" y="4792173"/>
          <a:ext cx="2440848" cy="1097280"/>
        </p:xfrm>
        <a:graphic>
          <a:graphicData uri="http://schemas.openxmlformats.org/drawingml/2006/table">
            <a:tbl>
              <a:tblPr firstRow="1" bandRow="1"/>
              <a:tblGrid>
                <a:gridCol w="1220424">
                  <a:extLst>
                    <a:ext uri="{9D8B030D-6E8A-4147-A177-3AD203B41FA5}">
                      <a16:colId xmlns:a16="http://schemas.microsoft.com/office/drawing/2014/main" val="3495978591"/>
                    </a:ext>
                  </a:extLst>
                </a:gridCol>
                <a:gridCol w="1220424">
                  <a:extLst>
                    <a:ext uri="{9D8B030D-6E8A-4147-A177-3AD203B41FA5}">
                      <a16:colId xmlns:a16="http://schemas.microsoft.com/office/drawing/2014/main" val="986206052"/>
                    </a:ext>
                  </a:extLst>
                </a:gridCol>
              </a:tblGrid>
              <a:tr h="250675">
                <a:tc>
                  <a:txBody>
                    <a:bodyPr/>
                    <a:lstStyle/>
                    <a:p>
                      <a:pPr algn="ctr"/>
                      <a:r>
                        <a:rPr lang="en-US" sz="1200" b="1" dirty="0" smtClean="0">
                          <a:latin typeface="Times New Roman" panose="02020603050405020304" pitchFamily="18" charset="0"/>
                          <a:cs typeface="Times New Roman" panose="02020603050405020304" pitchFamily="18" charset="0"/>
                        </a:rPr>
                        <a:t>A</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1200" b="1" dirty="0" smtClean="0">
                          <a:latin typeface="Times New Roman" panose="02020603050405020304" pitchFamily="18" charset="0"/>
                          <a:cs typeface="Times New Roman" panose="02020603050405020304" pitchFamily="18" charset="0"/>
                        </a:rPr>
                        <a:t>B</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3715213899"/>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1</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1200" b="1" dirty="0" smtClean="0">
                          <a:latin typeface="Times New Roman" panose="02020603050405020304" pitchFamily="18" charset="0"/>
                          <a:cs typeface="Times New Roman" panose="02020603050405020304" pitchFamily="18" charset="0"/>
                        </a:rPr>
                        <a:t>2</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2186530850"/>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3</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1200" b="1" dirty="0" smtClean="0">
                          <a:latin typeface="Times New Roman" panose="02020603050405020304" pitchFamily="18" charset="0"/>
                          <a:cs typeface="Times New Roman" panose="02020603050405020304" pitchFamily="18" charset="0"/>
                        </a:rPr>
                        <a:t>7</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2791020453"/>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5</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sz="1200" b="1" dirty="0" smtClean="0">
                          <a:latin typeface="Times New Roman" panose="02020603050405020304" pitchFamily="18" charset="0"/>
                          <a:cs typeface="Times New Roman" panose="02020603050405020304" pitchFamily="18" charset="0"/>
                        </a:rPr>
                        <a:t>6</a:t>
                      </a:r>
                      <a:endParaRPr lang="en-US" sz="1200" b="1"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301991974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062299945"/>
              </p:ext>
            </p:extLst>
          </p:nvPr>
        </p:nvGraphicFramePr>
        <p:xfrm>
          <a:off x="3440323" y="4792173"/>
          <a:ext cx="2440848" cy="1097280"/>
        </p:xfrm>
        <a:graphic>
          <a:graphicData uri="http://schemas.openxmlformats.org/drawingml/2006/table">
            <a:tbl>
              <a:tblPr firstRow="1" bandRow="1"/>
              <a:tblGrid>
                <a:gridCol w="1220424">
                  <a:extLst>
                    <a:ext uri="{9D8B030D-6E8A-4147-A177-3AD203B41FA5}">
                      <a16:colId xmlns:a16="http://schemas.microsoft.com/office/drawing/2014/main" val="3495978591"/>
                    </a:ext>
                  </a:extLst>
                </a:gridCol>
                <a:gridCol w="1220424">
                  <a:extLst>
                    <a:ext uri="{9D8B030D-6E8A-4147-A177-3AD203B41FA5}">
                      <a16:colId xmlns:a16="http://schemas.microsoft.com/office/drawing/2014/main" val="986206052"/>
                    </a:ext>
                  </a:extLst>
                </a:gridCol>
              </a:tblGrid>
              <a:tr h="242412">
                <a:tc>
                  <a:txBody>
                    <a:bodyPr/>
                    <a:lstStyle/>
                    <a:p>
                      <a:pPr algn="ctr"/>
                      <a:r>
                        <a:rPr lang="en-US" sz="1200" b="1" dirty="0" smtClean="0">
                          <a:latin typeface="Times New Roman" panose="02020603050405020304" pitchFamily="18" charset="0"/>
                          <a:cs typeface="Times New Roman" panose="02020603050405020304" pitchFamily="18" charset="0"/>
                        </a:rPr>
                        <a:t>B</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C</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715213899"/>
                  </a:ext>
                </a:extLst>
              </a:tr>
              <a:tr h="242412">
                <a:tc>
                  <a:txBody>
                    <a:bodyPr/>
                    <a:lstStyle/>
                    <a:p>
                      <a:pPr algn="ctr"/>
                      <a:r>
                        <a:rPr lang="en-US" sz="1200" b="1" dirty="0" smtClean="0">
                          <a:latin typeface="Times New Roman" panose="02020603050405020304" pitchFamily="18" charset="0"/>
                          <a:cs typeface="Times New Roman" panose="02020603050405020304" pitchFamily="18" charset="0"/>
                        </a:rPr>
                        <a:t>2</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3</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186530850"/>
                  </a:ext>
                </a:extLst>
              </a:tr>
              <a:tr h="242412">
                <a:tc>
                  <a:txBody>
                    <a:bodyPr/>
                    <a:lstStyle/>
                    <a:p>
                      <a:pPr algn="ctr"/>
                      <a:r>
                        <a:rPr lang="en-US" sz="1200" b="1" dirty="0" smtClean="0">
                          <a:latin typeface="Times New Roman" panose="02020603050405020304" pitchFamily="18" charset="0"/>
                          <a:cs typeface="Times New Roman" panose="02020603050405020304" pitchFamily="18" charset="0"/>
                        </a:rPr>
                        <a:t>2</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55</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791020453"/>
                  </a:ext>
                </a:extLst>
              </a:tr>
              <a:tr h="242412">
                <a:tc>
                  <a:txBody>
                    <a:bodyPr/>
                    <a:lstStyle/>
                    <a:p>
                      <a:pPr algn="ctr"/>
                      <a:r>
                        <a:rPr lang="en-US" sz="1200" b="1" dirty="0" smtClean="0">
                          <a:latin typeface="Times New Roman" panose="02020603050405020304" pitchFamily="18" charset="0"/>
                          <a:cs typeface="Times New Roman" panose="02020603050405020304" pitchFamily="18" charset="0"/>
                        </a:rPr>
                        <a:t>54</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66</a:t>
                      </a:r>
                      <a:endParaRPr lang="en-US" sz="12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019919746"/>
                  </a:ext>
                </a:extLst>
              </a:tr>
            </a:tbl>
          </a:graphicData>
        </a:graphic>
      </p:graphicFrame>
      <p:sp>
        <p:nvSpPr>
          <p:cNvPr id="6" name="TextBox 5"/>
          <p:cNvSpPr txBox="1"/>
          <p:nvPr/>
        </p:nvSpPr>
        <p:spPr>
          <a:xfrm>
            <a:off x="1348989" y="5943668"/>
            <a:ext cx="132202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Relation M</a:t>
            </a:r>
            <a:endParaRPr lang="en-US"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3999735" y="5990524"/>
            <a:ext cx="132202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Relation N</a:t>
            </a:r>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p:cNvSpPr txBox="1"/>
              <p:nvPr/>
            </p:nvSpPr>
            <p:spPr>
              <a:xfrm>
                <a:off x="8130447" y="5889453"/>
                <a:ext cx="2795531"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 </a:t>
                </a:r>
                <a14:m>
                  <m:oMath xmlns:m="http://schemas.openxmlformats.org/officeDocument/2006/math">
                    <m:r>
                      <a:rPr lang="en-US" b="1" i="0">
                        <a:latin typeface="Cambria Math" panose="02040503050406030204" pitchFamily="18" charset="0"/>
                        <a:ea typeface="Cambria Math" panose="020405030504060302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&lt;</m:t>
                    </m:r>
                    <m:r>
                      <m:rPr>
                        <m:nor/>
                      </m:rPr>
                      <a:rPr lang="en-US" b="0" i="0" baseline="-25000" dirty="0" smtClean="0">
                        <a:latin typeface="Times New Roman" panose="02020603050405020304" pitchFamily="18" charset="0"/>
                        <a:cs typeface="Times New Roman" panose="02020603050405020304" pitchFamily="18" charset="0"/>
                      </a:rPr>
                      <m:t>M</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B</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N</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B</m:t>
                    </m:r>
                    <m:r>
                      <m:rPr>
                        <m:nor/>
                      </m:rPr>
                      <a:rPr lang="en-US" baseline="-25000" dirty="0">
                        <a:latin typeface="Times New Roman" panose="02020603050405020304" pitchFamily="18" charset="0"/>
                        <a:cs typeface="Times New Roman" panose="02020603050405020304" pitchFamily="18" charset="0"/>
                      </a:rPr>
                      <m:t>&gt;</m:t>
                    </m:r>
                  </m:oMath>
                </a14:m>
                <a:r>
                  <a:rPr lang="en-US" b="1" dirty="0">
                    <a:latin typeface="Times New Roman" panose="02020603050405020304" pitchFamily="18" charset="0"/>
                    <a:cs typeface="Times New Roman" panose="02020603050405020304" pitchFamily="18" charset="0"/>
                  </a:rPr>
                  <a:t>N</a:t>
                </a:r>
              </a:p>
            </p:txBody>
          </p:sp>
        </mc:Choice>
        <mc:Fallback xmlns="">
          <p:sp>
            <p:nvSpPr>
              <p:cNvPr id="8" name="TextBox 7"/>
              <p:cNvSpPr txBox="1">
                <a:spLocks noRot="1" noChangeAspect="1" noMove="1" noResize="1" noEditPoints="1" noAdjustHandles="1" noChangeArrowheads="1" noChangeShapeType="1" noTextEdit="1"/>
              </p:cNvSpPr>
              <p:nvPr/>
            </p:nvSpPr>
            <p:spPr>
              <a:xfrm>
                <a:off x="8130447" y="5889453"/>
                <a:ext cx="2795531" cy="369332"/>
              </a:xfrm>
              <a:prstGeom prst="rect">
                <a:avLst/>
              </a:prstGeom>
              <a:blipFill>
                <a:blip r:embed="rId3"/>
                <a:stretch>
                  <a:fillRect t="-8197" b="-24590"/>
                </a:stretch>
              </a:blipFill>
            </p:spPr>
            <p:txBody>
              <a:bodyPr/>
              <a:lstStyle/>
              <a:p>
                <a:r>
                  <a:rPr lang="en-US">
                    <a:noFill/>
                  </a:rPr>
                  <a:t> </a:t>
                </a:r>
              </a:p>
            </p:txBody>
          </p:sp>
        </mc:Fallback>
      </mc:AlternateContent>
      <p:sp>
        <p:nvSpPr>
          <p:cNvPr id="9" name="Right Arrow 8"/>
          <p:cNvSpPr/>
          <p:nvPr/>
        </p:nvSpPr>
        <p:spPr>
          <a:xfrm>
            <a:off x="6202496" y="5067759"/>
            <a:ext cx="1421176" cy="821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54564225"/>
              </p:ext>
            </p:extLst>
          </p:nvPr>
        </p:nvGraphicFramePr>
        <p:xfrm>
          <a:off x="8130447" y="4929333"/>
          <a:ext cx="2440848" cy="822960"/>
        </p:xfrm>
        <a:graphic>
          <a:graphicData uri="http://schemas.openxmlformats.org/drawingml/2006/table">
            <a:tbl>
              <a:tblPr firstRow="1" bandRow="1"/>
              <a:tblGrid>
                <a:gridCol w="1220424">
                  <a:extLst>
                    <a:ext uri="{9D8B030D-6E8A-4147-A177-3AD203B41FA5}">
                      <a16:colId xmlns:a16="http://schemas.microsoft.com/office/drawing/2014/main" val="3495978591"/>
                    </a:ext>
                  </a:extLst>
                </a:gridCol>
                <a:gridCol w="1220424">
                  <a:extLst>
                    <a:ext uri="{9D8B030D-6E8A-4147-A177-3AD203B41FA5}">
                      <a16:colId xmlns:a16="http://schemas.microsoft.com/office/drawing/2014/main" val="986206052"/>
                    </a:ext>
                  </a:extLst>
                </a:gridCol>
              </a:tblGrid>
              <a:tr h="250675">
                <a:tc>
                  <a:txBody>
                    <a:bodyPr/>
                    <a:lstStyle/>
                    <a:p>
                      <a:pPr algn="ctr"/>
                      <a:r>
                        <a:rPr lang="en-US" sz="1200" b="1" dirty="0" smtClean="0">
                          <a:latin typeface="Times New Roman" panose="02020603050405020304" pitchFamily="18" charset="0"/>
                          <a:cs typeface="Times New Roman" panose="02020603050405020304" pitchFamily="18" charset="0"/>
                        </a:rPr>
                        <a:t>A</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B</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715213899"/>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3</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7</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186530850"/>
                  </a:ext>
                </a:extLst>
              </a:tr>
              <a:tr h="250675">
                <a:tc>
                  <a:txBody>
                    <a:bodyPr/>
                    <a:lstStyle/>
                    <a:p>
                      <a:pPr algn="ctr"/>
                      <a:r>
                        <a:rPr lang="en-US" sz="1200" b="1" dirty="0" smtClean="0">
                          <a:latin typeface="Times New Roman" panose="02020603050405020304" pitchFamily="18" charset="0"/>
                          <a:cs typeface="Times New Roman" panose="02020603050405020304" pitchFamily="18" charset="0"/>
                        </a:rPr>
                        <a:t>5</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pPr algn="ctr"/>
                      <a:r>
                        <a:rPr lang="en-US" sz="1200" b="1" dirty="0" smtClean="0">
                          <a:latin typeface="Times New Roman" panose="02020603050405020304" pitchFamily="18" charset="0"/>
                          <a:cs typeface="Times New Roman" panose="02020603050405020304" pitchFamily="18" charset="0"/>
                        </a:rPr>
                        <a:t>6</a:t>
                      </a:r>
                      <a:endParaRPr lang="en-US" sz="1200"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791020453"/>
                  </a:ext>
                </a:extLst>
              </a:tr>
            </a:tbl>
          </a:graphicData>
        </a:graphic>
      </p:graphicFrame>
    </p:spTree>
    <p:extLst>
      <p:ext uri="{BB962C8B-B14F-4D97-AF65-F5344CB8AC3E}">
        <p14:creationId xmlns:p14="http://schemas.microsoft.com/office/powerpoint/2010/main" val="344779867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r>
                  <a:rPr lang="en-US" i="1" dirty="0" smtClean="0"/>
                  <a:t>.</a:t>
                </a:r>
                <a:endParaRPr lang="en-US" dirty="0" smtClean="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not</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exists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music m </a:t>
                </a: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s.rollno</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m.rollno</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Student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&lt;</m:t>
                    </m:r>
                    <m:r>
                      <m:rPr>
                        <m:nor/>
                      </m:rPr>
                      <a:rPr lang="en-US" b="0" i="0" baseline="-25000" dirty="0" smtClean="0">
                        <a:latin typeface="Times New Roman" panose="02020603050405020304" pitchFamily="18" charset="0"/>
                        <a:cs typeface="Times New Roman" panose="02020603050405020304" pitchFamily="18" charset="0"/>
                      </a:rPr>
                      <m:t>s</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rollno</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m</m:t>
                    </m:r>
                    <m:r>
                      <m:rPr>
                        <m:nor/>
                      </m:rPr>
                      <a:rPr lang="en-US" b="0" i="0" baseline="-25000" dirty="0" smtClean="0">
                        <a:latin typeface="Times New Roman" panose="02020603050405020304" pitchFamily="18" charset="0"/>
                        <a:cs typeface="Times New Roman" panose="02020603050405020304" pitchFamily="18" charset="0"/>
                      </a:rPr>
                      <m:t>.</m:t>
                    </m:r>
                    <m:r>
                      <m:rPr>
                        <m:nor/>
                      </m:rPr>
                      <a:rPr lang="en-US" b="0" i="0" baseline="-25000" dirty="0" smtClean="0">
                        <a:latin typeface="Times New Roman" panose="02020603050405020304" pitchFamily="18" charset="0"/>
                        <a:cs typeface="Times New Roman" panose="02020603050405020304" pitchFamily="18" charset="0"/>
                      </a:rPr>
                      <m:t>rollno</m:t>
                    </m:r>
                    <m:r>
                      <m:rPr>
                        <m:nor/>
                      </m:rPr>
                      <a:rPr lang="en-US" baseline="-25000" dirty="0">
                        <a:latin typeface="Times New Roman" panose="02020603050405020304" pitchFamily="18" charset="0"/>
                        <a:cs typeface="Times New Roman" panose="02020603050405020304" pitchFamily="18" charset="0"/>
                      </a:rPr>
                      <m:t>&gt;</m:t>
                    </m:r>
                  </m:oMath>
                </a14:m>
                <a:r>
                  <a:rPr lang="en-US" dirty="0" smtClean="0">
                    <a:latin typeface="Times New Roman" panose="02020603050405020304" pitchFamily="18" charset="0"/>
                    <a:cs typeface="Times New Roman" panose="02020603050405020304" pitchFamily="18" charset="0"/>
                  </a:rPr>
                  <a:t>Music</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1050"/>
                </a:stretch>
              </a:blipFill>
            </p:spPr>
            <p:txBody>
              <a:bodyPr/>
              <a:lstStyle/>
              <a:p>
                <a:r>
                  <a:rPr lang="en-US">
                    <a:noFill/>
                  </a:rPr>
                  <a:t> </a:t>
                </a:r>
              </a:p>
            </p:txBody>
          </p:sp>
        </mc:Fallback>
      </mc:AlternateContent>
      <p:sp>
        <p:nvSpPr>
          <p:cNvPr id="2" name="Down Arrow 1"/>
          <p:cNvSpPr/>
          <p:nvPr/>
        </p:nvSpPr>
        <p:spPr>
          <a:xfrm>
            <a:off x="4570738" y="1854484"/>
            <a:ext cx="1002535" cy="1024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524483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Right Anti </a:t>
                </a:r>
                <a:r>
                  <a:rPr lang="en-US" b="1" dirty="0">
                    <a:latin typeface="Times New Roman" panose="02020603050405020304" pitchFamily="18" charset="0"/>
                    <a:cs typeface="Times New Roman" panose="02020603050405020304" pitchFamily="18" charset="0"/>
                  </a:rPr>
                  <a:t>Join:</a:t>
                </a:r>
              </a:p>
              <a:p>
                <a:r>
                  <a:rPr lang="en-US" dirty="0">
                    <a:latin typeface="Times New Roman" panose="02020603050405020304" pitchFamily="18" charset="0"/>
                    <a:cs typeface="Times New Roman" panose="02020603050405020304" pitchFamily="18" charset="0"/>
                  </a:rPr>
                  <a:t>It is represented as </a:t>
                </a:r>
                <a:r>
                  <a:rPr lang="en-US" dirty="0" smtClean="0">
                    <a:latin typeface="Times New Roman" panose="02020603050405020304" pitchFamily="18" charset="0"/>
                    <a:cs typeface="Times New Roman" panose="02020603050405020304" pitchFamily="18" charset="0"/>
                  </a:rPr>
                  <a:t>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&lt;</m:t>
                    </m:r>
                    <m:r>
                      <m:rPr>
                        <m:nor/>
                      </m:rPr>
                      <a:rPr lang="en-US" baseline="-25000" dirty="0">
                        <a:latin typeface="Times New Roman" panose="02020603050405020304" pitchFamily="18" charset="0"/>
                        <a:cs typeface="Times New Roman" panose="02020603050405020304" pitchFamily="18" charset="0"/>
                      </a:rPr>
                      <m:t>join</m:t>
                    </m:r>
                    <m:r>
                      <m:rPr>
                        <m:nor/>
                      </m:rPr>
                      <a:rPr lang="en-US" baseline="-25000" dirty="0">
                        <a:latin typeface="Times New Roman" panose="02020603050405020304" pitchFamily="18" charset="0"/>
                        <a:cs typeface="Times New Roman" panose="02020603050405020304" pitchFamily="18" charset="0"/>
                      </a:rPr>
                      <m:t>_</m:t>
                    </m:r>
                    <m:r>
                      <m:rPr>
                        <m:nor/>
                      </m:rPr>
                      <a:rPr lang="en-US" baseline="-25000" dirty="0">
                        <a:latin typeface="Times New Roman" panose="02020603050405020304" pitchFamily="18" charset="0"/>
                        <a:cs typeface="Times New Roman" panose="02020603050405020304" pitchFamily="18" charset="0"/>
                      </a:rPr>
                      <m:t>conditions</m:t>
                    </m:r>
                    <m:r>
                      <m:rPr>
                        <m:nor/>
                      </m:rPr>
                      <a:rPr lang="en-US" baseline="-25000" dirty="0">
                        <a:latin typeface="Times New Roman" panose="02020603050405020304" pitchFamily="18" charset="0"/>
                        <a:cs typeface="Times New Roman" panose="02020603050405020304" pitchFamily="18" charset="0"/>
                      </a:rPr>
                      <m:t>&gt;</m:t>
                    </m:r>
                  </m:oMath>
                </a14:m>
                <a:r>
                  <a:rPr lang="en-US" dirty="0">
                    <a:latin typeface="Times New Roman" panose="02020603050405020304" pitchFamily="18" charset="0"/>
                    <a:cs typeface="Times New Roman" panose="02020603050405020304" pitchFamily="18" charset="0"/>
                  </a:rPr>
                  <a:t>N.</a:t>
                </a:r>
              </a:p>
              <a:p>
                <a:r>
                  <a:rPr lang="en-US" dirty="0">
                    <a:latin typeface="Times New Roman" panose="02020603050405020304" pitchFamily="18" charset="0"/>
                    <a:cs typeface="Times New Roman" panose="02020603050405020304" pitchFamily="18" charset="0"/>
                  </a:rPr>
                  <a:t>The new relation produced by M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cs typeface="Times New Roman" panose="02020603050405020304" pitchFamily="18" charset="0"/>
                  </a:rPr>
                  <a:t>N </a:t>
                </a:r>
                <a:r>
                  <a:rPr lang="en-US" dirty="0" smtClean="0">
                    <a:latin typeface="Times New Roman" panose="02020603050405020304" pitchFamily="18" charset="0"/>
                    <a:cs typeface="Times New Roman" panose="02020603050405020304" pitchFamily="18" charset="0"/>
                  </a:rPr>
                  <a:t>contains </a:t>
                </a:r>
                <a:r>
                  <a:rPr lang="en-US" dirty="0">
                    <a:latin typeface="Times New Roman" panose="02020603050405020304" pitchFamily="18" charset="0"/>
                    <a:cs typeface="Times New Roman" panose="02020603050405020304" pitchFamily="18" charset="0"/>
                  </a:rPr>
                  <a:t>only one copy of the tuples of relation </a:t>
                </a:r>
                <a:r>
                  <a:rPr lang="en-US" dirty="0" smtClean="0">
                    <a:latin typeface="Times New Roman" panose="02020603050405020304" pitchFamily="18" charset="0"/>
                    <a:cs typeface="Times New Roman" panose="02020603050405020304" pitchFamily="18" charset="0"/>
                  </a:rPr>
                  <a:t>N </a:t>
                </a:r>
                <a:r>
                  <a:rPr lang="en-US" dirty="0">
                    <a:latin typeface="Times New Roman" panose="02020603050405020304" pitchFamily="18" charset="0"/>
                    <a:cs typeface="Times New Roman" panose="02020603050405020304" pitchFamily="18" charset="0"/>
                  </a:rPr>
                  <a:t>that </a:t>
                </a:r>
                <a:r>
                  <a:rPr lang="en-US" dirty="0" smtClean="0">
                    <a:latin typeface="Times New Roman" panose="02020603050405020304" pitchFamily="18" charset="0"/>
                    <a:cs typeface="Times New Roman" panose="02020603050405020304" pitchFamily="18" charset="0"/>
                  </a:rPr>
                  <a:t>do not satisfy </a:t>
                </a:r>
                <a:r>
                  <a:rPr lang="en-US" dirty="0">
                    <a:latin typeface="Times New Roman" panose="02020603050405020304" pitchFamily="18" charset="0"/>
                    <a:cs typeface="Times New Roman" panose="02020603050405020304" pitchFamily="18" charset="0"/>
                  </a:rPr>
                  <a:t>some join conditions with the tuples of relation </a:t>
                </a:r>
                <a:r>
                  <a:rPr lang="en-US" dirty="0" smtClean="0">
                    <a:latin typeface="Times New Roman" panose="02020603050405020304" pitchFamily="18" charset="0"/>
                    <a:cs typeface="Times New Roman" panose="02020603050405020304" pitchFamily="18" charset="0"/>
                  </a:rPr>
                  <a:t>M.</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a:t>
                </a:r>
                <a:r>
                  <a:rPr lang="en-US" i="1" dirty="0"/>
                  <a:t>.</a:t>
                </a:r>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music m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not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exists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student s </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s.rollno</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m.rollno</a:t>
                </a:r>
                <a:r>
                  <a:rPr lang="en-US"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Student</a:t>
                </a:r>
                <a14:m>
                  <m:oMath xmlns:m="http://schemas.openxmlformats.org/officeDocument/2006/math">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&lt;</m:t>
                    </m:r>
                    <m:r>
                      <m:rPr>
                        <m:nor/>
                      </m:rPr>
                      <a:rPr lang="en-US" baseline="-25000" dirty="0">
                        <a:latin typeface="Times New Roman" panose="02020603050405020304" pitchFamily="18" charset="0"/>
                        <a:cs typeface="Times New Roman" panose="02020603050405020304" pitchFamily="18" charset="0"/>
                      </a:rPr>
                      <m:t>s</m:t>
                    </m:r>
                    <m:r>
                      <m:rPr>
                        <m:nor/>
                      </m:rPr>
                      <a:rPr lang="en-US" baseline="-25000" dirty="0">
                        <a:latin typeface="Times New Roman" panose="020206030504050203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rollno</m:t>
                    </m:r>
                    <m:r>
                      <m:rPr>
                        <m:nor/>
                      </m:rPr>
                      <a:rPr lang="en-US" baseline="-25000" dirty="0">
                        <a:latin typeface="Times New Roman" panose="020206030504050203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m</m:t>
                    </m:r>
                    <m:r>
                      <m:rPr>
                        <m:nor/>
                      </m:rPr>
                      <a:rPr lang="en-US" baseline="-25000" dirty="0">
                        <a:latin typeface="Times New Roman" panose="02020603050405020304" pitchFamily="18" charset="0"/>
                        <a:cs typeface="Times New Roman" panose="02020603050405020304" pitchFamily="18" charset="0"/>
                      </a:rPr>
                      <m:t>.</m:t>
                    </m:r>
                    <m:r>
                      <m:rPr>
                        <m:nor/>
                      </m:rPr>
                      <a:rPr lang="en-US" baseline="-25000" dirty="0">
                        <a:latin typeface="Times New Roman" panose="02020603050405020304" pitchFamily="18" charset="0"/>
                        <a:cs typeface="Times New Roman" panose="02020603050405020304" pitchFamily="18" charset="0"/>
                      </a:rPr>
                      <m:t>rollno</m:t>
                    </m:r>
                    <m:r>
                      <m:rPr>
                        <m:nor/>
                      </m:rPr>
                      <a:rPr lang="en-US" baseline="-25000" dirty="0" smtClean="0">
                        <a:latin typeface="Times New Roman" panose="02020603050405020304" pitchFamily="18" charset="0"/>
                        <a:cs typeface="Times New Roman" panose="02020603050405020304" pitchFamily="18" charset="0"/>
                      </a:rPr>
                      <m:t>&gt;</m:t>
                    </m:r>
                  </m:oMath>
                </a14:m>
                <a:r>
                  <a:rPr lang="en-US" dirty="0" smtClean="0">
                    <a:latin typeface="Times New Roman" panose="02020603050405020304" pitchFamily="18" charset="0"/>
                    <a:cs typeface="Times New Roman" panose="02020603050405020304" pitchFamily="18" charset="0"/>
                  </a:rPr>
                  <a:t>Music</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Anti </a:t>
                </a:r>
                <a:r>
                  <a:rPr lang="en-US" dirty="0">
                    <a:latin typeface="Times New Roman" panose="02020603050405020304" pitchFamily="18" charset="0"/>
                    <a:cs typeface="Times New Roman" panose="02020603050405020304" pitchFamily="18" charset="0"/>
                  </a:rPr>
                  <a:t>joins are not commutative and associative</a:t>
                </a: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1050" t="-1760"/>
                </a:stretch>
              </a:blipFill>
            </p:spPr>
            <p:txBody>
              <a:bodyPr/>
              <a:lstStyle/>
              <a:p>
                <a:r>
                  <a:rPr lang="en-US">
                    <a:noFill/>
                  </a:rPr>
                  <a:t> </a:t>
                </a:r>
              </a:p>
            </p:txBody>
          </p:sp>
        </mc:Fallback>
      </mc:AlternateContent>
      <p:sp>
        <p:nvSpPr>
          <p:cNvPr id="11" name="Down Arrow 10"/>
          <p:cNvSpPr/>
          <p:nvPr/>
        </p:nvSpPr>
        <p:spPr>
          <a:xfrm>
            <a:off x="4813109" y="3661250"/>
            <a:ext cx="1002535" cy="1024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28619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Division Operator:</a:t>
                </a:r>
              </a:p>
              <a:p>
                <a:r>
                  <a:rPr lang="en-US" dirty="0" smtClean="0">
                    <a:latin typeface="Times New Roman" panose="02020603050405020304" pitchFamily="18" charset="0"/>
                    <a:cs typeface="Times New Roman" panose="02020603050405020304" pitchFamily="18" charset="0"/>
                  </a:rPr>
                  <a:t>It is not an operator and is not directly supported.</a:t>
                </a:r>
              </a:p>
              <a:p>
                <a:r>
                  <a:rPr lang="en-US" dirty="0" smtClean="0">
                    <a:latin typeface="Times New Roman" panose="02020603050405020304" pitchFamily="18" charset="0"/>
                    <a:cs typeface="Times New Roman" panose="02020603050405020304" pitchFamily="18" charset="0"/>
                  </a:rPr>
                  <a:t>But this concept helps to answer queries which involve the term “ALL”.</a:t>
                </a:r>
              </a:p>
              <a:p>
                <a:r>
                  <a:rPr lang="en-US" dirty="0" smtClean="0">
                    <a:latin typeface="Times New Roman" panose="02020603050405020304" pitchFamily="18" charset="0"/>
                    <a:cs typeface="Times New Roman" panose="02020603050405020304" pitchFamily="18" charset="0"/>
                  </a:rPr>
                  <a:t>It is represented as M</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N.</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a:stretch>
              </a:blipFill>
            </p:spPr>
            <p:txBody>
              <a:bodyPr/>
              <a:lstStyle/>
              <a:p>
                <a:r>
                  <a:rPr lang="en-US">
                    <a:noFill/>
                  </a:rPr>
                  <a:t> </a:t>
                </a:r>
              </a:p>
            </p:txBody>
          </p:sp>
        </mc:Fallback>
      </mc:AlternateContent>
      <p:graphicFrame>
        <p:nvGraphicFramePr>
          <p:cNvPr id="3" name="Table 2"/>
          <p:cNvGraphicFramePr>
            <a:graphicFrameLocks noGrp="1"/>
          </p:cNvGraphicFramePr>
          <p:nvPr>
            <p:extLst>
              <p:ext uri="{D42A27DB-BD31-4B8C-83A1-F6EECF244321}">
                <p14:modId xmlns:p14="http://schemas.microsoft.com/office/powerpoint/2010/main" val="1025314079"/>
              </p:ext>
            </p:extLst>
          </p:nvPr>
        </p:nvGraphicFramePr>
        <p:xfrm>
          <a:off x="1293866" y="2823888"/>
          <a:ext cx="3068812" cy="2560320"/>
        </p:xfrm>
        <a:graphic>
          <a:graphicData uri="http://schemas.openxmlformats.org/drawingml/2006/table">
            <a:tbl>
              <a:tblPr firstRow="1" bandRow="1"/>
              <a:tblGrid>
                <a:gridCol w="1534406">
                  <a:extLst>
                    <a:ext uri="{9D8B030D-6E8A-4147-A177-3AD203B41FA5}">
                      <a16:colId xmlns:a16="http://schemas.microsoft.com/office/drawing/2014/main" val="1600859116"/>
                    </a:ext>
                  </a:extLst>
                </a:gridCol>
                <a:gridCol w="1534406">
                  <a:extLst>
                    <a:ext uri="{9D8B030D-6E8A-4147-A177-3AD203B41FA5}">
                      <a16:colId xmlns:a16="http://schemas.microsoft.com/office/drawing/2014/main" val="300040282"/>
                    </a:ext>
                  </a:extLst>
                </a:gridCol>
              </a:tblGrid>
              <a:tr h="257600">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Sub</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54248423"/>
                  </a:ext>
                </a:extLst>
              </a:tr>
              <a:tr h="25760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83502703"/>
                  </a:ext>
                </a:extLst>
              </a:tr>
              <a:tr h="25760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20700123"/>
                  </a:ext>
                </a:extLst>
              </a:tr>
              <a:tr h="25760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247021871"/>
                  </a:ext>
                </a:extLst>
              </a:tr>
              <a:tr h="25760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421461979"/>
                  </a:ext>
                </a:extLst>
              </a:tr>
              <a:tr h="25760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1213326024"/>
                  </a:ext>
                </a:extLst>
              </a:tr>
              <a:tr h="25760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559268575"/>
                  </a:ext>
                </a:extLst>
              </a:tr>
            </a:tbl>
          </a:graphicData>
        </a:graphic>
      </p:graphicFrame>
      <p:sp>
        <p:nvSpPr>
          <p:cNvPr id="5" name="TextBox 4"/>
          <p:cNvSpPr txBox="1"/>
          <p:nvPr/>
        </p:nvSpPr>
        <p:spPr>
          <a:xfrm>
            <a:off x="1998984" y="5572748"/>
            <a:ext cx="132202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Relation M</a:t>
            </a:r>
            <a:endParaRPr lang="en-US"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38725724"/>
              </p:ext>
            </p:extLst>
          </p:nvPr>
        </p:nvGraphicFramePr>
        <p:xfrm>
          <a:off x="5241561" y="3555408"/>
          <a:ext cx="1534406" cy="1097280"/>
        </p:xfrm>
        <a:graphic>
          <a:graphicData uri="http://schemas.openxmlformats.org/drawingml/2006/table">
            <a:tbl>
              <a:tblPr firstRow="1" bandRow="1"/>
              <a:tblGrid>
                <a:gridCol w="1534406">
                  <a:extLst>
                    <a:ext uri="{9D8B030D-6E8A-4147-A177-3AD203B41FA5}">
                      <a16:colId xmlns:a16="http://schemas.microsoft.com/office/drawing/2014/main" val="300040282"/>
                    </a:ext>
                  </a:extLst>
                </a:gridCol>
              </a:tblGrid>
              <a:tr h="257600">
                <a:tc>
                  <a:txBody>
                    <a:bodyPr/>
                    <a:lstStyle/>
                    <a:p>
                      <a:pPr algn="ctr"/>
                      <a:r>
                        <a:rPr lang="en-US" b="1" dirty="0" smtClean="0">
                          <a:latin typeface="Times New Roman" panose="02020603050405020304" pitchFamily="18" charset="0"/>
                          <a:cs typeface="Times New Roman" panose="02020603050405020304" pitchFamily="18" charset="0"/>
                        </a:rPr>
                        <a:t>Sub</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54248423"/>
                  </a:ext>
                </a:extLst>
              </a:tr>
              <a:tr h="257600">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83502703"/>
                  </a:ext>
                </a:extLst>
              </a:tr>
              <a:tr h="257600">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20700123"/>
                  </a:ext>
                </a:extLst>
              </a:tr>
            </a:tbl>
          </a:graphicData>
        </a:graphic>
      </p:graphicFrame>
      <p:sp>
        <p:nvSpPr>
          <p:cNvPr id="7" name="TextBox 6"/>
          <p:cNvSpPr txBox="1"/>
          <p:nvPr/>
        </p:nvSpPr>
        <p:spPr>
          <a:xfrm>
            <a:off x="5319983" y="4812584"/>
            <a:ext cx="132202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Relation N</a:t>
            </a:r>
            <a:endParaRPr lang="en-US"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85337066"/>
              </p:ext>
            </p:extLst>
          </p:nvPr>
        </p:nvGraphicFramePr>
        <p:xfrm>
          <a:off x="8959770" y="3555408"/>
          <a:ext cx="1534406" cy="1097280"/>
        </p:xfrm>
        <a:graphic>
          <a:graphicData uri="http://schemas.openxmlformats.org/drawingml/2006/table">
            <a:tbl>
              <a:tblPr firstRow="1" bandRow="1"/>
              <a:tblGrid>
                <a:gridCol w="1534406">
                  <a:extLst>
                    <a:ext uri="{9D8B030D-6E8A-4147-A177-3AD203B41FA5}">
                      <a16:colId xmlns:a16="http://schemas.microsoft.com/office/drawing/2014/main" val="1600859116"/>
                    </a:ext>
                  </a:extLst>
                </a:gridCol>
              </a:tblGrid>
              <a:tr h="257600">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54248423"/>
                  </a:ext>
                </a:extLst>
              </a:tr>
              <a:tr h="25760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83502703"/>
                  </a:ext>
                </a:extLst>
              </a:tr>
              <a:tr h="25760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20700123"/>
                  </a:ext>
                </a:extLst>
              </a:tr>
            </a:tbl>
          </a:graphicData>
        </a:graphic>
      </p:graphicFrame>
      <mc:AlternateContent xmlns:mc="http://schemas.openxmlformats.org/markup-compatibility/2006" xmlns:a14="http://schemas.microsoft.com/office/drawing/2010/main">
        <mc:Choice Requires="a14">
          <p:sp>
            <p:nvSpPr>
              <p:cNvPr id="9" name="TextBox 8"/>
              <p:cNvSpPr txBox="1"/>
              <p:nvPr/>
            </p:nvSpPr>
            <p:spPr>
              <a:xfrm>
                <a:off x="9172152" y="4812584"/>
                <a:ext cx="1322024"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M</a:t>
                </a:r>
                <a14:m>
                  <m:oMath xmlns:m="http://schemas.openxmlformats.org/officeDocument/2006/math">
                    <m:r>
                      <a:rPr lang="en-US" sz="3200" b="1">
                        <a:latin typeface="Cambria Math" panose="02040503050406030204" pitchFamily="18" charset="0"/>
                        <a:ea typeface="Cambria Math" panose="02040503050406030204" pitchFamily="18" charset="0"/>
                        <a:cs typeface="Times New Roman" panose="02020603050405020304" pitchFamily="18" charset="0"/>
                      </a:rPr>
                      <m:t> </m:t>
                    </m:r>
                    <m:r>
                      <a:rPr lang="en-US" sz="3200"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sz="3200" b="1" dirty="0">
                    <a:latin typeface="Times New Roman" panose="02020603050405020304" pitchFamily="18" charset="0"/>
                    <a:cs typeface="Times New Roman" panose="02020603050405020304" pitchFamily="18" charset="0"/>
                  </a:rPr>
                  <a:t>N</a:t>
                </a:r>
              </a:p>
            </p:txBody>
          </p:sp>
        </mc:Choice>
        <mc:Fallback xmlns="">
          <p:sp>
            <p:nvSpPr>
              <p:cNvPr id="9" name="TextBox 8"/>
              <p:cNvSpPr txBox="1">
                <a:spLocks noRot="1" noChangeAspect="1" noMove="1" noResize="1" noEditPoints="1" noAdjustHandles="1" noChangeArrowheads="1" noChangeShapeType="1" noTextEdit="1"/>
              </p:cNvSpPr>
              <p:nvPr/>
            </p:nvSpPr>
            <p:spPr>
              <a:xfrm>
                <a:off x="9172152" y="4812584"/>
                <a:ext cx="1322024" cy="584775"/>
              </a:xfrm>
              <a:prstGeom prst="rect">
                <a:avLst/>
              </a:prstGeom>
              <a:blipFill>
                <a:blip r:embed="rId3"/>
                <a:stretch>
                  <a:fillRect l="-9259" t="-14583" r="-9259" b="-32292"/>
                </a:stretch>
              </a:blipFill>
            </p:spPr>
            <p:txBody>
              <a:bodyPr/>
              <a:lstStyle/>
              <a:p>
                <a:r>
                  <a:rPr lang="en-US">
                    <a:noFill/>
                  </a:rPr>
                  <a:t> </a:t>
                </a:r>
              </a:p>
            </p:txBody>
          </p:sp>
        </mc:Fallback>
      </mc:AlternateContent>
      <p:sp>
        <p:nvSpPr>
          <p:cNvPr id="4" name="Right Arrow 3"/>
          <p:cNvSpPr/>
          <p:nvPr/>
        </p:nvSpPr>
        <p:spPr>
          <a:xfrm>
            <a:off x="7083846" y="3778786"/>
            <a:ext cx="1663547" cy="694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909819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Example:</a:t>
            </a:r>
          </a:p>
          <a:p>
            <a:r>
              <a:rPr lang="en-US" dirty="0" smtClean="0">
                <a:latin typeface="Times New Roman" panose="02020603050405020304" pitchFamily="18" charset="0"/>
                <a:cs typeface="Times New Roman" panose="02020603050405020304" pitchFamily="18" charset="0"/>
              </a:rPr>
              <a:t>Q. Let M be the student registration relation.</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Let N be the mandatory subjects for this semester of CSE.</a:t>
            </a:r>
          </a:p>
          <a:p>
            <a:r>
              <a:rPr lang="en-US" b="1" dirty="0" smtClean="0">
                <a:solidFill>
                  <a:srgbClr val="FF0000"/>
                </a:solidFill>
                <a:latin typeface="Times New Roman" panose="02020603050405020304" pitchFamily="18" charset="0"/>
                <a:cs typeface="Times New Roman" panose="02020603050405020304" pitchFamily="18" charset="0"/>
              </a:rPr>
              <a:t>* Find the students who have registered for all the mandatory subject for this semester of CSE?</a:t>
            </a: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82071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Solution:</a:t>
                </a:r>
              </a:p>
              <a:p>
                <a:r>
                  <a:rPr lang="en-US" b="1" dirty="0" smtClean="0">
                    <a:latin typeface="Times New Roman" panose="02020603050405020304" pitchFamily="18" charset="0"/>
                    <a:cs typeface="Times New Roman" panose="02020603050405020304" pitchFamily="18" charset="0"/>
                  </a:rPr>
                  <a:t>Step-1:</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Identify the students who have registered in any of the subjects.</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T1←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𝜋</m:t>
                        </m:r>
                      </m:e>
                      <m:sub>
                        <m:r>
                          <a:rPr lang="en-US" b="0" i="1" smtClean="0">
                            <a:latin typeface="Cambria Math" panose="02040503050406030204" pitchFamily="18" charset="0"/>
                            <a:cs typeface="Times New Roman" panose="02020603050405020304" pitchFamily="18" charset="0"/>
                          </a:rPr>
                          <m:t>𝑟𝑜𝑙𝑙</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𝑀</m:t>
                    </m:r>
                    <m:r>
                      <a:rPr lang="en-US" b="0" i="1" smtClean="0">
                        <a:latin typeface="Cambria Math" panose="02040503050406030204" pitchFamily="18" charset="0"/>
                        <a:cs typeface="Times New Roman" panose="02020603050405020304" pitchFamily="18" charset="0"/>
                      </a:rPr>
                      <m:t>)</m:t>
                    </m:r>
                  </m:oMath>
                </a14:m>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a:stretch>
              </a:blipFill>
            </p:spPr>
            <p:txBody>
              <a:bodyPr/>
              <a:lstStyle/>
              <a:p>
                <a:r>
                  <a:rPr lang="en-US">
                    <a:noFill/>
                  </a:rPr>
                  <a:t> </a:t>
                </a:r>
              </a:p>
            </p:txBody>
          </p:sp>
        </mc:Fallback>
      </mc:AlternateContent>
      <p:graphicFrame>
        <p:nvGraphicFramePr>
          <p:cNvPr id="3" name="Table 2"/>
          <p:cNvGraphicFramePr>
            <a:graphicFrameLocks noGrp="1"/>
          </p:cNvGraphicFramePr>
          <p:nvPr>
            <p:extLst>
              <p:ext uri="{D42A27DB-BD31-4B8C-83A1-F6EECF244321}">
                <p14:modId xmlns:p14="http://schemas.microsoft.com/office/powerpoint/2010/main" val="4012338507"/>
              </p:ext>
            </p:extLst>
          </p:nvPr>
        </p:nvGraphicFramePr>
        <p:xfrm>
          <a:off x="2739197" y="2716760"/>
          <a:ext cx="1916268" cy="256032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gridCol w="958134">
                  <a:extLst>
                    <a:ext uri="{9D8B030D-6E8A-4147-A177-3AD203B41FA5}">
                      <a16:colId xmlns:a16="http://schemas.microsoft.com/office/drawing/2014/main" val="300040282"/>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Sub</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207001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247021871"/>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421461979"/>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1213326024"/>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559268575"/>
                  </a:ext>
                </a:extLst>
              </a:tr>
            </a:tbl>
          </a:graphicData>
        </a:graphic>
      </p:graphicFrame>
      <p:sp>
        <p:nvSpPr>
          <p:cNvPr id="5" name="TextBox 4"/>
          <p:cNvSpPr txBox="1"/>
          <p:nvPr/>
        </p:nvSpPr>
        <p:spPr>
          <a:xfrm>
            <a:off x="3036319" y="5522905"/>
            <a:ext cx="132202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Relation M</a:t>
            </a:r>
            <a:endParaRPr lang="en-US"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934787" y="5092414"/>
            <a:ext cx="1322024"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T1</a:t>
            </a:r>
            <a:endParaRPr lang="en-US" sz="28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30047524"/>
              </p:ext>
            </p:extLst>
          </p:nvPr>
        </p:nvGraphicFramePr>
        <p:xfrm>
          <a:off x="7025324" y="2963084"/>
          <a:ext cx="958134" cy="182880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207001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247021871"/>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421461979"/>
                  </a:ext>
                </a:extLst>
              </a:tr>
            </a:tbl>
          </a:graphicData>
        </a:graphic>
      </p:graphicFrame>
      <p:sp>
        <p:nvSpPr>
          <p:cNvPr id="4" name="Right Arrow 3"/>
          <p:cNvSpPr/>
          <p:nvPr/>
        </p:nvSpPr>
        <p:spPr>
          <a:xfrm>
            <a:off x="4979623" y="3448279"/>
            <a:ext cx="1955164" cy="858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09433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Step-2: </a:t>
            </a:r>
          </a:p>
          <a:p>
            <a:r>
              <a:rPr lang="en-US" dirty="0" smtClean="0">
                <a:latin typeface="Times New Roman" panose="02020603050405020304" pitchFamily="18" charset="0"/>
                <a:cs typeface="Times New Roman" panose="02020603050405020304" pitchFamily="18" charset="0"/>
              </a:rPr>
              <a:t>Assume that the registered students have registered for all the mandatory subjects, and according compute such a relation.</a:t>
            </a:r>
          </a:p>
          <a:p>
            <a:r>
              <a:rPr lang="en-US" dirty="0" smtClean="0">
                <a:latin typeface="Times New Roman" panose="02020603050405020304" pitchFamily="18" charset="0"/>
                <a:cs typeface="Times New Roman" panose="02020603050405020304" pitchFamily="18" charset="0"/>
              </a:rPr>
              <a:t>T2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(T1× N) </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5" name="TextBox 4"/>
          <p:cNvSpPr txBox="1"/>
          <p:nvPr/>
        </p:nvSpPr>
        <p:spPr>
          <a:xfrm>
            <a:off x="8107876" y="6157789"/>
            <a:ext cx="132202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T2</a:t>
            </a:r>
            <a:endParaRPr lang="en-US" sz="24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973359" y="5182048"/>
            <a:ext cx="132202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T1</a:t>
            </a:r>
            <a:endParaRPr lang="en-US"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303119724"/>
              </p:ext>
            </p:extLst>
          </p:nvPr>
        </p:nvGraphicFramePr>
        <p:xfrm>
          <a:off x="2155304" y="3249522"/>
          <a:ext cx="958134" cy="182880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207001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247021871"/>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421461979"/>
                  </a:ext>
                </a:extLst>
              </a:tr>
            </a:tbl>
          </a:graphicData>
        </a:graphic>
      </p:graphicFrame>
      <p:sp>
        <p:nvSpPr>
          <p:cNvPr id="4" name="Right Arrow 3"/>
          <p:cNvSpPr/>
          <p:nvPr/>
        </p:nvSpPr>
        <p:spPr>
          <a:xfrm>
            <a:off x="5387248" y="3646997"/>
            <a:ext cx="1955164" cy="858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8271180"/>
              </p:ext>
            </p:extLst>
          </p:nvPr>
        </p:nvGraphicFramePr>
        <p:xfrm>
          <a:off x="3611064" y="3451814"/>
          <a:ext cx="1534406" cy="1097280"/>
        </p:xfrm>
        <a:graphic>
          <a:graphicData uri="http://schemas.openxmlformats.org/drawingml/2006/table">
            <a:tbl>
              <a:tblPr firstRow="1" bandRow="1"/>
              <a:tblGrid>
                <a:gridCol w="1534406">
                  <a:extLst>
                    <a:ext uri="{9D8B030D-6E8A-4147-A177-3AD203B41FA5}">
                      <a16:colId xmlns:a16="http://schemas.microsoft.com/office/drawing/2014/main" val="300040282"/>
                    </a:ext>
                  </a:extLst>
                </a:gridCol>
              </a:tblGrid>
              <a:tr h="257600">
                <a:tc>
                  <a:txBody>
                    <a:bodyPr/>
                    <a:lstStyle/>
                    <a:p>
                      <a:pPr algn="ctr"/>
                      <a:r>
                        <a:rPr lang="en-US" b="1" dirty="0" smtClean="0">
                          <a:latin typeface="Times New Roman" panose="02020603050405020304" pitchFamily="18" charset="0"/>
                          <a:cs typeface="Times New Roman" panose="02020603050405020304" pitchFamily="18" charset="0"/>
                        </a:rPr>
                        <a:t>Sub</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54248423"/>
                  </a:ext>
                </a:extLst>
              </a:tr>
              <a:tr h="257600">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83502703"/>
                  </a:ext>
                </a:extLst>
              </a:tr>
              <a:tr h="257600">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20700123"/>
                  </a:ext>
                </a:extLst>
              </a:tr>
            </a:tbl>
          </a:graphicData>
        </a:graphic>
      </p:graphicFrame>
      <p:sp>
        <p:nvSpPr>
          <p:cNvPr id="10" name="TextBox 9"/>
          <p:cNvSpPr txBox="1"/>
          <p:nvPr/>
        </p:nvSpPr>
        <p:spPr>
          <a:xfrm>
            <a:off x="3689486" y="4708990"/>
            <a:ext cx="1322024"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Relation N</a:t>
            </a:r>
            <a:endParaRPr lang="en-US"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256482820"/>
              </p:ext>
            </p:extLst>
          </p:nvPr>
        </p:nvGraphicFramePr>
        <p:xfrm>
          <a:off x="7592531" y="2651207"/>
          <a:ext cx="2352714" cy="3337560"/>
        </p:xfrm>
        <a:graphic>
          <a:graphicData uri="http://schemas.openxmlformats.org/drawingml/2006/table">
            <a:tbl>
              <a:tblPr firstRow="1" bandRow="1"/>
              <a:tblGrid>
                <a:gridCol w="1176357">
                  <a:extLst>
                    <a:ext uri="{9D8B030D-6E8A-4147-A177-3AD203B41FA5}">
                      <a16:colId xmlns:a16="http://schemas.microsoft.com/office/drawing/2014/main" val="3739719225"/>
                    </a:ext>
                  </a:extLst>
                </a:gridCol>
                <a:gridCol w="1176357">
                  <a:extLst>
                    <a:ext uri="{9D8B030D-6E8A-4147-A177-3AD203B41FA5}">
                      <a16:colId xmlns:a16="http://schemas.microsoft.com/office/drawing/2014/main" val="876258476"/>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Sub</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728337327"/>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125490673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63690892"/>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4091078556"/>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086394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021675992"/>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1531896778"/>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149273517"/>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76632761"/>
                  </a:ext>
                </a:extLst>
              </a:tr>
            </a:tbl>
          </a:graphicData>
        </a:graphic>
      </p:graphicFrame>
    </p:spTree>
    <p:extLst>
      <p:ext uri="{BB962C8B-B14F-4D97-AF65-F5344CB8AC3E}">
        <p14:creationId xmlns:p14="http://schemas.microsoft.com/office/powerpoint/2010/main" val="202073506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Step-3: </a:t>
                </a:r>
              </a:p>
              <a:p>
                <a:r>
                  <a:rPr lang="en-US" dirty="0" smtClean="0">
                    <a:latin typeface="Times New Roman" panose="02020603050405020304" pitchFamily="18" charset="0"/>
                    <a:cs typeface="Times New Roman" panose="02020603050405020304" pitchFamily="18" charset="0"/>
                  </a:rPr>
                  <a:t>T2 contains false data.</a:t>
                </a:r>
              </a:p>
              <a:p>
                <a:r>
                  <a:rPr lang="en-US" dirty="0" smtClean="0">
                    <a:latin typeface="Times New Roman" panose="02020603050405020304" pitchFamily="18" charset="0"/>
                    <a:cs typeface="Times New Roman" panose="02020603050405020304" pitchFamily="18" charset="0"/>
                  </a:rPr>
                  <a:t>So, identify those students who did not register for any of the mandatory subjects.</a:t>
                </a:r>
              </a:p>
              <a:p>
                <a:r>
                  <a:rPr lang="en-US" dirty="0" smtClean="0">
                    <a:latin typeface="Times New Roman" panose="02020603050405020304" pitchFamily="18" charset="0"/>
                    <a:cs typeface="Times New Roman" panose="02020603050405020304" pitchFamily="18" charset="0"/>
                  </a:rPr>
                  <a:t>T3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(T2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M) </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a:stretch>
              </a:blipFill>
            </p:spPr>
            <p:txBody>
              <a:bodyPr/>
              <a:lstStyle/>
              <a:p>
                <a:r>
                  <a:rPr lang="en-US">
                    <a:noFill/>
                  </a:rPr>
                  <a:t> </a:t>
                </a:r>
              </a:p>
            </p:txBody>
          </p:sp>
        </mc:Fallback>
      </mc:AlternateContent>
      <p:sp>
        <p:nvSpPr>
          <p:cNvPr id="5" name="TextBox 4"/>
          <p:cNvSpPr txBox="1"/>
          <p:nvPr/>
        </p:nvSpPr>
        <p:spPr>
          <a:xfrm>
            <a:off x="1319895" y="6091798"/>
            <a:ext cx="132202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T2</a:t>
            </a:r>
            <a:endParaRPr lang="en-US" sz="2400" b="1" dirty="0">
              <a:latin typeface="Times New Roman" panose="02020603050405020304" pitchFamily="18" charset="0"/>
              <a:cs typeface="Times New Roman" panose="02020603050405020304" pitchFamily="18" charset="0"/>
            </a:endParaRPr>
          </a:p>
        </p:txBody>
      </p:sp>
      <p:sp>
        <p:nvSpPr>
          <p:cNvPr id="4" name="Right Arrow 3"/>
          <p:cNvSpPr/>
          <p:nvPr/>
        </p:nvSpPr>
        <p:spPr>
          <a:xfrm>
            <a:off x="5853504" y="3820916"/>
            <a:ext cx="1955164" cy="858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36388" y="5035641"/>
            <a:ext cx="132202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T3</a:t>
            </a:r>
            <a:endParaRPr lang="en-US" sz="3600"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68155030"/>
              </p:ext>
            </p:extLst>
          </p:nvPr>
        </p:nvGraphicFramePr>
        <p:xfrm>
          <a:off x="807382" y="2666742"/>
          <a:ext cx="2352714" cy="3337560"/>
        </p:xfrm>
        <a:graphic>
          <a:graphicData uri="http://schemas.openxmlformats.org/drawingml/2006/table">
            <a:tbl>
              <a:tblPr firstRow="1" bandRow="1"/>
              <a:tblGrid>
                <a:gridCol w="1176357">
                  <a:extLst>
                    <a:ext uri="{9D8B030D-6E8A-4147-A177-3AD203B41FA5}">
                      <a16:colId xmlns:a16="http://schemas.microsoft.com/office/drawing/2014/main" val="3739719225"/>
                    </a:ext>
                  </a:extLst>
                </a:gridCol>
                <a:gridCol w="1176357">
                  <a:extLst>
                    <a:ext uri="{9D8B030D-6E8A-4147-A177-3AD203B41FA5}">
                      <a16:colId xmlns:a16="http://schemas.microsoft.com/office/drawing/2014/main" val="876258476"/>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Sub</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728337327"/>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125490673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63690892"/>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4091078556"/>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086394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021675992"/>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1531896778"/>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2149273517"/>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7663276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14280759"/>
              </p:ext>
            </p:extLst>
          </p:nvPr>
        </p:nvGraphicFramePr>
        <p:xfrm>
          <a:off x="3706638" y="3090156"/>
          <a:ext cx="1916268" cy="256032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gridCol w="958134">
                  <a:extLst>
                    <a:ext uri="{9D8B030D-6E8A-4147-A177-3AD203B41FA5}">
                      <a16:colId xmlns:a16="http://schemas.microsoft.com/office/drawing/2014/main" val="300040282"/>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Sub</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207001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247021871"/>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421461979"/>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1213326024"/>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559268575"/>
                  </a:ext>
                </a:extLst>
              </a:tr>
            </a:tbl>
          </a:graphicData>
        </a:graphic>
      </p:graphicFrame>
      <p:sp>
        <p:nvSpPr>
          <p:cNvPr id="12" name="TextBox 11"/>
          <p:cNvSpPr txBox="1"/>
          <p:nvPr/>
        </p:nvSpPr>
        <p:spPr>
          <a:xfrm>
            <a:off x="3533168" y="5787085"/>
            <a:ext cx="2609909"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Relation M</a:t>
            </a:r>
            <a:endParaRPr lang="en-US" sz="2800" b="1" dirty="0">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441516420"/>
              </p:ext>
            </p:extLst>
          </p:nvPr>
        </p:nvGraphicFramePr>
        <p:xfrm>
          <a:off x="8039266" y="3582046"/>
          <a:ext cx="1916268" cy="109728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gridCol w="958134">
                  <a:extLst>
                    <a:ext uri="{9D8B030D-6E8A-4147-A177-3AD203B41FA5}">
                      <a16:colId xmlns:a16="http://schemas.microsoft.com/office/drawing/2014/main" val="300040282"/>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Sub</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20700123"/>
                  </a:ext>
                </a:extLst>
              </a:tr>
            </a:tbl>
          </a:graphicData>
        </a:graphic>
      </p:graphicFrame>
    </p:spTree>
    <p:extLst>
      <p:ext uri="{BB962C8B-B14F-4D97-AF65-F5344CB8AC3E}">
        <p14:creationId xmlns:p14="http://schemas.microsoft.com/office/powerpoint/2010/main" val="1704168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Step-4: </a:t>
                </a:r>
              </a:p>
              <a:p>
                <a:r>
                  <a:rPr lang="en-US" dirty="0" smtClean="0">
                    <a:latin typeface="Times New Roman" panose="02020603050405020304" pitchFamily="18" charset="0"/>
                    <a:cs typeface="Times New Roman" panose="02020603050405020304" pitchFamily="18" charset="0"/>
                  </a:rPr>
                  <a:t>Identify the roll number of those </a:t>
                </a:r>
                <a:r>
                  <a:rPr lang="en-US" dirty="0">
                    <a:latin typeface="Times New Roman" panose="02020603050405020304" pitchFamily="18" charset="0"/>
                    <a:cs typeface="Times New Roman" panose="02020603050405020304" pitchFamily="18" charset="0"/>
                  </a:rPr>
                  <a:t>students who did not register for </a:t>
                </a:r>
                <a:r>
                  <a:rPr lang="en-US" dirty="0" smtClean="0">
                    <a:latin typeface="Times New Roman" panose="02020603050405020304" pitchFamily="18" charset="0"/>
                    <a:cs typeface="Times New Roman" panose="02020603050405020304" pitchFamily="18" charset="0"/>
                  </a:rPr>
                  <a:t>any of the </a:t>
                </a:r>
                <a:r>
                  <a:rPr lang="en-US" dirty="0">
                    <a:latin typeface="Times New Roman" panose="02020603050405020304" pitchFamily="18" charset="0"/>
                    <a:cs typeface="Times New Roman" panose="02020603050405020304" pitchFamily="18" charset="0"/>
                  </a:rPr>
                  <a:t>mandatory subjects.</a:t>
                </a:r>
              </a:p>
              <a:p>
                <a:r>
                  <a:rPr lang="en-US" dirty="0" smtClean="0">
                    <a:latin typeface="Times New Roman" panose="02020603050405020304" pitchFamily="18" charset="0"/>
                    <a:cs typeface="Times New Roman" panose="02020603050405020304" pitchFamily="18" charset="0"/>
                  </a:rPr>
                  <a:t>T4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𝜋</m:t>
                        </m:r>
                      </m:e>
                      <m:sub>
                        <m:r>
                          <a:rPr lang="en-US" i="1">
                            <a:latin typeface="Cambria Math" panose="02040503050406030204" pitchFamily="18" charset="0"/>
                            <a:cs typeface="Times New Roman" panose="02020603050405020304" pitchFamily="18" charset="0"/>
                          </a:rPr>
                          <m:t>𝑟𝑜𝑙𝑙</m:t>
                        </m:r>
                      </m:sub>
                    </m:sSub>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𝑇</m:t>
                    </m:r>
                    <m:r>
                      <a:rPr lang="en-US" b="0" i="1" smtClean="0">
                        <a:latin typeface="Cambria Math" panose="02040503050406030204" pitchFamily="18" charset="0"/>
                        <a:cs typeface="Times New Roman" panose="02020603050405020304" pitchFamily="18" charset="0"/>
                      </a:rPr>
                      <m:t>3)</m:t>
                    </m:r>
                  </m:oMath>
                </a14:m>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a:stretch>
              </a:blipFill>
            </p:spPr>
            <p:txBody>
              <a:bodyPr/>
              <a:lstStyle/>
              <a:p>
                <a:r>
                  <a:rPr lang="en-US">
                    <a:noFill/>
                  </a:rPr>
                  <a:t> </a:t>
                </a:r>
              </a:p>
            </p:txBody>
          </p:sp>
        </mc:Fallback>
      </mc:AlternateContent>
      <p:sp>
        <p:nvSpPr>
          <p:cNvPr id="4" name="Right Arrow 3"/>
          <p:cNvSpPr/>
          <p:nvPr/>
        </p:nvSpPr>
        <p:spPr>
          <a:xfrm>
            <a:off x="3533168" y="3391711"/>
            <a:ext cx="1955164" cy="858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63466" y="4250121"/>
            <a:ext cx="132202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T3</a:t>
            </a:r>
            <a:endParaRPr lang="en-US" sz="3600" b="1" dirty="0">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1264864499"/>
              </p:ext>
            </p:extLst>
          </p:nvPr>
        </p:nvGraphicFramePr>
        <p:xfrm>
          <a:off x="1063466" y="3152841"/>
          <a:ext cx="1916268" cy="109728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gridCol w="958134">
                  <a:extLst>
                    <a:ext uri="{9D8B030D-6E8A-4147-A177-3AD203B41FA5}">
                      <a16:colId xmlns:a16="http://schemas.microsoft.com/office/drawing/2014/main" val="300040282"/>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tc>
                  <a:txBody>
                    <a:bodyPr/>
                    <a:lstStyle/>
                    <a:p>
                      <a:pPr algn="ctr"/>
                      <a:r>
                        <a:rPr lang="en-US" b="1" dirty="0" smtClean="0">
                          <a:latin typeface="Times New Roman" panose="02020603050405020304" pitchFamily="18" charset="0"/>
                          <a:cs typeface="Times New Roman" panose="02020603050405020304" pitchFamily="18" charset="0"/>
                        </a:rPr>
                        <a:t>Sub</a:t>
                      </a:r>
                      <a:endParaRPr lang="en-US" b="1" dirty="0">
                        <a:latin typeface="Times New Roman" panose="02020603050405020304" pitchFamily="18" charset="0"/>
                        <a:cs typeface="Times New Roman" panose="02020603050405020304" pitchFamily="18" charset="0"/>
                      </a:endParaRPr>
                    </a:p>
                  </a:txBody>
                  <a:tcPr>
                    <a:solidFill>
                      <a:srgbClr val="FFC000"/>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b="1" dirty="0" smtClean="0">
                          <a:latin typeface="Times New Roman" panose="02020603050405020304" pitchFamily="18" charset="0"/>
                          <a:cs typeface="Times New Roman" panose="02020603050405020304" pitchFamily="18" charset="0"/>
                        </a:rPr>
                        <a:t>DBMS</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b="1" dirty="0" smtClean="0">
                          <a:latin typeface="Times New Roman" panose="02020603050405020304" pitchFamily="18" charset="0"/>
                          <a:cs typeface="Times New Roman" panose="02020603050405020304" pitchFamily="18" charset="0"/>
                        </a:rPr>
                        <a:t>DAA</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20700123"/>
                  </a:ext>
                </a:extLst>
              </a:tr>
            </a:tbl>
          </a:graphicData>
        </a:graphic>
      </p:graphicFrame>
      <p:sp>
        <p:nvSpPr>
          <p:cNvPr id="15" name="TextBox 14"/>
          <p:cNvSpPr txBox="1"/>
          <p:nvPr/>
        </p:nvSpPr>
        <p:spPr>
          <a:xfrm>
            <a:off x="5845518" y="4250121"/>
            <a:ext cx="132202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T4</a:t>
            </a:r>
            <a:endParaRPr lang="en-US" sz="3600" b="1" dirty="0">
              <a:latin typeface="Times New Roman" panose="02020603050405020304" pitchFamily="18" charset="0"/>
              <a:cs typeface="Times New Roman" panose="02020603050405020304" pitchFamily="18"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2042650716"/>
              </p:ext>
            </p:extLst>
          </p:nvPr>
        </p:nvGraphicFramePr>
        <p:xfrm>
          <a:off x="6114676" y="3152841"/>
          <a:ext cx="958134" cy="109728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20700123"/>
                  </a:ext>
                </a:extLst>
              </a:tr>
            </a:tbl>
          </a:graphicData>
        </a:graphic>
      </p:graphicFrame>
    </p:spTree>
    <p:extLst>
      <p:ext uri="{BB962C8B-B14F-4D97-AF65-F5344CB8AC3E}">
        <p14:creationId xmlns:p14="http://schemas.microsoft.com/office/powerpoint/2010/main" val="17003305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1936" y="783771"/>
            <a:ext cx="11167752" cy="4595751"/>
          </a:xfrm>
        </p:spPr>
        <p:txBody>
          <a:bodyPr>
            <a:normAutofit/>
          </a:bodyPr>
          <a:lstStyle/>
          <a:p>
            <a:r>
              <a:rPr lang="en-US" sz="3200" b="1" dirty="0">
                <a:latin typeface="Times New Roman" panose="02020603050405020304" pitchFamily="18" charset="0"/>
                <a:cs typeface="Times New Roman" panose="02020603050405020304" pitchFamily="18" charset="0"/>
              </a:rPr>
              <a:t>2</a:t>
            </a:r>
            <a:r>
              <a:rPr lang="en-US" sz="3200" b="1" dirty="0" smtClean="0">
                <a:latin typeface="Times New Roman" panose="02020603050405020304" pitchFamily="18" charset="0"/>
                <a:cs typeface="Times New Roman" panose="02020603050405020304" pitchFamily="18" charset="0"/>
              </a:rPr>
              <a:t>. DBMS based System:</a:t>
            </a:r>
          </a:p>
          <a:p>
            <a:r>
              <a:rPr lang="en-US" b="1" dirty="0" smtClean="0">
                <a:latin typeface="Times New Roman" panose="02020603050405020304" pitchFamily="18" charset="0"/>
                <a:cs typeface="Times New Roman" panose="02020603050405020304" pitchFamily="18" charset="0"/>
              </a:rPr>
              <a:t>Advantages:</a:t>
            </a:r>
          </a:p>
          <a:p>
            <a:pPr lvl="1"/>
            <a:r>
              <a:rPr lang="en-US" sz="2800" dirty="0" smtClean="0">
                <a:latin typeface="Times New Roman" panose="02020603050405020304" pitchFamily="18" charset="0"/>
                <a:cs typeface="Times New Roman" panose="02020603050405020304" pitchFamily="18" charset="0"/>
              </a:rPr>
              <a:t>Data duplication eliminated</a:t>
            </a:r>
          </a:p>
          <a:p>
            <a:pPr lvl="1"/>
            <a:r>
              <a:rPr lang="en-US" sz="2800" dirty="0" smtClean="0">
                <a:latin typeface="Times New Roman" panose="02020603050405020304" pitchFamily="18" charset="0"/>
                <a:cs typeface="Times New Roman" panose="02020603050405020304" pitchFamily="18" charset="0"/>
              </a:rPr>
              <a:t>Controlled redundancy.</a:t>
            </a:r>
          </a:p>
          <a:p>
            <a:pPr lvl="1"/>
            <a:r>
              <a:rPr lang="en-US" sz="2800" dirty="0" smtClean="0">
                <a:latin typeface="Times New Roman" panose="02020603050405020304" pitchFamily="18" charset="0"/>
                <a:cs typeface="Times New Roman" panose="02020603050405020304" pitchFamily="18" charset="0"/>
              </a:rPr>
              <a:t>Restricting unauthorized access.</a:t>
            </a:r>
          </a:p>
          <a:p>
            <a:pPr lvl="1"/>
            <a:r>
              <a:rPr lang="en-US" sz="2800" dirty="0" smtClean="0">
                <a:latin typeface="Times New Roman" panose="02020603050405020304" pitchFamily="18" charset="0"/>
                <a:cs typeface="Times New Roman" panose="02020603050405020304" pitchFamily="18" charset="0"/>
              </a:rPr>
              <a:t>Providing backup and recovery.</a:t>
            </a:r>
          </a:p>
          <a:p>
            <a:pPr lvl="1"/>
            <a:r>
              <a:rPr lang="en-US" sz="2800" dirty="0" smtClean="0">
                <a:latin typeface="Times New Roman" panose="02020603050405020304" pitchFamily="18" charset="0"/>
                <a:cs typeface="Times New Roman" panose="02020603050405020304" pitchFamily="18" charset="0"/>
              </a:rPr>
              <a:t>Providing Multiple User Interface.</a:t>
            </a:r>
          </a:p>
          <a:p>
            <a:pPr lvl="1"/>
            <a:r>
              <a:rPr lang="en-US" sz="2800" dirty="0" smtClean="0">
                <a:latin typeface="Times New Roman" panose="02020603050405020304" pitchFamily="18" charset="0"/>
                <a:cs typeface="Times New Roman" panose="02020603050405020304" pitchFamily="18" charset="0"/>
              </a:rPr>
              <a:t>Enforcing Security and integrity constraints.</a:t>
            </a:r>
          </a:p>
          <a:p>
            <a:pPr lvl="1"/>
            <a:r>
              <a:rPr lang="en-US" sz="2800" dirty="0" smtClean="0">
                <a:latin typeface="Times New Roman" panose="02020603050405020304" pitchFamily="18" charset="0"/>
                <a:cs typeface="Times New Roman" panose="02020603050405020304" pitchFamily="18" charset="0"/>
              </a:rPr>
              <a:t>Centralized Control and Data quality enhanced.</a:t>
            </a:r>
          </a:p>
        </p:txBody>
      </p:sp>
    </p:spTree>
    <p:extLst>
      <p:ext uri="{BB962C8B-B14F-4D97-AF65-F5344CB8AC3E}">
        <p14:creationId xmlns:p14="http://schemas.microsoft.com/office/powerpoint/2010/main" val="21803702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Step-5: </a:t>
                </a:r>
              </a:p>
              <a:p>
                <a:r>
                  <a:rPr lang="en-US" dirty="0" smtClean="0">
                    <a:latin typeface="Times New Roman" panose="02020603050405020304" pitchFamily="18" charset="0"/>
                    <a:cs typeface="Times New Roman" panose="02020603050405020304" pitchFamily="18" charset="0"/>
                  </a:rPr>
                  <a:t>Identify the roll number of those </a:t>
                </a:r>
                <a:r>
                  <a:rPr lang="en-US" dirty="0">
                    <a:latin typeface="Times New Roman" panose="02020603050405020304" pitchFamily="18" charset="0"/>
                    <a:cs typeface="Times New Roman" panose="02020603050405020304" pitchFamily="18" charset="0"/>
                  </a:rPr>
                  <a:t>students who </a:t>
                </a:r>
                <a:r>
                  <a:rPr lang="en-US" dirty="0" smtClean="0">
                    <a:latin typeface="Times New Roman" panose="02020603050405020304" pitchFamily="18" charset="0"/>
                    <a:cs typeface="Times New Roman" panose="02020603050405020304" pitchFamily="18" charset="0"/>
                  </a:rPr>
                  <a:t>have registered for all the </a:t>
                </a:r>
                <a:r>
                  <a:rPr lang="en-US" dirty="0">
                    <a:latin typeface="Times New Roman" panose="02020603050405020304" pitchFamily="18" charset="0"/>
                    <a:cs typeface="Times New Roman" panose="02020603050405020304" pitchFamily="18" charset="0"/>
                  </a:rPr>
                  <a:t>mandatory </a:t>
                </a:r>
                <a:r>
                  <a:rPr lang="en-US" dirty="0" smtClean="0">
                    <a:latin typeface="Times New Roman" panose="02020603050405020304" pitchFamily="18" charset="0"/>
                    <a:cs typeface="Times New Roman" panose="02020603050405020304" pitchFamily="18" charset="0"/>
                  </a:rPr>
                  <a:t>subjects of CSE for this semester.</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T5 ← (T1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T4 )</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945" t="-1760"/>
                </a:stretch>
              </a:blipFill>
            </p:spPr>
            <p:txBody>
              <a:bodyPr/>
              <a:lstStyle/>
              <a:p>
                <a:r>
                  <a:rPr lang="en-US">
                    <a:noFill/>
                  </a:rPr>
                  <a:t> </a:t>
                </a:r>
              </a:p>
            </p:txBody>
          </p:sp>
        </mc:Fallback>
      </mc:AlternateContent>
      <p:sp>
        <p:nvSpPr>
          <p:cNvPr id="4" name="Right Arrow 3"/>
          <p:cNvSpPr/>
          <p:nvPr/>
        </p:nvSpPr>
        <p:spPr>
          <a:xfrm>
            <a:off x="5291002" y="3120847"/>
            <a:ext cx="1955164" cy="858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769016" y="4512705"/>
            <a:ext cx="132202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T1</a:t>
            </a:r>
            <a:endParaRPr lang="en-US" sz="36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663515" y="4079731"/>
            <a:ext cx="1322024"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T4</a:t>
            </a:r>
            <a:endParaRPr lang="en-US" sz="3600" b="1" dirty="0">
              <a:latin typeface="Times New Roman" panose="02020603050405020304" pitchFamily="18" charset="0"/>
              <a:cs typeface="Times New Roman" panose="02020603050405020304" pitchFamily="18"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201235928"/>
              </p:ext>
            </p:extLst>
          </p:nvPr>
        </p:nvGraphicFramePr>
        <p:xfrm>
          <a:off x="3921922" y="2921487"/>
          <a:ext cx="958134" cy="109728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20700123"/>
                  </a:ext>
                </a:extLst>
              </a:tr>
            </a:tbl>
          </a:graphicData>
        </a:graphic>
      </p:graphicFrame>
      <p:sp>
        <p:nvSpPr>
          <p:cNvPr id="8" name="TextBox 7"/>
          <p:cNvSpPr txBox="1"/>
          <p:nvPr/>
        </p:nvSpPr>
        <p:spPr>
          <a:xfrm>
            <a:off x="7274746" y="4141286"/>
            <a:ext cx="1322024"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T5</a:t>
            </a:r>
            <a:endParaRPr lang="en-US" sz="2800" b="1"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682835610"/>
              </p:ext>
            </p:extLst>
          </p:nvPr>
        </p:nvGraphicFramePr>
        <p:xfrm>
          <a:off x="1998327" y="2635652"/>
          <a:ext cx="958134" cy="182880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207001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247021871"/>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421461979"/>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051794295"/>
              </p:ext>
            </p:extLst>
          </p:nvPr>
        </p:nvGraphicFramePr>
        <p:xfrm>
          <a:off x="7456691" y="2968175"/>
          <a:ext cx="958134" cy="1097280"/>
        </p:xfrm>
        <a:graphic>
          <a:graphicData uri="http://schemas.openxmlformats.org/drawingml/2006/table">
            <a:tbl>
              <a:tblPr firstRow="1" bandRow="1"/>
              <a:tblGrid>
                <a:gridCol w="958134">
                  <a:extLst>
                    <a:ext uri="{9D8B030D-6E8A-4147-A177-3AD203B41FA5}">
                      <a16:colId xmlns:a16="http://schemas.microsoft.com/office/drawing/2014/main" val="1600859116"/>
                    </a:ext>
                  </a:extLst>
                </a:gridCol>
              </a:tblGrid>
              <a:tr h="348448">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5424842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83502703"/>
                  </a:ext>
                </a:extLst>
              </a:tr>
              <a:tr h="348448">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chemeClr val="accent1">
                        <a:lumMod val="60000"/>
                        <a:lumOff val="40000"/>
                      </a:schemeClr>
                    </a:solidFill>
                  </a:tcPr>
                </a:tc>
                <a:extLst>
                  <a:ext uri="{0D108BD9-81ED-4DB2-BD59-A6C34878D82A}">
                    <a16:rowId xmlns:a16="http://schemas.microsoft.com/office/drawing/2014/main" val="3620700123"/>
                  </a:ext>
                </a:extLst>
              </a:tr>
            </a:tbl>
          </a:graphicData>
        </a:graphic>
      </p:graphicFrame>
    </p:spTree>
    <p:extLst>
      <p:ext uri="{BB962C8B-B14F-4D97-AF65-F5344CB8AC3E}">
        <p14:creationId xmlns:p14="http://schemas.microsoft.com/office/powerpoint/2010/main" val="125792942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Generalized Projection:</a:t>
                </a:r>
              </a:p>
              <a:p>
                <a:r>
                  <a:rPr lang="en-US" dirty="0" smtClean="0">
                    <a:latin typeface="Times New Roman" panose="02020603050405020304" pitchFamily="18" charset="0"/>
                    <a:cs typeface="Times New Roman" panose="02020603050405020304" pitchFamily="18" charset="0"/>
                  </a:rPr>
                  <a:t>It extends the projection operation by allowing functions of attributes to be included in the projection list.</a:t>
                </a:r>
              </a:p>
              <a:p>
                <a:r>
                  <a:rPr lang="en-US" dirty="0" smtClean="0">
                    <a:latin typeface="Times New Roman" panose="02020603050405020304" pitchFamily="18" charset="0"/>
                    <a:cs typeface="Times New Roman" panose="02020603050405020304" pitchFamily="18" charset="0"/>
                  </a:rPr>
                  <a:t>It is represented as</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1"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ea typeface="Cambria Math" panose="02040503050406030204" pitchFamily="18" charset="0"/>
                            <a:cs typeface="Times New Roman" panose="02020603050405020304" pitchFamily="18" charset="0"/>
                          </a:rPr>
                          <m:t>𝝅</m:t>
                        </m:r>
                      </m:e>
                      <m:sub>
                        <m:r>
                          <a:rPr lang="en-US" b="1" i="1" smtClean="0">
                            <a:latin typeface="Cambria Math" panose="02040503050406030204" pitchFamily="18" charset="0"/>
                            <a:cs typeface="Times New Roman" panose="02020603050405020304" pitchFamily="18" charset="0"/>
                          </a:rPr>
                          <m:t>𝑭</m:t>
                        </m:r>
                        <m:r>
                          <a:rPr lang="en-US" b="1" i="1" smtClean="0">
                            <a:latin typeface="Cambria Math" panose="02040503050406030204" pitchFamily="18" charset="0"/>
                            <a:cs typeface="Times New Roman" panose="02020603050405020304" pitchFamily="18" charset="0"/>
                          </a:rPr>
                          <m:t>𝟏</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𝑭</m:t>
                        </m:r>
                        <m:r>
                          <a:rPr lang="en-US" b="1" i="1" smtClean="0">
                            <a:latin typeface="Cambria Math" panose="02040503050406030204" pitchFamily="18" charset="0"/>
                            <a:cs typeface="Times New Roman" panose="02020603050405020304" pitchFamily="18" charset="0"/>
                          </a:rPr>
                          <m:t>𝟐</m:t>
                        </m:r>
                        <m:r>
                          <a:rPr lang="en-US" b="1" i="1" smtClean="0">
                            <a:latin typeface="Cambria Math" panose="02040503050406030204" pitchFamily="18" charset="0"/>
                            <a:cs typeface="Times New Roman" panose="02020603050405020304" pitchFamily="18" charset="0"/>
                          </a:rPr>
                          <m:t>…,</m:t>
                        </m:r>
                        <m:r>
                          <a:rPr lang="en-US" b="1" i="1" smtClean="0">
                            <a:latin typeface="Cambria Math" panose="02040503050406030204" pitchFamily="18" charset="0"/>
                            <a:cs typeface="Times New Roman" panose="02020603050405020304" pitchFamily="18" charset="0"/>
                          </a:rPr>
                          <m:t>𝑭𝒏</m:t>
                        </m:r>
                      </m:sub>
                    </m:sSub>
                    <m:r>
                      <a:rPr lang="en-US" b="1" i="1" smtClean="0">
                        <a:latin typeface="Cambria Math" panose="02040503050406030204" pitchFamily="18" charset="0"/>
                        <a:cs typeface="Times New Roman" panose="02020603050405020304" pitchFamily="18" charset="0"/>
                      </a:rPr>
                      <m:t> (</m:t>
                    </m:r>
                    <m:r>
                      <a:rPr lang="en-US" b="1" i="1" smtClean="0">
                        <a:latin typeface="Cambria Math" panose="02040503050406030204" pitchFamily="18" charset="0"/>
                        <a:cs typeface="Times New Roman" panose="02020603050405020304" pitchFamily="18" charset="0"/>
                      </a:rPr>
                      <m:t>𝑹</m:t>
                    </m:r>
                    <m:r>
                      <a:rPr lang="en-US" b="1" i="1" smtClean="0">
                        <a:latin typeface="Cambria Math" panose="02040503050406030204" pitchFamily="18" charset="0"/>
                        <a:cs typeface="Times New Roman" panose="02020603050405020304" pitchFamily="18" charset="0"/>
                      </a:rPr>
                      <m:t>)</m:t>
                    </m:r>
                  </m:oMath>
                </a14:m>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Where F1, F2 …,</a:t>
                </a:r>
                <a:r>
                  <a:rPr lang="en-US" dirty="0" err="1" smtClean="0">
                    <a:latin typeface="Times New Roman" panose="02020603050405020304" pitchFamily="18" charset="0"/>
                    <a:cs typeface="Times New Roman" panose="02020603050405020304" pitchFamily="18" charset="0"/>
                  </a:rPr>
                  <a:t>Fn</a:t>
                </a:r>
                <a:r>
                  <a:rPr lang="en-US" dirty="0" smtClean="0">
                    <a:latin typeface="Times New Roman" panose="02020603050405020304" pitchFamily="18" charset="0"/>
                    <a:cs typeface="Times New Roman" panose="02020603050405020304" pitchFamily="18" charset="0"/>
                  </a:rPr>
                  <a:t> are functions over the attributes of a relation ‘R’.</a:t>
                </a:r>
              </a:p>
              <a:p>
                <a:r>
                  <a:rPr lang="en-US" dirty="0" smtClean="0">
                    <a:latin typeface="Times New Roman" panose="02020603050405020304" pitchFamily="18" charset="0"/>
                    <a:cs typeface="Times New Roman" panose="02020603050405020304" pitchFamily="18" charset="0"/>
                  </a:rPr>
                  <a:t>Example:</a:t>
                </a:r>
              </a:p>
              <a:p>
                <a:pPr marL="0" indent="0">
                  <a:buNone/>
                </a:pP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eid</a:t>
                </a:r>
                <a:r>
                  <a:rPr lang="en-US" dirty="0" smtClean="0">
                    <a:latin typeface="Times New Roman" panose="02020603050405020304" pitchFamily="18" charset="0"/>
                    <a:cs typeface="Times New Roman" panose="02020603050405020304" pitchFamily="18" charset="0"/>
                  </a:rPr>
                  <a:t>, salary, 0.15*salary as </a:t>
                </a:r>
                <a:r>
                  <a:rPr lang="en-US" dirty="0" err="1" smtClean="0">
                    <a:latin typeface="Times New Roman" panose="02020603050405020304" pitchFamily="18" charset="0"/>
                    <a:cs typeface="Times New Roman" panose="02020603050405020304" pitchFamily="18" charset="0"/>
                  </a:rPr>
                  <a:t>Tax_Amount</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employee;</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i="1" dirty="0" smtClean="0">
                  <a:latin typeface="Cambria Math" panose="02040503050406030204" pitchFamily="18" charset="0"/>
                  <a:cs typeface="Times New Roman" panose="02020603050405020304" pitchFamily="18" charset="0"/>
                </a:endParaRPr>
              </a:p>
              <a:p>
                <a:pPr marL="0" indent="0">
                  <a:buNone/>
                </a:pPr>
                <a:endParaRPr lang="en-US" i="1" dirty="0" smtClean="0">
                  <a:latin typeface="Cambria Math" panose="02040503050406030204" pitchFamily="18" charset="0"/>
                  <a:cs typeface="Times New Roman" panose="02020603050405020304" pitchFamily="18" charset="0"/>
                </a:endParaRPr>
              </a:p>
              <a:p>
                <a:pPr marL="0" indent="0">
                  <a:buNone/>
                </a:pP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              </m:t>
                        </m:r>
                        <m:r>
                          <a:rPr lang="en-US" i="1" smtClean="0">
                            <a:latin typeface="Cambria Math" panose="02040503050406030204" pitchFamily="18" charset="0"/>
                            <a:ea typeface="Cambria Math" panose="02040503050406030204" pitchFamily="18" charset="0"/>
                            <a:cs typeface="Times New Roman" panose="02020603050405020304" pitchFamily="18" charset="0"/>
                          </a:rPr>
                          <m:t>𝜌</m:t>
                        </m:r>
                      </m:e>
                      <m:sub>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𝑒𝑖𝑑</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𝑠𝑎𝑙𝑎𝑟𝑦</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𝑡𝑎</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r>
                                  <a:rPr lang="en-US" b="0" i="1" smtClean="0">
                                    <a:latin typeface="Cambria Math" panose="02040503050406030204" pitchFamily="18" charset="0"/>
                                    <a:cs typeface="Times New Roman" panose="02020603050405020304" pitchFamily="18" charset="0"/>
                                  </a:rPr>
                                  <m:t>_</m:t>
                                </m:r>
                                <m:r>
                                  <a:rPr lang="en-US" b="0" i="1" smtClean="0">
                                    <a:latin typeface="Cambria Math" panose="02040503050406030204" pitchFamily="18" charset="0"/>
                                    <a:cs typeface="Times New Roman" panose="02020603050405020304" pitchFamily="18" charset="0"/>
                                  </a:rPr>
                                  <m:t>𝑎𝑚𝑜𝑢𝑛𝑡</m:t>
                                </m:r>
                              </m:e>
                              <m:sub/>
                            </m:sSub>
                          </m:e>
                        </m:d>
                      </m:sub>
                    </m:sSub>
                    <m:r>
                      <a:rPr lang="en-US" b="0" i="1" smtClean="0">
                        <a:latin typeface="Cambria Math" panose="02040503050406030204" pitchFamily="18" charset="0"/>
                        <a:cs typeface="Times New Roman" panose="02020603050405020304" pitchFamily="18" charset="0"/>
                      </a:rPr>
                      <m:t>(</m:t>
                    </m:r>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𝜋</m:t>
                        </m:r>
                      </m:e>
                      <m:sub>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𝑒𝑖𝑑</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𝑠𝑎𝑙𝑎𝑟𝑦</m:t>
                            </m:r>
                            <m:r>
                              <a:rPr lang="en-US" b="0" i="1" smtClean="0">
                                <a:latin typeface="Cambria Math" panose="02040503050406030204" pitchFamily="18" charset="0"/>
                                <a:cs typeface="Times New Roman" panose="02020603050405020304" pitchFamily="18" charset="0"/>
                              </a:rPr>
                              <m:t>,0.15∗</m:t>
                            </m:r>
                            <m:r>
                              <a:rPr lang="en-US" b="0" i="1" smtClean="0">
                                <a:latin typeface="Cambria Math" panose="02040503050406030204" pitchFamily="18" charset="0"/>
                                <a:cs typeface="Times New Roman" panose="02020603050405020304" pitchFamily="18" charset="0"/>
                              </a:rPr>
                              <m:t>𝑠𝑎𝑙𝑎𝑟𝑦</m:t>
                            </m:r>
                          </m:e>
                        </m:d>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𝑒𝑚𝑝𝑙𝑜𝑦𝑒𝑒</m:t>
                    </m:r>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1207" t="-2151"/>
                </a:stretch>
              </a:blipFill>
            </p:spPr>
            <p:txBody>
              <a:bodyPr/>
              <a:lstStyle/>
              <a:p>
                <a:r>
                  <a:rPr lang="en-US">
                    <a:noFill/>
                  </a:rPr>
                  <a:t> </a:t>
                </a:r>
              </a:p>
            </p:txBody>
          </p:sp>
        </mc:Fallback>
      </mc:AlternateContent>
      <p:sp>
        <p:nvSpPr>
          <p:cNvPr id="3" name="Down Arrow 2"/>
          <p:cNvSpPr/>
          <p:nvPr/>
        </p:nvSpPr>
        <p:spPr>
          <a:xfrm>
            <a:off x="5127585" y="4328932"/>
            <a:ext cx="914400" cy="1354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68500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336561" y="260690"/>
                <a:ext cx="11613033" cy="62392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Aggregate functions and Grouping:</a:t>
                </a:r>
              </a:p>
              <a:p>
                <a:r>
                  <a:rPr lang="en-US" dirty="0" smtClean="0">
                    <a:latin typeface="Times New Roman" panose="02020603050405020304" pitchFamily="18" charset="0"/>
                    <a:cs typeface="Times New Roman" panose="02020603050405020304" pitchFamily="18" charset="0"/>
                  </a:rPr>
                  <a:t>  It is represented as:</a:t>
                </a:r>
              </a:p>
              <a:p>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sub>
                        <m:r>
                          <a:rPr lang="en-US" b="0" i="1" smtClean="0">
                            <a:latin typeface="Cambria Math" panose="02040503050406030204" pitchFamily="18" charset="0"/>
                            <a:cs typeface="Times New Roman" panose="02020603050405020304" pitchFamily="18" charset="0"/>
                          </a:rPr>
                          <m:t>&lt;</m:t>
                        </m:r>
                        <m:r>
                          <a:rPr lang="en-US" b="0" i="1" smtClean="0">
                            <a:latin typeface="Cambria Math" panose="02040503050406030204" pitchFamily="18" charset="0"/>
                            <a:cs typeface="Times New Roman" panose="02020603050405020304" pitchFamily="18" charset="0"/>
                          </a:rPr>
                          <m:t>𝑔𝑟𝑜𝑢𝑝𝑖𝑛</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𝑔</m:t>
                            </m:r>
                          </m:e>
                          <m:sub>
                            <m:r>
                              <a:rPr lang="en-US" b="0" i="1" smtClean="0">
                                <a:latin typeface="Cambria Math" panose="02040503050406030204" pitchFamily="18" charset="0"/>
                                <a:cs typeface="Times New Roman" panose="02020603050405020304" pitchFamily="18" charset="0"/>
                              </a:rPr>
                              <m:t>𝑎𝑡𝑡𝑟𝑖𝑏𝑢𝑡𝑒𝑠</m:t>
                            </m:r>
                          </m:sub>
                        </m:sSub>
                        <m:r>
                          <a:rPr lang="en-US" b="0" i="1" smtClean="0">
                            <a:latin typeface="Cambria Math" panose="02040503050406030204" pitchFamily="18" charset="0"/>
                            <a:cs typeface="Times New Roman" panose="02020603050405020304" pitchFamily="18" charset="0"/>
                          </a:rPr>
                          <m:t>&gt;</m:t>
                        </m:r>
                      </m:sub>
                    </m:sSub>
                    <m:sSub>
                      <m:sSubPr>
                        <m:ctrlPr>
                          <a:rPr lang="en-US" i="1" smtClean="0">
                            <a:latin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ℑ</m:t>
                        </m:r>
                      </m:e>
                      <m:sub>
                        <m:r>
                          <a:rPr lang="en-US" b="0" i="1" smtClean="0">
                            <a:latin typeface="Cambria Math" panose="02040503050406030204" pitchFamily="18" charset="0"/>
                            <a:cs typeface="Times New Roman" panose="02020603050405020304" pitchFamily="18" charset="0"/>
                          </a:rPr>
                          <m:t>&lt;</m:t>
                        </m:r>
                        <m:r>
                          <a:rPr lang="en-US" b="0" i="1" smtClean="0">
                            <a:latin typeface="Cambria Math" panose="02040503050406030204" pitchFamily="18" charset="0"/>
                            <a:cs typeface="Times New Roman" panose="02020603050405020304" pitchFamily="18" charset="0"/>
                          </a:rPr>
                          <m:t>𝑓𝑢𝑛𝑐𝑡𝑖𝑜</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𝑛</m:t>
                            </m:r>
                          </m:e>
                          <m:sub>
                            <m:r>
                              <a:rPr lang="en-US" b="0" i="1" smtClean="0">
                                <a:latin typeface="Cambria Math" panose="02040503050406030204" pitchFamily="18" charset="0"/>
                                <a:cs typeface="Times New Roman" panose="02020603050405020304" pitchFamily="18" charset="0"/>
                              </a:rPr>
                              <m:t>𝑙𝑖𝑠𝑡</m:t>
                            </m:r>
                          </m:sub>
                        </m:sSub>
                        <m:r>
                          <a:rPr lang="en-US" b="0" i="1" smtClean="0">
                            <a:latin typeface="Cambria Math" panose="02040503050406030204" pitchFamily="18" charset="0"/>
                            <a:cs typeface="Times New Roman" panose="02020603050405020304" pitchFamily="18" charset="0"/>
                          </a:rPr>
                          <m:t>&gt;</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𝑅𝑒𝑙𝑎𝑡𝑖𝑜𝑛</m:t>
                    </m:r>
                    <m:r>
                      <a:rPr lang="en-US" b="0" i="1" smtClean="0">
                        <a:latin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buNone/>
                </a:pPr>
                <a:endParaRPr lang="en-US" b="1" dirty="0" smtClean="0">
                  <a:latin typeface="Times New Roman" panose="02020603050405020304" pitchFamily="18" charset="0"/>
                  <a:cs typeface="Times New Roman" panose="02020603050405020304" pitchFamily="18" charset="0"/>
                </a:endParaRPr>
              </a:p>
              <a:p>
                <a:pPr marL="0" indent="0">
                  <a:buNone/>
                </a:pPr>
                <a:r>
                  <a:rPr lang="en-US" b="1" dirty="0" smtClean="0">
                    <a:latin typeface="Times New Roman" panose="02020603050405020304" pitchFamily="18" charset="0"/>
                    <a:cs typeface="Times New Roman" panose="02020603050405020304" pitchFamily="18" charset="0"/>
                  </a:rPr>
                  <a:t>Example:</a:t>
                </a:r>
              </a:p>
              <a:p>
                <a:pPr marL="0" indent="0">
                  <a:buNone/>
                </a:pP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state, count(*) </a:t>
                </a:r>
                <a:r>
                  <a:rPr lang="en-US" b="1" dirty="0" smtClean="0">
                    <a:latin typeface="Times New Roman" panose="02020603050405020304" pitchFamily="18" charset="0"/>
                    <a:cs typeface="Times New Roman" panose="02020603050405020304" pitchFamily="18" charset="0"/>
                  </a:rPr>
                  <a:t>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student_strength</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group by </a:t>
                </a:r>
                <a:r>
                  <a:rPr lang="en-US" dirty="0" smtClean="0">
                    <a:latin typeface="Times New Roman" panose="02020603050405020304" pitchFamily="18" charset="0"/>
                    <a:cs typeface="Times New Roman" panose="02020603050405020304" pitchFamily="18" charset="0"/>
                  </a:rPr>
                  <a:t>state;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i="1" dirty="0" smtClean="0">
                  <a:latin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       </m:t>
                      </m:r>
                    </m:oMath>
                  </m:oMathPara>
                </a14:m>
                <a:endParaRPr lang="en-US" b="0" i="1" dirty="0" smtClean="0">
                  <a:latin typeface="Cambria Math" panose="02040503050406030204" pitchFamily="18" charset="0"/>
                  <a:cs typeface="Times New Roman" panose="02020603050405020304" pitchFamily="18" charset="0"/>
                </a:endParaRPr>
              </a:p>
              <a:p>
                <a:pPr marL="0" indent="0">
                  <a:buNone/>
                </a:pPr>
                <a:r>
                  <a:rPr lang="en-US" dirty="0" smtClean="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1" i="1" smtClean="0">
                            <a:latin typeface="Cambria Math" panose="02040503050406030204" pitchFamily="18" charset="0"/>
                            <a:ea typeface="Cambria Math" panose="02040503050406030204" pitchFamily="18" charset="0"/>
                            <a:cs typeface="Times New Roman" panose="02020603050405020304" pitchFamily="18" charset="0"/>
                          </a:rPr>
                          <m:t>𝝆</m:t>
                        </m:r>
                      </m:e>
                      <m:sub>
                        <m:r>
                          <a:rPr lang="en-US" b="0" i="1" smtClean="0">
                            <a:latin typeface="Cambria Math" panose="02040503050406030204" pitchFamily="18" charset="0"/>
                            <a:cs typeface="Times New Roman" panose="02020603050405020304" pitchFamily="18" charset="0"/>
                          </a:rPr>
                          <m:t>𝑠𝑡𝑎𝑡𝑒</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𝑠𝑡𝑢𝑑𝑒𝑛𝑡</m:t>
                        </m:r>
                        <m:r>
                          <a:rPr lang="en-US" b="0" i="1" smtClean="0">
                            <a:latin typeface="Cambria Math" panose="02040503050406030204" pitchFamily="18" charset="0"/>
                            <a:cs typeface="Times New Roman" panose="02020603050405020304" pitchFamily="18" charset="0"/>
                          </a:rPr>
                          <m:t>_</m:t>
                        </m:r>
                        <m:r>
                          <a:rPr lang="en-US" b="0" i="1" smtClean="0">
                            <a:latin typeface="Cambria Math" panose="02040503050406030204" pitchFamily="18" charset="0"/>
                            <a:cs typeface="Times New Roman" panose="02020603050405020304" pitchFamily="18" charset="0"/>
                          </a:rPr>
                          <m:t>𝑠𝑡𝑟𝑒𝑛𝑔𝑡h</m:t>
                        </m:r>
                      </m:sub>
                    </m:sSub>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m:t>
                        </m:r>
                      </m:e>
                      <m:sub>
                        <m:r>
                          <a:rPr lang="en-US" i="1">
                            <a:latin typeface="Cambria Math" panose="02040503050406030204" pitchFamily="18" charset="0"/>
                            <a:cs typeface="Times New Roman" panose="02020603050405020304" pitchFamily="18" charset="0"/>
                          </a:rPr>
                          <m:t>𝑠𝑡𝑎𝑡𝑒</m:t>
                        </m:r>
                      </m:sub>
                    </m:sSub>
                    <m:sSub>
                      <m:sSubPr>
                        <m:ctrlPr>
                          <a:rPr lang="en-US"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𝕴</m:t>
                        </m:r>
                      </m:e>
                      <m:sub>
                        <m:r>
                          <a:rPr lang="en-US" i="1">
                            <a:latin typeface="Cambria Math" panose="02040503050406030204" pitchFamily="18" charset="0"/>
                            <a:ea typeface="Cambria Math" panose="02040503050406030204" pitchFamily="18" charset="0"/>
                            <a:cs typeface="Times New Roman" panose="02020603050405020304" pitchFamily="18" charset="0"/>
                          </a:rPr>
                          <m:t>𝑠𝑡𝑎𝑡𝑒</m:t>
                        </m:r>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𝑐𝑜𝑢𝑛𝑡</m:t>
                        </m:r>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m:t>
                            </m:r>
                          </m:e>
                        </m:d>
                      </m:sub>
                    </m:sSub>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𝑠𝑡𝑢𝑑𝑒𝑛𝑡</m:t>
                        </m:r>
                      </m:e>
                    </m:d>
                    <m:r>
                      <m:rPr>
                        <m:nor/>
                      </m:rPr>
                      <a:rPr lang="en-US" dirty="0">
                        <a:latin typeface="Times New Roman" panose="02020603050405020304" pitchFamily="18" charset="0"/>
                        <a:cs typeface="Times New Roman" panose="02020603050405020304" pitchFamily="18" charset="0"/>
                      </a:rPr>
                      <m:t> </m:t>
                    </m:r>
                  </m:oMath>
                </a14:m>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336561" y="260690"/>
                <a:ext cx="11613033" cy="6239262"/>
              </a:xfrm>
              <a:prstGeom prst="rect">
                <a:avLst/>
              </a:prstGeom>
              <a:blipFill>
                <a:blip r:embed="rId2"/>
                <a:stretch>
                  <a:fillRect l="-1207" t="-2151"/>
                </a:stretch>
              </a:blipFill>
            </p:spPr>
            <p:txBody>
              <a:bodyPr/>
              <a:lstStyle/>
              <a:p>
                <a:r>
                  <a:rPr lang="en-US">
                    <a:noFill/>
                  </a:rPr>
                  <a:t> </a:t>
                </a:r>
              </a:p>
            </p:txBody>
          </p:sp>
        </mc:Fallback>
      </mc:AlternateContent>
      <p:sp>
        <p:nvSpPr>
          <p:cNvPr id="2" name="Down Arrow 1"/>
          <p:cNvSpPr/>
          <p:nvPr/>
        </p:nvSpPr>
        <p:spPr>
          <a:xfrm>
            <a:off x="4941832" y="3539343"/>
            <a:ext cx="1527858" cy="11458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0210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5809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Times New Roman" panose="02020603050405020304" pitchFamily="18" charset="0"/>
                <a:cs typeface="Times New Roman" panose="02020603050405020304" pitchFamily="18" charset="0"/>
              </a:rPr>
              <a:t>Tuple</a:t>
            </a:r>
            <a:r>
              <a:rPr lang="en-US" sz="3200" dirty="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Relational Calculus:</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1. Tuple Relational Calculus</a:t>
            </a:r>
          </a:p>
          <a:p>
            <a:r>
              <a:rPr lang="en-US" dirty="0" smtClean="0">
                <a:latin typeface="Times New Roman" panose="02020603050405020304" pitchFamily="18" charset="0"/>
                <a:cs typeface="Times New Roman" panose="02020603050405020304" pitchFamily="18" charset="0"/>
              </a:rPr>
              <a:t>2. Domain Relational Calculus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32091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Tuple Relational Calculus:</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 relational calculus expression does not specify how data has to be retrieved, but it specifies what data is to be retrieved.</a:t>
            </a:r>
          </a:p>
          <a:p>
            <a:r>
              <a:rPr lang="en-US" dirty="0" smtClean="0">
                <a:latin typeface="Times New Roman" panose="02020603050405020304" pitchFamily="18" charset="0"/>
                <a:cs typeface="Times New Roman" panose="02020603050405020304" pitchFamily="18" charset="0"/>
              </a:rPr>
              <a:t>So, it is a non-procedural language.</a:t>
            </a:r>
          </a:p>
          <a:p>
            <a:r>
              <a:rPr lang="en-US" dirty="0" smtClean="0">
                <a:latin typeface="Times New Roman" panose="02020603050405020304" pitchFamily="18" charset="0"/>
                <a:cs typeface="Times New Roman" panose="02020603050405020304" pitchFamily="18" charset="0"/>
              </a:rPr>
              <a:t>The expressive power of relational algebra and calculus are identical.</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Tuple Variable:</a:t>
            </a:r>
          </a:p>
          <a:p>
            <a:r>
              <a:rPr lang="en-US" dirty="0" smtClean="0">
                <a:latin typeface="Times New Roman" panose="02020603050405020304" pitchFamily="18" charset="0"/>
                <a:cs typeface="Times New Roman" panose="02020603050405020304" pitchFamily="18" charset="0"/>
              </a:rPr>
              <a:t>It is a variable that takes on tuples of a particular relation schema values.</a:t>
            </a:r>
          </a:p>
          <a:p>
            <a:r>
              <a:rPr lang="en-US" dirty="0" smtClean="0">
                <a:latin typeface="Times New Roman" panose="02020603050405020304" pitchFamily="18" charset="0"/>
                <a:cs typeface="Times New Roman" panose="02020603050405020304" pitchFamily="18" charset="0"/>
              </a:rPr>
              <a:t>It ranges over a particular database relation.</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43513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General form </a:t>
            </a:r>
            <a:r>
              <a:rPr lang="en-US" dirty="0" smtClean="0">
                <a:latin typeface="Times New Roman" panose="02020603050405020304" pitchFamily="18" charset="0"/>
                <a:cs typeface="Times New Roman" panose="02020603050405020304" pitchFamily="18" charset="0"/>
              </a:rPr>
              <a:t>of tuple relational calculus is:</a:t>
            </a:r>
          </a:p>
          <a:p>
            <a:endParaRPr lang="en-US" dirty="0" smtClean="0">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rPr>
              <a:t>{ T | </a:t>
            </a:r>
            <a:r>
              <a:rPr lang="en-US" sz="3200" dirty="0" err="1" smtClean="0">
                <a:latin typeface="Times New Roman" panose="02020603050405020304" pitchFamily="18" charset="0"/>
                <a:cs typeface="Times New Roman" panose="02020603050405020304" pitchFamily="18" charset="0"/>
              </a:rPr>
              <a:t>Conditional_Expression</a:t>
            </a:r>
            <a:r>
              <a:rPr lang="en-US" sz="3200" dirty="0" smtClean="0">
                <a:latin typeface="Times New Roman" panose="02020603050405020304" pitchFamily="18" charset="0"/>
                <a:cs typeface="Times New Roman" panose="02020603050405020304" pitchFamily="18" charset="0"/>
              </a:rPr>
              <a:t>( T )}</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 is the Target Tuple variable.</a:t>
            </a:r>
          </a:p>
          <a:p>
            <a:r>
              <a:rPr lang="en-US" dirty="0" smtClean="0">
                <a:latin typeface="Times New Roman" panose="02020603050405020304" pitchFamily="18" charset="0"/>
                <a:cs typeface="Times New Roman" panose="02020603050405020304" pitchFamily="18" charset="0"/>
              </a:rPr>
              <a:t>T ranges over tuples of values.</a:t>
            </a:r>
          </a:p>
          <a:p>
            <a:r>
              <a:rPr lang="en-US" dirty="0" err="1" smtClean="0">
                <a:latin typeface="Times New Roman" panose="02020603050405020304" pitchFamily="18" charset="0"/>
                <a:cs typeface="Times New Roman" panose="02020603050405020304" pitchFamily="18" charset="0"/>
              </a:rPr>
              <a:t>Conditional_Expression</a:t>
            </a:r>
            <a:r>
              <a:rPr lang="en-US" dirty="0">
                <a:latin typeface="Times New Roman" panose="02020603050405020304" pitchFamily="18" charset="0"/>
                <a:cs typeface="Times New Roman" panose="02020603050405020304" pitchFamily="18" charset="0"/>
              </a:rPr>
              <a:t>( T </a:t>
            </a:r>
            <a:r>
              <a:rPr lang="en-US" dirty="0" smtClean="0">
                <a:latin typeface="Times New Roman" panose="02020603050405020304" pitchFamily="18" charset="0"/>
                <a:cs typeface="Times New Roman" panose="02020603050405020304" pitchFamily="18" charset="0"/>
              </a:rPr>
              <a:t>) is the body of the query.</a:t>
            </a:r>
          </a:p>
          <a:p>
            <a:r>
              <a:rPr lang="en-US" dirty="0" smtClean="0">
                <a:latin typeface="Times New Roman" panose="02020603050405020304" pitchFamily="18" charset="0"/>
                <a:cs typeface="Times New Roman" panose="02020603050405020304" pitchFamily="18" charset="0"/>
              </a:rPr>
              <a:t>It evaluates to TRUE or FALSE when T is substituted with some tuple values.</a:t>
            </a:r>
          </a:p>
          <a:p>
            <a:r>
              <a:rPr lang="en-US" dirty="0" smtClean="0">
                <a:latin typeface="Times New Roman" panose="02020603050405020304" pitchFamily="18" charset="0"/>
                <a:cs typeface="Times New Roman" panose="02020603050405020304" pitchFamily="18" charset="0"/>
              </a:rPr>
              <a:t>It can involve other tuple variables as well.</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8481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Example</a:t>
            </a:r>
            <a:r>
              <a:rPr lang="en-US"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t | </a:t>
            </a:r>
            <a:r>
              <a:rPr lang="en-US" dirty="0" smtClean="0">
                <a:latin typeface="Times New Roman" panose="02020603050405020304" pitchFamily="18" charset="0"/>
                <a:cs typeface="Times New Roman" panose="02020603050405020304" pitchFamily="18" charset="0"/>
              </a:rPr>
              <a:t>student(t)}</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Relation </a:t>
            </a:r>
            <a:r>
              <a:rPr lang="en-US" b="1" dirty="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is called the </a:t>
            </a:r>
            <a:r>
              <a:rPr lang="en-US" b="1" dirty="0">
                <a:latin typeface="Times New Roman" panose="02020603050405020304" pitchFamily="18" charset="0"/>
                <a:cs typeface="Times New Roman" panose="02020603050405020304" pitchFamily="18" charset="0"/>
              </a:rPr>
              <a:t>range relation </a:t>
            </a:r>
            <a:r>
              <a:rPr lang="en-US" dirty="0">
                <a:latin typeface="Times New Roman" panose="02020603050405020304" pitchFamily="18" charset="0"/>
                <a:cs typeface="Times New Roman" panose="02020603050405020304" pitchFamily="18" charset="0"/>
              </a:rPr>
              <a:t>of </a:t>
            </a:r>
            <a:r>
              <a:rPr lang="en-US" b="1" dirty="0">
                <a:latin typeface="Times New Roman" panose="02020603050405020304" pitchFamily="18" charset="0"/>
                <a:cs typeface="Times New Roman" panose="02020603050405020304" pitchFamily="18" charset="0"/>
              </a:rPr>
              <a:t>tuple variable t</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Student( t) is True if the tuple assigned to ‘t’ is a tuple of relation student.</a:t>
            </a:r>
            <a:endParaRPr lang="en-US" dirty="0">
              <a:latin typeface="Times New Roman" panose="02020603050405020304" pitchFamily="18" charset="0"/>
              <a:cs typeface="Times New Roman" panose="02020603050405020304" pitchFamily="18" charset="0"/>
            </a:endParaRPr>
          </a:p>
        </p:txBody>
      </p:sp>
      <p:sp>
        <p:nvSpPr>
          <p:cNvPr id="2" name="Down Arrow 1"/>
          <p:cNvSpPr/>
          <p:nvPr/>
        </p:nvSpPr>
        <p:spPr>
          <a:xfrm>
            <a:off x="1905919" y="1189822"/>
            <a:ext cx="605927" cy="136609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00022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5"/>
            <a:ext cx="11613033" cy="65697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roll, name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t>
            </a:r>
            <a:r>
              <a:rPr lang="en-US" dirty="0" err="1" smtClean="0">
                <a:latin typeface="Times New Roman" panose="02020603050405020304" pitchFamily="18" charset="0"/>
                <a:cs typeface="Times New Roman" panose="02020603050405020304" pitchFamily="18" charset="0"/>
              </a:rPr>
              <a:t>.roll</a:t>
            </a:r>
            <a:r>
              <a:rPr lang="en-US" dirty="0">
                <a:latin typeface="Times New Roman" panose="02020603050405020304" pitchFamily="18" charset="0"/>
                <a:cs typeface="Times New Roman" panose="02020603050405020304" pitchFamily="18" charset="0"/>
              </a:rPr>
              <a:t>, t.name | </a:t>
            </a:r>
            <a:r>
              <a:rPr lang="en-US" dirty="0" smtClean="0">
                <a:latin typeface="Times New Roman" panose="02020603050405020304" pitchFamily="18" charset="0"/>
                <a:cs typeface="Times New Roman" panose="02020603050405020304" pitchFamily="18" charset="0"/>
              </a:rPr>
              <a:t>student(t)}</a:t>
            </a:r>
          </a:p>
          <a:p>
            <a:r>
              <a:rPr lang="en-US" b="1" dirty="0" smtClean="0">
                <a:latin typeface="Times New Roman" panose="02020603050405020304" pitchFamily="18" charset="0"/>
                <a:cs typeface="Times New Roman" panose="02020603050405020304" pitchFamily="18" charset="0"/>
              </a:rPr>
              <a:t>Or</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 t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student(s) AND </a:t>
            </a:r>
            <a:r>
              <a:rPr lang="en-US" dirty="0" err="1" smtClean="0">
                <a:latin typeface="Times New Roman" panose="02020603050405020304" pitchFamily="18" charset="0"/>
                <a:cs typeface="Times New Roman" panose="02020603050405020304" pitchFamily="18" charset="0"/>
              </a:rPr>
              <a:t>t.roll</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 AND t.name=s.name}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roll, name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student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state=‘OD’;</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t.roll</a:t>
            </a:r>
            <a:r>
              <a:rPr lang="en-US" dirty="0">
                <a:latin typeface="Times New Roman" panose="02020603050405020304" pitchFamily="18" charset="0"/>
                <a:cs typeface="Times New Roman" panose="02020603050405020304" pitchFamily="18" charset="0"/>
              </a:rPr>
              <a:t>, t.name | student(t) </a:t>
            </a:r>
            <a:r>
              <a:rPr lang="en-US" b="1" dirty="0">
                <a:latin typeface="Times New Roman" panose="02020603050405020304" pitchFamily="18" charset="0"/>
                <a:cs typeface="Times New Roman" panose="02020603050405020304" pitchFamily="18" charset="0"/>
              </a:rPr>
              <a:t>AND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t.state</a:t>
            </a:r>
            <a:r>
              <a:rPr lang="en-US" dirty="0">
                <a:latin typeface="Times New Roman" panose="02020603050405020304" pitchFamily="18" charset="0"/>
                <a:cs typeface="Times New Roman" panose="02020603050405020304" pitchFamily="18" charset="0"/>
              </a:rPr>
              <a:t> = ‘OD’}</a:t>
            </a:r>
          </a:p>
          <a:p>
            <a:r>
              <a:rPr lang="en-US" dirty="0" smtClean="0">
                <a:latin typeface="Times New Roman" panose="02020603050405020304" pitchFamily="18" charset="0"/>
                <a:cs typeface="Times New Roman" panose="02020603050405020304" pitchFamily="18" charset="0"/>
              </a:rPr>
              <a:t>Student</a:t>
            </a:r>
            <a:r>
              <a:rPr lang="en-US" dirty="0">
                <a:latin typeface="Times New Roman" panose="02020603050405020304" pitchFamily="18" charset="0"/>
                <a:cs typeface="Times New Roman" panose="02020603050405020304" pitchFamily="18" charset="0"/>
              </a:rPr>
              <a:t>( t) is True if ‘t’ is </a:t>
            </a:r>
            <a:r>
              <a:rPr lang="en-US" dirty="0" smtClean="0">
                <a:latin typeface="Times New Roman" panose="02020603050405020304" pitchFamily="18" charset="0"/>
                <a:cs typeface="Times New Roman" panose="02020603050405020304" pitchFamily="18" charset="0"/>
              </a:rPr>
              <a:t>a tuple of student relation.</a:t>
            </a:r>
            <a:endParaRPr lang="en-US" dirty="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t.state</a:t>
            </a:r>
            <a:r>
              <a:rPr lang="en-US" dirty="0" smtClean="0">
                <a:latin typeface="Times New Roman" panose="02020603050405020304" pitchFamily="18" charset="0"/>
                <a:cs typeface="Times New Roman" panose="02020603050405020304" pitchFamily="18" charset="0"/>
              </a:rPr>
              <a:t> = ‘OD’ is true if the state attribute of t is ‘OD’.</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Down Arrow 2"/>
          <p:cNvSpPr/>
          <p:nvPr/>
        </p:nvSpPr>
        <p:spPr>
          <a:xfrm>
            <a:off x="2721166" y="738132"/>
            <a:ext cx="605927" cy="103558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Down Arrow 3"/>
          <p:cNvSpPr/>
          <p:nvPr/>
        </p:nvSpPr>
        <p:spPr>
          <a:xfrm>
            <a:off x="3538708" y="3787967"/>
            <a:ext cx="722524" cy="103558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0025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5"/>
            <a:ext cx="11613033" cy="65697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 s.name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student s, music m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m.roll</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s.roll,s.name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student(s) AND music(m) AND </a:t>
            </a:r>
            <a:r>
              <a:rPr lang="en-US" dirty="0" err="1" smtClean="0">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m.roll</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cs typeface="Times New Roman" panose="02020603050405020304" pitchFamily="18" charset="0"/>
              </a:rPr>
              <a:t>, s.name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a:t>
            </a:r>
            <a:r>
              <a:rPr lang="en-US" dirty="0" smtClean="0">
                <a:latin typeface="Times New Roman" panose="02020603050405020304" pitchFamily="18" charset="0"/>
                <a:cs typeface="Times New Roman" panose="02020603050405020304" pitchFamily="18" charset="0"/>
              </a:rPr>
              <a:t>grade g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g</a:t>
            </a:r>
            <a:r>
              <a:rPr lang="en-US" dirty="0" err="1" smtClean="0">
                <a:latin typeface="Times New Roman" panose="02020603050405020304" pitchFamily="18" charset="0"/>
                <a:cs typeface="Times New Roman" panose="02020603050405020304" pitchFamily="18" charset="0"/>
              </a:rPr>
              <a:t>.roll</a:t>
            </a:r>
            <a:r>
              <a:rPr lang="en-US" dirty="0" smtClean="0">
                <a:latin typeface="Times New Roman" panose="02020603050405020304" pitchFamily="18" charset="0"/>
                <a:cs typeface="Times New Roman" panose="02020603050405020304" pitchFamily="18" charset="0"/>
              </a:rPr>
              <a:t> and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g.cgpa</a:t>
            </a:r>
            <a:r>
              <a:rPr lang="en-US" dirty="0" smtClean="0">
                <a:latin typeface="Times New Roman" panose="02020603050405020304" pitchFamily="18" charset="0"/>
                <a:cs typeface="Times New Roman" panose="02020603050405020304" pitchFamily="18" charset="0"/>
              </a:rPr>
              <a:t>&gt;=9.0)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s.roll,s.name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student(s) AND </a:t>
            </a:r>
            <a:r>
              <a:rPr lang="en-US" dirty="0" smtClean="0">
                <a:latin typeface="Times New Roman" panose="02020603050405020304" pitchFamily="18" charset="0"/>
                <a:cs typeface="Times New Roman" panose="02020603050405020304" pitchFamily="18" charset="0"/>
              </a:rPr>
              <a:t>grade(g) </a:t>
            </a:r>
            <a:r>
              <a:rPr lang="en-US" dirty="0">
                <a:latin typeface="Times New Roman" panose="02020603050405020304" pitchFamily="18" charset="0"/>
                <a:cs typeface="Times New Roman" panose="02020603050405020304" pitchFamily="18" charset="0"/>
              </a:rPr>
              <a:t>AND </a:t>
            </a:r>
            <a:r>
              <a:rPr lang="en-US" dirty="0" err="1" smtClean="0">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g.roll</a:t>
            </a:r>
            <a:r>
              <a:rPr lang="en-US" dirty="0" smtClean="0">
                <a:latin typeface="Times New Roman" panose="02020603050405020304" pitchFamily="18" charset="0"/>
                <a:cs typeface="Times New Roman" panose="02020603050405020304" pitchFamily="18" charset="0"/>
              </a:rPr>
              <a:t> AND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g.cgpa</a:t>
            </a:r>
            <a:r>
              <a:rPr lang="en-US" dirty="0" smtClean="0">
                <a:latin typeface="Times New Roman" panose="02020603050405020304" pitchFamily="18" charset="0"/>
                <a:cs typeface="Times New Roman" panose="02020603050405020304" pitchFamily="18" charset="0"/>
              </a:rPr>
              <a:t>&gt;=9.0}</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Down Arrow 2"/>
          <p:cNvSpPr/>
          <p:nvPr/>
        </p:nvSpPr>
        <p:spPr>
          <a:xfrm>
            <a:off x="2721166" y="738132"/>
            <a:ext cx="605927" cy="103558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Down Arrow 4"/>
          <p:cNvSpPr/>
          <p:nvPr/>
        </p:nvSpPr>
        <p:spPr>
          <a:xfrm>
            <a:off x="2721166" y="3233451"/>
            <a:ext cx="605927" cy="103558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83817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Query Conditions/Formula:</a:t>
            </a: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Atomic Conditions:</a:t>
            </a:r>
          </a:p>
          <a:p>
            <a:r>
              <a:rPr lang="en-US" dirty="0" smtClean="0">
                <a:latin typeface="Times New Roman" panose="02020603050405020304" pitchFamily="18" charset="0"/>
                <a:cs typeface="Times New Roman" panose="02020603050405020304" pitchFamily="18" charset="0"/>
              </a:rPr>
              <a:t> R(T) identifies the range of the tuple variable T and evaluates to true if T is a tuple in relation R.</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T.a</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comparison_operator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S.b</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or </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T.a</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comparison_operator</a:t>
            </a:r>
            <a:r>
              <a:rPr lang="en-US" dirty="0" smtClean="0">
                <a:latin typeface="Times New Roman" panose="02020603050405020304" pitchFamily="18" charset="0"/>
                <a:cs typeface="Times New Roman" panose="02020603050405020304" pitchFamily="18" charset="0"/>
              </a:rPr>
              <a:t> constant), </a:t>
            </a:r>
            <a:r>
              <a:rPr lang="en-US" dirty="0">
                <a:latin typeface="Times New Roman" panose="02020603050405020304" pitchFamily="18" charset="0"/>
                <a:cs typeface="Times New Roman" panose="02020603050405020304" pitchFamily="18" charset="0"/>
              </a:rPr>
              <a:t>where T and S </a:t>
            </a:r>
            <a:r>
              <a:rPr lang="en-US" dirty="0" smtClean="0">
                <a:latin typeface="Times New Roman" panose="02020603050405020304" pitchFamily="18" charset="0"/>
                <a:cs typeface="Times New Roman" panose="02020603050405020304" pitchFamily="18" charset="0"/>
              </a:rPr>
              <a:t>are relation </a:t>
            </a:r>
            <a:r>
              <a:rPr lang="en-US" dirty="0">
                <a:latin typeface="Times New Roman" panose="02020603050405020304" pitchFamily="18" charset="0"/>
                <a:cs typeface="Times New Roman" panose="02020603050405020304" pitchFamily="18" charset="0"/>
              </a:rPr>
              <a:t>names,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and </a:t>
            </a:r>
            <a:r>
              <a:rPr lang="en-US" dirty="0" smtClean="0">
                <a:latin typeface="Times New Roman" panose="02020603050405020304" pitchFamily="18" charset="0"/>
                <a:cs typeface="Times New Roman" panose="02020603050405020304" pitchFamily="18" charset="0"/>
              </a:rPr>
              <a:t>‘b’ are the attributes of relation T and S respectively.</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General </a:t>
            </a:r>
            <a:r>
              <a:rPr lang="en-US" b="1" dirty="0">
                <a:latin typeface="Times New Roman" panose="02020603050405020304" pitchFamily="18" charset="0"/>
                <a:cs typeface="Times New Roman" panose="02020603050405020304" pitchFamily="18" charset="0"/>
              </a:rPr>
              <a:t>Conditions:</a:t>
            </a:r>
          </a:p>
          <a:p>
            <a:r>
              <a:rPr lang="en-US" dirty="0" smtClean="0">
                <a:latin typeface="Times New Roman" panose="02020603050405020304" pitchFamily="18" charset="0"/>
                <a:cs typeface="Times New Roman" panose="02020603050405020304" pitchFamily="18" charset="0"/>
              </a:rPr>
              <a:t>If C1 </a:t>
            </a:r>
            <a:r>
              <a:rPr lang="en-US" dirty="0">
                <a:latin typeface="Times New Roman" panose="02020603050405020304" pitchFamily="18" charset="0"/>
                <a:cs typeface="Times New Roman" panose="02020603050405020304" pitchFamily="18" charset="0"/>
              </a:rPr>
              <a:t>and C2 are conditions then </a:t>
            </a:r>
            <a:r>
              <a:rPr lang="en-US" dirty="0" smtClean="0">
                <a:latin typeface="Times New Roman" panose="02020603050405020304" pitchFamily="18" charset="0"/>
                <a:cs typeface="Times New Roman" panose="02020603050405020304" pitchFamily="18" charset="0"/>
              </a:rPr>
              <a:t>(C1 </a:t>
            </a:r>
            <a:r>
              <a:rPr lang="en-US" dirty="0">
                <a:latin typeface="Times New Roman" panose="02020603050405020304" pitchFamily="18" charset="0"/>
                <a:cs typeface="Times New Roman" panose="02020603050405020304" pitchFamily="18" charset="0"/>
              </a:rPr>
              <a:t>AND C2 </a:t>
            </a:r>
            <a:r>
              <a:rPr lang="en-US" dirty="0" smtClean="0">
                <a:latin typeface="Times New Roman" panose="02020603050405020304" pitchFamily="18" charset="0"/>
                <a:cs typeface="Times New Roman" panose="02020603050405020304" pitchFamily="18" charset="0"/>
              </a:rPr>
              <a:t>), (C1 </a:t>
            </a:r>
            <a:r>
              <a:rPr lang="en-US" dirty="0">
                <a:latin typeface="Times New Roman" panose="02020603050405020304" pitchFamily="18" charset="0"/>
                <a:cs typeface="Times New Roman" panose="02020603050405020304" pitchFamily="18" charset="0"/>
              </a:rPr>
              <a:t>OR </a:t>
            </a:r>
            <a:r>
              <a:rPr lang="en-US" dirty="0" smtClean="0">
                <a:latin typeface="Times New Roman" panose="02020603050405020304" pitchFamily="18" charset="0"/>
                <a:cs typeface="Times New Roman" panose="02020603050405020304" pitchFamily="18" charset="0"/>
              </a:rPr>
              <a:t>C2), </a:t>
            </a:r>
            <a:r>
              <a:rPr lang="en-US" dirty="0">
                <a:latin typeface="Times New Roman" panose="02020603050405020304" pitchFamily="18" charset="0"/>
                <a:cs typeface="Times New Roman" panose="02020603050405020304" pitchFamily="18" charset="0"/>
              </a:rPr>
              <a:t>and NOT C1 are </a:t>
            </a:r>
            <a:r>
              <a:rPr lang="en-US" dirty="0" smtClean="0">
                <a:latin typeface="Times New Roman" panose="02020603050405020304" pitchFamily="18" charset="0"/>
                <a:cs typeface="Times New Roman" panose="02020603050405020304" pitchFamily="18" charset="0"/>
              </a:rPr>
              <a:t>also conditions.</a:t>
            </a:r>
            <a:endParaRPr lang="en-US"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52904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1936" y="783771"/>
            <a:ext cx="11167752" cy="4595751"/>
          </a:xfrm>
        </p:spPr>
        <p:txBody>
          <a:bodyPr>
            <a:normAutofit/>
          </a:bodyPr>
          <a:lstStyle/>
          <a:p>
            <a:r>
              <a:rPr lang="en-US" sz="3200" b="1" dirty="0">
                <a:latin typeface="Times New Roman" panose="02020603050405020304" pitchFamily="18" charset="0"/>
                <a:cs typeface="Times New Roman" panose="02020603050405020304" pitchFamily="18" charset="0"/>
              </a:rPr>
              <a:t>2</a:t>
            </a:r>
            <a:r>
              <a:rPr lang="en-US" sz="3200" b="1" dirty="0" smtClean="0">
                <a:latin typeface="Times New Roman" panose="02020603050405020304" pitchFamily="18" charset="0"/>
                <a:cs typeface="Times New Roman" panose="02020603050405020304" pitchFamily="18" charset="0"/>
              </a:rPr>
              <a:t>. DBMS based System:</a:t>
            </a:r>
          </a:p>
          <a:p>
            <a:r>
              <a:rPr lang="en-US" b="1" dirty="0" smtClean="0">
                <a:latin typeface="Times New Roman" panose="02020603050405020304" pitchFamily="18" charset="0"/>
                <a:cs typeface="Times New Roman" panose="02020603050405020304" pitchFamily="18" charset="0"/>
              </a:rPr>
              <a:t>Disadvantages:</a:t>
            </a:r>
          </a:p>
          <a:p>
            <a:pPr lvl="1"/>
            <a:r>
              <a:rPr lang="en-US" sz="2800" dirty="0" smtClean="0">
                <a:latin typeface="Times New Roman" panose="02020603050405020304" pitchFamily="18" charset="0"/>
                <a:cs typeface="Times New Roman" panose="02020603050405020304" pitchFamily="18" charset="0"/>
              </a:rPr>
              <a:t>Problems associated with centralization</a:t>
            </a:r>
          </a:p>
          <a:p>
            <a:pPr lvl="1"/>
            <a:r>
              <a:rPr lang="en-US" sz="2800" dirty="0" smtClean="0">
                <a:latin typeface="Times New Roman" panose="02020603050405020304" pitchFamily="18" charset="0"/>
                <a:cs typeface="Times New Roman" panose="02020603050405020304" pitchFamily="18" charset="0"/>
              </a:rPr>
              <a:t>Cost of software/hardware and migration</a:t>
            </a:r>
          </a:p>
          <a:p>
            <a:pPr lvl="1"/>
            <a:r>
              <a:rPr lang="en-US" sz="2800" dirty="0" smtClean="0">
                <a:latin typeface="Times New Roman" panose="02020603050405020304" pitchFamily="18" charset="0"/>
                <a:cs typeface="Times New Roman" panose="02020603050405020304" pitchFamily="18" charset="0"/>
              </a:rPr>
              <a:t>Complexity of backup and recovery</a:t>
            </a:r>
          </a:p>
          <a:p>
            <a:pPr lvl="1"/>
            <a:r>
              <a:rPr lang="en-US" sz="2800" dirty="0" smtClean="0">
                <a:latin typeface="Times New Roman" panose="02020603050405020304" pitchFamily="18" charset="0"/>
                <a:cs typeface="Times New Roman" panose="02020603050405020304" pitchFamily="18" charset="0"/>
              </a:rPr>
              <a:t>Can’t be used for many real time embedded systems</a:t>
            </a:r>
          </a:p>
        </p:txBody>
      </p:sp>
    </p:spTree>
    <p:extLst>
      <p:ext uri="{BB962C8B-B14F-4D97-AF65-F5344CB8AC3E}">
        <p14:creationId xmlns:p14="http://schemas.microsoft.com/office/powerpoint/2010/main" val="282861814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Example</a:t>
                </a:r>
                <a:r>
                  <a:rPr lang="en-US" dirty="0" smtClean="0">
                    <a:latin typeface="Times New Roman" panose="02020603050405020304" pitchFamily="18" charset="0"/>
                    <a:cs typeface="Times New Roman" panose="02020603050405020304" pitchFamily="18" charset="0"/>
                  </a:rPr>
                  <a:t>:</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smtClean="0">
                        <a:latin typeface="Cambria Math" panose="02040503050406030204" pitchFamily="18" charset="0"/>
                        <a:ea typeface="Cambria Math" panose="02040503050406030204" pitchFamily="18" charset="0"/>
                        <a:cs typeface="Times New Roman" panose="02020603050405020304" pitchFamily="18" charset="0"/>
                      </a:rPr>
                      <m:t>𝒕</m:t>
                    </m:r>
                    <m:r>
                      <a:rPr lang="en-US" b="1"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student</m:t>
                    </m:r>
                  </m:oMath>
                </a14:m>
                <a:r>
                  <a:rPr lang="en-US" dirty="0" smtClean="0">
                    <a:latin typeface="Times New Roman" panose="02020603050405020304" pitchFamily="18" charset="0"/>
                    <a:cs typeface="Times New Roman" panose="02020603050405020304" pitchFamily="18" charset="0"/>
                  </a:rPr>
                  <a:t>(t))</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condition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𝒕</m:t>
                    </m:r>
                    <m:r>
                      <a:rPr lang="en-US" b="1"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ea typeface="Cambria Math" panose="02040503050406030204" pitchFamily="18" charset="0"/>
                        <a:cs typeface="Times New Roman" panose="02020603050405020304" pitchFamily="18" charset="0"/>
                      </a:rPr>
                      <m:t>student</m:t>
                    </m:r>
                  </m:oMath>
                </a14:m>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 will be true if there is at least one or some tuple in student relation.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26391" y="194586"/>
                <a:ext cx="11613033" cy="6437568"/>
              </a:xfrm>
              <a:prstGeom prst="rect">
                <a:avLst/>
              </a:prstGeom>
              <a:blipFill>
                <a:blip r:embed="rId2"/>
                <a:stretch>
                  <a:fillRect l="-945" r="-1732"/>
                </a:stretch>
              </a:blipFill>
            </p:spPr>
            <p:txBody>
              <a:bodyPr/>
              <a:lstStyle/>
              <a:p>
                <a:r>
                  <a:rPr lang="en-US">
                    <a:noFill/>
                  </a:rPr>
                  <a:t> </a:t>
                </a:r>
              </a:p>
            </p:txBody>
          </p:sp>
        </mc:Fallback>
      </mc:AlternateContent>
      <p:sp>
        <p:nvSpPr>
          <p:cNvPr id="2" name="Down Arrow 1"/>
          <p:cNvSpPr/>
          <p:nvPr/>
        </p:nvSpPr>
        <p:spPr>
          <a:xfrm>
            <a:off x="1970735" y="1725931"/>
            <a:ext cx="572877" cy="55084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46176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m.roll</a:t>
                </a:r>
                <a:r>
                  <a:rPr lang="en-US" dirty="0" smtClean="0">
                    <a:latin typeface="Times New Roman" panose="02020603050405020304" pitchFamily="18" charset="0"/>
                    <a:cs typeface="Times New Roman" panose="02020603050405020304" pitchFamily="18" charset="0"/>
                  </a:rPr>
                  <a:t>, m.name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music m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m.instru_name</a:t>
                </a:r>
                <a:r>
                  <a:rPr lang="en-US" dirty="0" smtClean="0">
                    <a:latin typeface="Times New Roman" panose="02020603050405020304" pitchFamily="18" charset="0"/>
                    <a:cs typeface="Times New Roman" panose="02020603050405020304" pitchFamily="18" charset="0"/>
                  </a:rPr>
                  <a:t>=‘Drum’;</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a:t>
                </a:r>
                <a:r>
                  <a:rPr lang="en-US" dirty="0" err="1" smtClean="0">
                    <a:latin typeface="Times New Roman" panose="02020603050405020304" pitchFamily="18" charset="0"/>
                    <a:cs typeface="Times New Roman" panose="02020603050405020304" pitchFamily="18" charset="0"/>
                  </a:rPr>
                  <a:t>.roll</a:t>
                </a:r>
                <a:r>
                  <a:rPr lang="en-US" dirty="0" smtClean="0">
                    <a:latin typeface="Times New Roman" panose="02020603050405020304" pitchFamily="18" charset="0"/>
                    <a:cs typeface="Times New Roman" panose="02020603050405020304" pitchFamily="18" charset="0"/>
                  </a:rPr>
                  <a:t>, m.name </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smtClean="0">
                        <a:latin typeface="Cambria Math" panose="02040503050406030204" pitchFamily="18" charset="0"/>
                        <a:ea typeface="Cambria Math" panose="02040503050406030204" pitchFamily="18" charset="0"/>
                        <a:cs typeface="Times New Roman" panose="02020603050405020304" pitchFamily="18" charset="0"/>
                      </a:rPr>
                      <m:t>𝒎</m:t>
                    </m:r>
                    <m:r>
                      <a:rPr lang="en-US" b="1" i="1"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music</m:t>
                    </m:r>
                  </m:oMath>
                </a14:m>
                <a:r>
                  <a:rPr lang="en-US" dirty="0" smtClean="0">
                    <a:latin typeface="Times New Roman" panose="02020603050405020304" pitchFamily="18" charset="0"/>
                    <a:cs typeface="Times New Roman" panose="02020603050405020304" pitchFamily="18" charset="0"/>
                  </a:rPr>
                  <a:t>(m) AND </a:t>
                </a:r>
                <a:r>
                  <a:rPr lang="en-US" dirty="0" err="1" smtClean="0">
                    <a:latin typeface="Times New Roman" panose="02020603050405020304" pitchFamily="18" charset="0"/>
                    <a:cs typeface="Times New Roman" panose="02020603050405020304" pitchFamily="18" charset="0"/>
                  </a:rPr>
                  <a:t>m.instru_name</a:t>
                </a:r>
                <a:r>
                  <a:rPr lang="en-US" dirty="0" smtClean="0">
                    <a:latin typeface="Times New Roman" panose="02020603050405020304" pitchFamily="18" charset="0"/>
                    <a:cs typeface="Times New Roman" panose="02020603050405020304" pitchFamily="18" charset="0"/>
                  </a:rPr>
                  <a:t>=‘Drum’</a:t>
                </a:r>
                <a:r>
                  <a:rPr lang="en-US" dirty="0" smtClean="0">
                    <a:solidFill>
                      <a:srgbClr val="FF0000"/>
                    </a:solidFill>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sp.game_name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m.instru_name</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student s, sports </a:t>
                </a:r>
                <a:r>
                  <a:rPr lang="en-US" dirty="0" err="1">
                    <a:latin typeface="Times New Roman" panose="02020603050405020304" pitchFamily="18" charset="0"/>
                    <a:cs typeface="Times New Roman" panose="02020603050405020304" pitchFamily="18" charset="0"/>
                  </a:rPr>
                  <a:t>sp</a:t>
                </a:r>
                <a:r>
                  <a:rPr lang="en-US" dirty="0">
                    <a:latin typeface="Times New Roman" panose="02020603050405020304" pitchFamily="18" charset="0"/>
                    <a:cs typeface="Times New Roman" panose="02020603050405020304" pitchFamily="18" charset="0"/>
                  </a:rPr>
                  <a:t>, music m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sp.roll</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sp.game_name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m.instru_name</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student(s) AND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𝒎</m:t>
                    </m:r>
                    <m:r>
                      <a:rPr lang="en-US"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solidFill>
                      <a:srgbClr val="FF000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music(m) AND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𝒔𝒑</m:t>
                    </m:r>
                    <m:r>
                      <a:rPr lang="en-US"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solidFill>
                      <a:srgbClr val="00B050"/>
                    </a:solidFill>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sports(</a:t>
                </a:r>
                <a:r>
                  <a:rPr lang="en-US" dirty="0" err="1" smtClean="0">
                    <a:latin typeface="Times New Roman" panose="02020603050405020304" pitchFamily="18" charset="0"/>
                    <a:cs typeface="Times New Roman" panose="02020603050405020304" pitchFamily="18" charset="0"/>
                  </a:rPr>
                  <a:t>sp</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sp.roll</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a:t>
                </a:r>
                <a:r>
                  <a:rPr lang="en-US" dirty="0" smtClean="0">
                    <a:solidFill>
                      <a:srgbClr val="00B050"/>
                    </a:solidFill>
                    <a:latin typeface="Times New Roman" panose="02020603050405020304" pitchFamily="18" charset="0"/>
                    <a:cs typeface="Times New Roman" panose="02020603050405020304" pitchFamily="18" charset="0"/>
                  </a:rPr>
                  <a:t>)</a:t>
                </a:r>
                <a:r>
                  <a:rPr lang="en-US" dirty="0" smtClean="0">
                    <a:solidFill>
                      <a:srgbClr val="FF0000"/>
                    </a:solidFill>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or</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sp.game_name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m.instru_name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student(s) AND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𝒎</m:t>
                    </m:r>
                    <m:r>
                      <a:rPr lang="en-US"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𝒔𝒑</m:t>
                    </m:r>
                    <m:r>
                      <a:rPr lang="en-US"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solidFill>
                      <a:srgbClr val="FF0000"/>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music(m) AND </a:t>
                </a:r>
                <a:r>
                  <a:rPr lang="en-US" dirty="0" smtClean="0">
                    <a:latin typeface="Times New Roman" panose="02020603050405020304" pitchFamily="18" charset="0"/>
                    <a:cs typeface="Times New Roman" panose="02020603050405020304" pitchFamily="18" charset="0"/>
                  </a:rPr>
                  <a:t>sports(</a:t>
                </a:r>
                <a:r>
                  <a:rPr lang="en-US" dirty="0" err="1" smtClean="0">
                    <a:latin typeface="Times New Roman" panose="02020603050405020304" pitchFamily="18" charset="0"/>
                    <a:cs typeface="Times New Roman" panose="02020603050405020304" pitchFamily="18" charset="0"/>
                  </a:rPr>
                  <a:t>sp</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sp.roll</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a:t>
                </a:r>
                <a:r>
                  <a:rPr lang="en-US" dirty="0" smtClean="0">
                    <a:solidFill>
                      <a:srgbClr val="FF0000"/>
                    </a:solidFill>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26391" y="194586"/>
                <a:ext cx="11613033" cy="6437568"/>
              </a:xfrm>
              <a:prstGeom prst="rect">
                <a:avLst/>
              </a:prstGeom>
              <a:blipFill>
                <a:blip r:embed="rId2"/>
                <a:stretch>
                  <a:fillRect l="-945" t="-1705" r="-1627"/>
                </a:stretch>
              </a:blipFill>
            </p:spPr>
            <p:txBody>
              <a:bodyPr/>
              <a:lstStyle/>
              <a:p>
                <a:r>
                  <a:rPr lang="en-US">
                    <a:noFill/>
                  </a:rPr>
                  <a:t> </a:t>
                </a:r>
              </a:p>
            </p:txBody>
          </p:sp>
        </mc:Fallback>
      </mc:AlternateContent>
      <p:sp>
        <p:nvSpPr>
          <p:cNvPr id="2" name="Down Arrow 1"/>
          <p:cNvSpPr/>
          <p:nvPr/>
        </p:nvSpPr>
        <p:spPr>
          <a:xfrm>
            <a:off x="4847421" y="749145"/>
            <a:ext cx="572877" cy="55084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4713382" y="3139805"/>
            <a:ext cx="572877" cy="55084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6954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sp.roll</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sp.game_name</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sports </a:t>
                </a:r>
                <a:r>
                  <a:rPr lang="en-US" dirty="0" err="1">
                    <a:latin typeface="Times New Roman" panose="02020603050405020304" pitchFamily="18" charset="0"/>
                    <a:cs typeface="Times New Roman" panose="02020603050405020304" pitchFamily="18" charset="0"/>
                  </a:rPr>
                  <a:t>sp</a:t>
                </a:r>
                <a:r>
                  <a:rPr lang="en-US" dirty="0">
                    <a:latin typeface="Times New Roman" panose="02020603050405020304" pitchFamily="18" charset="0"/>
                    <a:cs typeface="Times New Roman" panose="02020603050405020304" pitchFamily="18" charset="0"/>
                  </a:rPr>
                  <a:t>, music m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sp.roll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m.instru_name</a:t>
                </a:r>
                <a:r>
                  <a:rPr lang="en-US" dirty="0">
                    <a:latin typeface="Times New Roman" panose="02020603050405020304" pitchFamily="18" charset="0"/>
                    <a:cs typeface="Times New Roman" panose="02020603050405020304" pitchFamily="18" charset="0"/>
                  </a:rPr>
                  <a:t> =‘Drum’;</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sp.roll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sp.game_name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sports(</a:t>
                </a:r>
                <a:r>
                  <a:rPr lang="en-US" dirty="0" err="1">
                    <a:latin typeface="Times New Roman" panose="02020603050405020304" pitchFamily="18" charset="0"/>
                    <a:cs typeface="Times New Roman" panose="02020603050405020304" pitchFamily="18" charset="0"/>
                  </a:rPr>
                  <a:t>sp</a:t>
                </a:r>
                <a:r>
                  <a:rPr lang="en-US" dirty="0">
                    <a:latin typeface="Times New Roman" panose="02020603050405020304" pitchFamily="18" charset="0"/>
                    <a:cs typeface="Times New Roman" panose="02020603050405020304" pitchFamily="18" charset="0"/>
                  </a:rPr>
                  <a:t>) AND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𝒎</m:t>
                    </m:r>
                    <m:r>
                      <a:rPr lang="en-US" b="1"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ea typeface="Cambria Math" panose="02040503050406030204" pitchFamily="18" charset="0"/>
                        <a:cs typeface="Times New Roman" panose="02020603050405020304" pitchFamily="18" charset="0"/>
                      </a:rPr>
                      <m:t>music</m:t>
                    </m:r>
                    <m:r>
                      <a:rPr lang="en-US">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ea typeface="Cambria Math" panose="02040503050406030204" pitchFamily="18" charset="0"/>
                        <a:cs typeface="Times New Roman" panose="02020603050405020304" pitchFamily="18" charset="0"/>
                      </a:rPr>
                      <m:t>m</m:t>
                    </m:r>
                    <m:r>
                      <a:rPr lang="en-US">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sp.roll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m.roll</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m.instru_name</a:t>
                </a:r>
                <a:r>
                  <a:rPr lang="en-US" dirty="0">
                    <a:latin typeface="Times New Roman" panose="02020603050405020304" pitchFamily="18" charset="0"/>
                    <a:cs typeface="Times New Roman" panose="02020603050405020304" pitchFamily="18" charset="0"/>
                  </a:rPr>
                  <a:t>=‘Drum’</a:t>
                </a:r>
                <a:r>
                  <a:rPr lang="en-US" dirty="0">
                    <a:solidFill>
                      <a:srgbClr val="FF0000"/>
                    </a:solidFill>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dept_name</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s, department d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d.did</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s.did</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s.gender</a:t>
                </a:r>
                <a:r>
                  <a:rPr lang="en-US" dirty="0" smtClean="0">
                    <a:latin typeface="Times New Roman" panose="02020603050405020304" pitchFamily="18" charset="0"/>
                    <a:cs typeface="Times New Roman" panose="02020603050405020304" pitchFamily="18" charset="0"/>
                  </a:rPr>
                  <a:t>!=‘F’;</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d.dept_name</a:t>
                </a:r>
                <a:r>
                  <a:rPr lang="en-US" dirty="0">
                    <a:latin typeface="Times New Roman" panose="02020603050405020304" pitchFamily="18" charset="0"/>
                    <a:cs typeface="Times New Roman" panose="02020603050405020304" pitchFamily="18" charset="0"/>
                  </a:rPr>
                  <a:t> | department(d) AND </a:t>
                </a:r>
                <a:r>
                  <a:rPr 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smtClean="0">
                        <a:latin typeface="Cambria Math" panose="02040503050406030204" pitchFamily="18" charset="0"/>
                        <a:ea typeface="Cambria Math" panose="02040503050406030204" pitchFamily="18" charset="0"/>
                        <a:cs typeface="Times New Roman" panose="02020603050405020304" pitchFamily="18" charset="0"/>
                      </a:rPr>
                      <m:t>𝒔</m:t>
                    </m:r>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student</m:t>
                    </m:r>
                    <m:r>
                      <a:rPr lang="en-US">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s</m:t>
                    </m:r>
                    <m:r>
                      <a:rPr lang="en-US">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a:t>
                </a:r>
                <a:r>
                  <a:rPr lang="en-US" dirty="0" err="1" smtClean="0">
                    <a:latin typeface="Times New Roman" panose="02020603050405020304" pitchFamily="18" charset="0"/>
                    <a:cs typeface="Times New Roman" panose="02020603050405020304" pitchFamily="18" charset="0"/>
                  </a:rPr>
                  <a:t>s.did</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d.did</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s.gender≠‘F</a:t>
                </a:r>
                <a:r>
                  <a:rPr lang="en-US" dirty="0" smtClean="0">
                    <a:latin typeface="Times New Roman" panose="02020603050405020304" pitchFamily="18" charset="0"/>
                    <a:cs typeface="Times New Roman" panose="02020603050405020304" pitchFamily="18" charset="0"/>
                  </a:rPr>
                  <a:t>’</a:t>
                </a:r>
                <a:r>
                  <a:rPr lang="en-US" dirty="0" smtClean="0">
                    <a:solidFill>
                      <a:srgbClr val="FF0000"/>
                    </a:solidFill>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26391" y="194586"/>
                <a:ext cx="11613033" cy="6437568"/>
              </a:xfrm>
              <a:prstGeom prst="rect">
                <a:avLst/>
              </a:prstGeom>
              <a:blipFill>
                <a:blip r:embed="rId2"/>
                <a:stretch>
                  <a:fillRect l="-945" t="-1705"/>
                </a:stretch>
              </a:blipFill>
            </p:spPr>
            <p:txBody>
              <a:bodyPr/>
              <a:lstStyle/>
              <a:p>
                <a:r>
                  <a:rPr lang="en-US">
                    <a:noFill/>
                  </a:rPr>
                  <a:t> </a:t>
                </a:r>
              </a:p>
            </p:txBody>
          </p:sp>
        </mc:Fallback>
      </mc:AlternateContent>
      <p:sp>
        <p:nvSpPr>
          <p:cNvPr id="4" name="Down Arrow 3"/>
          <p:cNvSpPr/>
          <p:nvPr/>
        </p:nvSpPr>
        <p:spPr>
          <a:xfrm>
            <a:off x="5376231" y="3567628"/>
            <a:ext cx="572877" cy="88135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a:off x="5376231" y="690390"/>
            <a:ext cx="572877" cy="881350"/>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90492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2" y="172553"/>
            <a:ext cx="11613033" cy="6118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103352" y="4502243"/>
                <a:ext cx="11859112" cy="2129911"/>
              </a:xfrm>
              <a:prstGeom prst="rect">
                <a:avLst/>
              </a:prstGeom>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Find the names of the students who have registered for all the subjects of the course.</a:t>
                </a:r>
              </a:p>
              <a:p>
                <a:r>
                  <a:rPr lang="en-US" dirty="0" smtClean="0">
                    <a:latin typeface="Times New Roman" panose="02020603050405020304" pitchFamily="18" charset="0"/>
                    <a:cs typeface="Times New Roman" panose="02020603050405020304" pitchFamily="18" charset="0"/>
                  </a:rPr>
                  <a:t>{s.name | student(s) AND </a:t>
                </a:r>
                <a:r>
                  <a:rPr lang="en-US" b="1" dirty="0">
                    <a:latin typeface="Times New Roman" panose="02020603050405020304" pitchFamily="18" charset="0"/>
                    <a:cs typeface="Times New Roman" panose="02020603050405020304" pitchFamily="18" charset="0"/>
                  </a:rPr>
                  <a:t>(</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c</m:t>
                    </m:r>
                  </m:oMath>
                </a14:m>
                <a:r>
                  <a:rPr lang="en-US" dirty="0" smtClean="0">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course(c)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smtClean="0">
                        <a:latin typeface="Cambria Math" panose="02040503050406030204" pitchFamily="18" charset="0"/>
                        <a:ea typeface="Cambria Math" panose="02040503050406030204" pitchFamily="18" charset="0"/>
                        <a:cs typeface="Times New Roman" panose="02020603050405020304" pitchFamily="18" charset="0"/>
                      </a:rPr>
                      <m:t>𝒓</m:t>
                    </m:r>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registration</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r</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ea typeface="Cambria Math" panose="02040503050406030204" pitchFamily="18" charset="0"/>
                    <a:cs typeface="Times New Roman" panose="02020603050405020304" pitchFamily="18" charset="0"/>
                  </a:rPr>
                  <a:t> AND </a:t>
                </a:r>
                <a:r>
                  <a:rPr lang="en-US" b="1" dirty="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r.subID </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b="1" dirty="0" err="1"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c.subID</a:t>
                </a:r>
                <a:r>
                  <a:rPr lang="en-US" b="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AND </a:t>
                </a:r>
                <a:r>
                  <a:rPr lang="en-US" b="1" dirty="0" err="1">
                    <a:solidFill>
                      <a:srgbClr val="FF00FF"/>
                    </a:solidFill>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ea typeface="Cambria Math" panose="02040503050406030204" pitchFamily="18" charset="0"/>
                    <a:cs typeface="Times New Roman" panose="02020603050405020304" pitchFamily="18" charset="0"/>
                  </a:rPr>
                  <a:t> = </a:t>
                </a:r>
                <a:r>
                  <a:rPr lang="en-US" b="1" dirty="0" err="1">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r.roll</a:t>
                </a:r>
                <a:r>
                  <a:rPr lang="en-US" b="1" dirty="0">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 </a:t>
                </a:r>
                <a:r>
                  <a:rPr lang="en-US" b="1"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103352" y="4502243"/>
                <a:ext cx="11859112" cy="2129911"/>
              </a:xfrm>
              <a:prstGeom prst="rect">
                <a:avLst/>
              </a:prstGeom>
              <a:blipFill>
                <a:blip r:embed="rId2"/>
                <a:stretch>
                  <a:fillRect l="-821" t="-4533"/>
                </a:stretch>
              </a:blipFill>
              <a:ln w="25400">
                <a:solidFill>
                  <a:schemeClr val="tx1"/>
                </a:solidFill>
              </a:ln>
            </p:spPr>
            <p:txBody>
              <a:bodyPr/>
              <a:lstStyle/>
              <a:p>
                <a:r>
                  <a:rPr lang="en-US">
                    <a:noFill/>
                  </a:rPr>
                  <a:t> </a:t>
                </a:r>
              </a:p>
            </p:txBody>
          </p:sp>
        </mc:Fallback>
      </mc:AlternateContent>
      <p:sp>
        <p:nvSpPr>
          <p:cNvPr id="17" name="TextBox 16"/>
          <p:cNvSpPr txBox="1"/>
          <p:nvPr/>
        </p:nvSpPr>
        <p:spPr>
          <a:xfrm>
            <a:off x="1109577" y="283921"/>
            <a:ext cx="1419391"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Student</a:t>
            </a:r>
            <a:endParaRPr lang="en-US"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8732210" y="235025"/>
            <a:ext cx="1419391"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Registration</a:t>
            </a:r>
            <a:endParaRPr lang="en-US" b="1" dirty="0">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136272162"/>
              </p:ext>
            </p:extLst>
          </p:nvPr>
        </p:nvGraphicFramePr>
        <p:xfrm>
          <a:off x="3323334" y="764621"/>
          <a:ext cx="3376186" cy="1463040"/>
        </p:xfrm>
        <a:graphic>
          <a:graphicData uri="http://schemas.openxmlformats.org/drawingml/2006/table">
            <a:tbl>
              <a:tblPr firstRow="1" bandRow="1"/>
              <a:tblGrid>
                <a:gridCol w="1688093">
                  <a:extLst>
                    <a:ext uri="{9D8B030D-6E8A-4147-A177-3AD203B41FA5}">
                      <a16:colId xmlns:a16="http://schemas.microsoft.com/office/drawing/2014/main" val="104394857"/>
                    </a:ext>
                  </a:extLst>
                </a:gridCol>
                <a:gridCol w="1688093">
                  <a:extLst>
                    <a:ext uri="{9D8B030D-6E8A-4147-A177-3AD203B41FA5}">
                      <a16:colId xmlns:a16="http://schemas.microsoft.com/office/drawing/2014/main" val="3474545203"/>
                    </a:ext>
                  </a:extLst>
                </a:gridCol>
              </a:tblGrid>
              <a:tr h="296517">
                <a:tc>
                  <a:txBody>
                    <a:bodyPr/>
                    <a:lstStyle/>
                    <a:p>
                      <a:pPr algn="ctr"/>
                      <a:r>
                        <a:rPr lang="en-US" b="1" dirty="0" err="1" smtClean="0">
                          <a:solidFill>
                            <a:srgbClr val="FF0000"/>
                          </a:solidFill>
                          <a:latin typeface="Times New Roman" panose="02020603050405020304" pitchFamily="18" charset="0"/>
                          <a:cs typeface="Times New Roman" panose="02020603050405020304" pitchFamily="18" charset="0"/>
                        </a:rPr>
                        <a:t>SubID</a:t>
                      </a:r>
                      <a:endParaRPr lang="en-US" b="1" dirty="0">
                        <a:solidFill>
                          <a:srgbClr val="FF0000"/>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b="1" dirty="0" err="1" smtClean="0">
                          <a:latin typeface="Times New Roman" panose="02020603050405020304" pitchFamily="18" charset="0"/>
                          <a:cs typeface="Times New Roman" panose="02020603050405020304" pitchFamily="18" charset="0"/>
                        </a:rPr>
                        <a:t>SubName</a:t>
                      </a:r>
                      <a:endParaRPr lang="en-US" b="1"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78544439"/>
                  </a:ext>
                </a:extLst>
              </a:tr>
              <a:tr h="296517">
                <a:tc>
                  <a:txBody>
                    <a:bodyPr/>
                    <a:lstStyle/>
                    <a:p>
                      <a:pPr algn="ctr"/>
                      <a:r>
                        <a:rPr lang="en-US" dirty="0" smtClean="0">
                          <a:latin typeface="Times New Roman" panose="02020603050405020304" pitchFamily="18" charset="0"/>
                          <a:cs typeface="Times New Roman" panose="02020603050405020304" pitchFamily="18" charset="0"/>
                        </a:rPr>
                        <a:t>CS2055</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DAA</a:t>
                      </a:r>
                      <a:endParaRPr lang="en-US"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63458037"/>
                  </a:ext>
                </a:extLst>
              </a:tr>
              <a:tr h="296517">
                <a:tc>
                  <a:txBody>
                    <a:bodyPr/>
                    <a:lstStyle/>
                    <a:p>
                      <a:pPr algn="ctr"/>
                      <a:r>
                        <a:rPr lang="en-US" dirty="0" smtClean="0">
                          <a:latin typeface="Times New Roman" panose="02020603050405020304" pitchFamily="18" charset="0"/>
                          <a:cs typeface="Times New Roman" panose="02020603050405020304" pitchFamily="18" charset="0"/>
                        </a:rPr>
                        <a:t>CS2043</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DBMS</a:t>
                      </a:r>
                      <a:endParaRPr lang="en-US"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112072998"/>
                  </a:ext>
                </a:extLst>
              </a:tr>
              <a:tr h="296517">
                <a:tc>
                  <a:txBody>
                    <a:bodyPr/>
                    <a:lstStyle/>
                    <a:p>
                      <a:pPr algn="ctr"/>
                      <a:r>
                        <a:rPr lang="en-US" dirty="0" smtClean="0">
                          <a:latin typeface="Times New Roman" panose="02020603050405020304" pitchFamily="18" charset="0"/>
                          <a:cs typeface="Times New Roman" panose="02020603050405020304" pitchFamily="18" charset="0"/>
                        </a:rPr>
                        <a:t>CS1000</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DS</a:t>
                      </a:r>
                      <a:endParaRPr lang="en-US"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143705592"/>
                  </a:ext>
                </a:extLst>
              </a:tr>
            </a:tbl>
          </a:graphicData>
        </a:graphic>
      </p:graphicFrame>
      <p:sp>
        <p:nvSpPr>
          <p:cNvPr id="15" name="TextBox 14"/>
          <p:cNvSpPr txBox="1"/>
          <p:nvPr/>
        </p:nvSpPr>
        <p:spPr>
          <a:xfrm>
            <a:off x="4223155" y="283921"/>
            <a:ext cx="938289"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Course</a:t>
            </a:r>
            <a:endParaRPr lang="en-US"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94159070"/>
              </p:ext>
            </p:extLst>
          </p:nvPr>
        </p:nvGraphicFramePr>
        <p:xfrm>
          <a:off x="7617546" y="667519"/>
          <a:ext cx="3648720" cy="3708400"/>
        </p:xfrm>
        <a:graphic>
          <a:graphicData uri="http://schemas.openxmlformats.org/drawingml/2006/table">
            <a:tbl>
              <a:tblPr firstRow="1" bandRow="1"/>
              <a:tblGrid>
                <a:gridCol w="1216240">
                  <a:extLst>
                    <a:ext uri="{9D8B030D-6E8A-4147-A177-3AD203B41FA5}">
                      <a16:colId xmlns:a16="http://schemas.microsoft.com/office/drawing/2014/main" val="4245991635"/>
                    </a:ext>
                  </a:extLst>
                </a:gridCol>
                <a:gridCol w="1216240">
                  <a:extLst>
                    <a:ext uri="{9D8B030D-6E8A-4147-A177-3AD203B41FA5}">
                      <a16:colId xmlns:a16="http://schemas.microsoft.com/office/drawing/2014/main" val="981753983"/>
                    </a:ext>
                  </a:extLst>
                </a:gridCol>
                <a:gridCol w="1216240">
                  <a:extLst>
                    <a:ext uri="{9D8B030D-6E8A-4147-A177-3AD203B41FA5}">
                      <a16:colId xmlns:a16="http://schemas.microsoft.com/office/drawing/2014/main" val="332446197"/>
                    </a:ext>
                  </a:extLst>
                </a:gridCol>
              </a:tblGrid>
              <a:tr h="370840">
                <a:tc>
                  <a:txBody>
                    <a:bodyPr/>
                    <a:lstStyle/>
                    <a:p>
                      <a:pPr algn="ctr"/>
                      <a:r>
                        <a:rPr lang="en-US" b="1" dirty="0" smtClean="0">
                          <a:solidFill>
                            <a:srgbClr val="00B0F0"/>
                          </a:solidFill>
                          <a:latin typeface="Times New Roman" panose="02020603050405020304" pitchFamily="18" charset="0"/>
                          <a:cs typeface="Times New Roman" panose="02020603050405020304" pitchFamily="18" charset="0"/>
                        </a:rPr>
                        <a:t>Roll</a:t>
                      </a:r>
                      <a:endParaRPr lang="en-US" b="1" dirty="0">
                        <a:solidFill>
                          <a:srgbClr val="00B0F0"/>
                        </a:solidFill>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solidFill>
                            <a:srgbClr val="00B050"/>
                          </a:solidFill>
                          <a:latin typeface="Times New Roman" panose="02020603050405020304" pitchFamily="18" charset="0"/>
                          <a:cs typeface="Times New Roman" panose="02020603050405020304" pitchFamily="18" charset="0"/>
                        </a:rPr>
                        <a:t>SubID</a:t>
                      </a:r>
                      <a:endParaRPr lang="en-US" b="1"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Grade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4802851"/>
                  </a:ext>
                </a:extLst>
              </a:tr>
              <a:tr h="370840">
                <a:tc>
                  <a:txBody>
                    <a:bodyPr/>
                    <a:lstStyle/>
                    <a:p>
                      <a:pPr algn="ctr"/>
                      <a:r>
                        <a:rPr lang="en-US" dirty="0" smtClean="0">
                          <a:latin typeface="Times New Roman" panose="02020603050405020304" pitchFamily="18" charset="0"/>
                          <a:cs typeface="Times New Roman" panose="02020603050405020304" pitchFamily="18" charset="0"/>
                        </a:rPr>
                        <a:t>101</a:t>
                      </a:r>
                      <a:endParaRPr lang="en-US"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dirty="0" smtClean="0">
                          <a:latin typeface="Times New Roman" panose="02020603050405020304" pitchFamily="18" charset="0"/>
                          <a:cs typeface="Times New Roman" panose="02020603050405020304" pitchFamily="18" charset="0"/>
                        </a:rPr>
                        <a:t>CS2055</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Ex</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83409270"/>
                  </a:ext>
                </a:extLst>
              </a:tr>
              <a:tr h="370840">
                <a:tc>
                  <a:txBody>
                    <a:bodyPr/>
                    <a:lstStyle/>
                    <a:p>
                      <a:pPr algn="ctr"/>
                      <a:r>
                        <a:rPr lang="en-US" dirty="0" smtClean="0">
                          <a:latin typeface="Times New Roman" panose="02020603050405020304" pitchFamily="18" charset="0"/>
                          <a:cs typeface="Times New Roman" panose="02020603050405020304" pitchFamily="18" charset="0"/>
                        </a:rPr>
                        <a:t>101</a:t>
                      </a:r>
                      <a:endParaRPr lang="en-US"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dirty="0" smtClean="0">
                          <a:latin typeface="Times New Roman" panose="02020603050405020304" pitchFamily="18" charset="0"/>
                          <a:cs typeface="Times New Roman" panose="02020603050405020304" pitchFamily="18" charset="0"/>
                        </a:rPr>
                        <a:t>CS2043</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Ex</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2462628"/>
                  </a:ext>
                </a:extLst>
              </a:tr>
              <a:tr h="370840">
                <a:tc>
                  <a:txBody>
                    <a:bodyPr/>
                    <a:lstStyle/>
                    <a:p>
                      <a:pPr algn="ctr"/>
                      <a:r>
                        <a:rPr lang="en-US" dirty="0" smtClean="0">
                          <a:latin typeface="Times New Roman" panose="02020603050405020304" pitchFamily="18" charset="0"/>
                          <a:cs typeface="Times New Roman" panose="02020603050405020304" pitchFamily="18" charset="0"/>
                        </a:rPr>
                        <a:t>101</a:t>
                      </a:r>
                      <a:endParaRPr lang="en-US"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dirty="0" smtClean="0">
                          <a:latin typeface="Times New Roman" panose="02020603050405020304" pitchFamily="18" charset="0"/>
                          <a:cs typeface="Times New Roman" panose="02020603050405020304" pitchFamily="18" charset="0"/>
                        </a:rPr>
                        <a:t>CS1000</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Ex</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4550553"/>
                  </a:ext>
                </a:extLst>
              </a:tr>
              <a:tr h="370840">
                <a:tc>
                  <a:txBody>
                    <a:bodyPr/>
                    <a:lstStyle/>
                    <a:p>
                      <a:pPr algn="ctr"/>
                      <a:r>
                        <a:rPr lang="en-US" dirty="0" smtClean="0">
                          <a:latin typeface="Times New Roman" panose="02020603050405020304" pitchFamily="18" charset="0"/>
                          <a:cs typeface="Times New Roman" panose="02020603050405020304" pitchFamily="18" charset="0"/>
                        </a:rPr>
                        <a:t>102</a:t>
                      </a:r>
                      <a:endParaRPr lang="en-US"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dirty="0" smtClean="0">
                          <a:latin typeface="Times New Roman" panose="02020603050405020304" pitchFamily="18" charset="0"/>
                          <a:cs typeface="Times New Roman" panose="02020603050405020304" pitchFamily="18" charset="0"/>
                        </a:rPr>
                        <a:t>CS2055</a:t>
                      </a:r>
                      <a:endParaRPr lang="en-US"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pPr algn="ctr"/>
                      <a:r>
                        <a:rPr lang="en-US" dirty="0" smtClean="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8102383"/>
                  </a:ext>
                </a:extLst>
              </a:tr>
              <a:tr h="370840">
                <a:tc>
                  <a:txBody>
                    <a:bodyPr/>
                    <a:lstStyle/>
                    <a:p>
                      <a:pPr algn="ctr"/>
                      <a:r>
                        <a:rPr lang="en-US" dirty="0" smtClean="0"/>
                        <a:t>102</a:t>
                      </a:r>
                      <a:endParaRPr lang="en-US" dirty="0"/>
                    </a:p>
                  </a:txBody>
                  <a:tcPr>
                    <a:solidFill>
                      <a:srgbClr val="00B0F0"/>
                    </a:solidFill>
                  </a:tcPr>
                </a:tc>
                <a:tc>
                  <a:txBody>
                    <a:bodyPr/>
                    <a:lstStyle/>
                    <a:p>
                      <a:pPr algn="ctr"/>
                      <a:r>
                        <a:rPr lang="en-US" dirty="0" smtClean="0">
                          <a:latin typeface="Times New Roman" panose="02020603050405020304" pitchFamily="18" charset="0"/>
                          <a:cs typeface="Times New Roman" panose="02020603050405020304" pitchFamily="18" charset="0"/>
                        </a:rPr>
                        <a:t>CS2043</a:t>
                      </a:r>
                      <a:endParaRPr lang="en-US" dirty="0"/>
                    </a:p>
                  </a:txBody>
                  <a:tcPr>
                    <a:solidFill>
                      <a:srgbClr val="FFC000"/>
                    </a:solidFill>
                  </a:tcPr>
                </a:tc>
                <a:tc>
                  <a:txBody>
                    <a:bodyPr/>
                    <a:lstStyle/>
                    <a:p>
                      <a:pPr algn="ctr"/>
                      <a:r>
                        <a:rPr lang="en-US" dirty="0" smtClean="0"/>
                        <a:t>A</a:t>
                      </a:r>
                      <a:endParaRPr lang="en-US" dirty="0"/>
                    </a:p>
                  </a:txBody>
                  <a:tcPr/>
                </a:tc>
                <a:extLst>
                  <a:ext uri="{0D108BD9-81ED-4DB2-BD59-A6C34878D82A}">
                    <a16:rowId xmlns:a16="http://schemas.microsoft.com/office/drawing/2014/main" val="1725521513"/>
                  </a:ext>
                </a:extLst>
              </a:tr>
              <a:tr h="370840">
                <a:tc>
                  <a:txBody>
                    <a:bodyPr/>
                    <a:lstStyle/>
                    <a:p>
                      <a:pPr algn="ctr"/>
                      <a:r>
                        <a:rPr lang="en-US" dirty="0" smtClean="0"/>
                        <a:t>103</a:t>
                      </a:r>
                      <a:endParaRPr lang="en-US" dirty="0"/>
                    </a:p>
                  </a:txBody>
                  <a:tcPr>
                    <a:solidFill>
                      <a:schemeClr val="accent5">
                        <a:lumMod val="60000"/>
                        <a:lumOff val="4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CS1000</a:t>
                      </a:r>
                      <a:endParaRPr lang="en-US" dirty="0"/>
                    </a:p>
                  </a:txBody>
                  <a:tcPr>
                    <a:solidFill>
                      <a:srgbClr val="FFC000"/>
                    </a:solidFill>
                  </a:tcPr>
                </a:tc>
                <a:tc>
                  <a:txBody>
                    <a:bodyPr/>
                    <a:lstStyle/>
                    <a:p>
                      <a:pPr algn="ctr"/>
                      <a:r>
                        <a:rPr lang="en-US" dirty="0" smtClean="0"/>
                        <a:t>B</a:t>
                      </a:r>
                      <a:endParaRPr lang="en-US" dirty="0"/>
                    </a:p>
                  </a:txBody>
                  <a:tcPr/>
                </a:tc>
                <a:extLst>
                  <a:ext uri="{0D108BD9-81ED-4DB2-BD59-A6C34878D82A}">
                    <a16:rowId xmlns:a16="http://schemas.microsoft.com/office/drawing/2014/main" val="1424289896"/>
                  </a:ext>
                </a:extLst>
              </a:tr>
              <a:tr h="370840">
                <a:tc>
                  <a:txBody>
                    <a:bodyPr/>
                    <a:lstStyle/>
                    <a:p>
                      <a:pPr algn="ctr"/>
                      <a:r>
                        <a:rPr lang="en-US" dirty="0" smtClean="0"/>
                        <a:t>104</a:t>
                      </a:r>
                      <a:endParaRPr lang="en-US" dirty="0"/>
                    </a:p>
                  </a:txBody>
                  <a:tcPr>
                    <a:solidFill>
                      <a:schemeClr val="accent2">
                        <a:lumMod val="40000"/>
                        <a:lumOff val="6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CS2055</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t>Ex</a:t>
                      </a:r>
                      <a:endParaRPr lang="en-US" dirty="0"/>
                    </a:p>
                  </a:txBody>
                  <a:tcPr/>
                </a:tc>
                <a:extLst>
                  <a:ext uri="{0D108BD9-81ED-4DB2-BD59-A6C34878D82A}">
                    <a16:rowId xmlns:a16="http://schemas.microsoft.com/office/drawing/2014/main" val="1386882200"/>
                  </a:ext>
                </a:extLst>
              </a:tr>
              <a:tr h="370840">
                <a:tc>
                  <a:txBody>
                    <a:bodyPr/>
                    <a:lstStyle/>
                    <a:p>
                      <a:pPr algn="ctr"/>
                      <a:r>
                        <a:rPr lang="en-US" dirty="0" smtClean="0"/>
                        <a:t>104</a:t>
                      </a:r>
                      <a:endParaRPr lang="en-US" dirty="0"/>
                    </a:p>
                  </a:txBody>
                  <a:tcPr>
                    <a:solidFill>
                      <a:schemeClr val="accent2">
                        <a:lumMod val="40000"/>
                        <a:lumOff val="6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CS2043</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t>A</a:t>
                      </a:r>
                      <a:endParaRPr lang="en-US" dirty="0"/>
                    </a:p>
                  </a:txBody>
                  <a:tcPr/>
                </a:tc>
                <a:extLst>
                  <a:ext uri="{0D108BD9-81ED-4DB2-BD59-A6C34878D82A}">
                    <a16:rowId xmlns:a16="http://schemas.microsoft.com/office/drawing/2014/main" val="3746772848"/>
                  </a:ext>
                </a:extLst>
              </a:tr>
              <a:tr h="370840">
                <a:tc>
                  <a:txBody>
                    <a:bodyPr/>
                    <a:lstStyle/>
                    <a:p>
                      <a:pPr algn="ctr"/>
                      <a:r>
                        <a:rPr lang="en-US" dirty="0" smtClean="0"/>
                        <a:t>104</a:t>
                      </a:r>
                      <a:endParaRPr lang="en-US" dirty="0"/>
                    </a:p>
                  </a:txBody>
                  <a:tcPr>
                    <a:solidFill>
                      <a:schemeClr val="accent2">
                        <a:lumMod val="40000"/>
                        <a:lumOff val="6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CS1000</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t>C</a:t>
                      </a:r>
                      <a:endParaRPr lang="en-US" dirty="0"/>
                    </a:p>
                  </a:txBody>
                  <a:tcPr/>
                </a:tc>
                <a:extLst>
                  <a:ext uri="{0D108BD9-81ED-4DB2-BD59-A6C34878D82A}">
                    <a16:rowId xmlns:a16="http://schemas.microsoft.com/office/drawing/2014/main" val="912843690"/>
                  </a:ext>
                </a:extLst>
              </a:tr>
            </a:tbl>
          </a:graphicData>
        </a:graphic>
      </p:graphicFrame>
      <p:graphicFrame>
        <p:nvGraphicFramePr>
          <p:cNvPr id="16" name="Table 15"/>
          <p:cNvGraphicFramePr>
            <a:graphicFrameLocks noGrp="1"/>
          </p:cNvGraphicFramePr>
          <p:nvPr/>
        </p:nvGraphicFramePr>
        <p:xfrm>
          <a:off x="558623" y="719715"/>
          <a:ext cx="2432480" cy="1854200"/>
        </p:xfrm>
        <a:graphic>
          <a:graphicData uri="http://schemas.openxmlformats.org/drawingml/2006/table">
            <a:tbl>
              <a:tblPr firstRow="1" bandRow="1"/>
              <a:tblGrid>
                <a:gridCol w="1216240">
                  <a:extLst>
                    <a:ext uri="{9D8B030D-6E8A-4147-A177-3AD203B41FA5}">
                      <a16:colId xmlns:a16="http://schemas.microsoft.com/office/drawing/2014/main" val="4245991635"/>
                    </a:ext>
                  </a:extLst>
                </a:gridCol>
                <a:gridCol w="1216240">
                  <a:extLst>
                    <a:ext uri="{9D8B030D-6E8A-4147-A177-3AD203B41FA5}">
                      <a16:colId xmlns:a16="http://schemas.microsoft.com/office/drawing/2014/main" val="981753983"/>
                    </a:ext>
                  </a:extLst>
                </a:gridCol>
              </a:tblGrid>
              <a:tr h="370840">
                <a:tc>
                  <a:txBody>
                    <a:bodyPr/>
                    <a:lstStyle/>
                    <a:p>
                      <a:pPr algn="ctr"/>
                      <a:r>
                        <a:rPr lang="en-US" b="1" dirty="0" smtClean="0">
                          <a:solidFill>
                            <a:srgbClr val="FF00FF"/>
                          </a:solidFill>
                          <a:latin typeface="Times New Roman" panose="02020603050405020304" pitchFamily="18" charset="0"/>
                          <a:cs typeface="Times New Roman" panose="02020603050405020304" pitchFamily="18" charset="0"/>
                        </a:rPr>
                        <a:t>Roll</a:t>
                      </a:r>
                      <a:endParaRPr lang="en-US" b="1" dirty="0">
                        <a:solidFill>
                          <a:srgbClr val="FF00FF"/>
                        </a:solidFill>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4802851"/>
                  </a:ext>
                </a:extLst>
              </a:tr>
              <a:tr h="370840">
                <a:tc>
                  <a:txBody>
                    <a:bodyPr/>
                    <a:lstStyle/>
                    <a:p>
                      <a:pPr algn="ctr"/>
                      <a:r>
                        <a:rPr lang="en-US" dirty="0" smtClean="0">
                          <a:latin typeface="Times New Roman" panose="02020603050405020304" pitchFamily="18" charset="0"/>
                          <a:cs typeface="Times New Roman" panose="02020603050405020304" pitchFamily="18" charset="0"/>
                        </a:rPr>
                        <a:t>101</a:t>
                      </a:r>
                      <a:endParaRPr lang="en-US"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dirty="0" smtClean="0">
                          <a:latin typeface="Times New Roman" panose="02020603050405020304" pitchFamily="18" charset="0"/>
                          <a:cs typeface="Times New Roman" panose="02020603050405020304" pitchFamily="18" charset="0"/>
                        </a:rPr>
                        <a:t>John</a:t>
                      </a:r>
                      <a:endParaRPr lang="en-US" dirty="0">
                        <a:latin typeface="Times New Roman" panose="02020603050405020304" pitchFamily="18" charset="0"/>
                        <a:cs typeface="Times New Roman" panose="02020603050405020304" pitchFamily="18" charset="0"/>
                      </a:endParaRPr>
                    </a:p>
                  </a:txBody>
                  <a:tcPr>
                    <a:solidFill>
                      <a:srgbClr val="92D050"/>
                    </a:solidFill>
                  </a:tcPr>
                </a:tc>
                <a:extLst>
                  <a:ext uri="{0D108BD9-81ED-4DB2-BD59-A6C34878D82A}">
                    <a16:rowId xmlns:a16="http://schemas.microsoft.com/office/drawing/2014/main" val="2983409270"/>
                  </a:ext>
                </a:extLst>
              </a:tr>
              <a:tr h="370840">
                <a:tc>
                  <a:txBody>
                    <a:bodyPr/>
                    <a:lstStyle/>
                    <a:p>
                      <a:pPr algn="ctr"/>
                      <a:r>
                        <a:rPr lang="en-US" sz="1800" kern="1200" dirty="0" smtClean="0">
                          <a:solidFill>
                            <a:schemeClr val="tx1"/>
                          </a:solidFill>
                          <a:latin typeface="Times New Roman" panose="02020603050405020304" pitchFamily="18" charset="0"/>
                          <a:ea typeface="+mn-ea"/>
                          <a:cs typeface="Times New Roman" panose="02020603050405020304" pitchFamily="18" charset="0"/>
                        </a:rPr>
                        <a:t>102</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txBody>
                  <a:tcPr>
                    <a:solidFill>
                      <a:srgbClr val="00B0F0"/>
                    </a:solidFill>
                  </a:tcPr>
                </a:tc>
                <a:tc>
                  <a:txBody>
                    <a:bodyPr/>
                    <a:lstStyle/>
                    <a:p>
                      <a:pPr algn="ctr"/>
                      <a:r>
                        <a:rPr lang="en-US" dirty="0" smtClean="0">
                          <a:latin typeface="Times New Roman" panose="02020603050405020304" pitchFamily="18" charset="0"/>
                          <a:cs typeface="Times New Roman" panose="02020603050405020304" pitchFamily="18" charset="0"/>
                        </a:rPr>
                        <a:t>James</a:t>
                      </a:r>
                      <a:endParaRPr lang="en-US"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982462628"/>
                  </a:ext>
                </a:extLst>
              </a:tr>
              <a:tr h="370840">
                <a:tc>
                  <a:txBody>
                    <a:bodyPr/>
                    <a:lstStyle/>
                    <a:p>
                      <a:pPr algn="ctr"/>
                      <a:r>
                        <a:rPr lang="en-US" dirty="0" smtClean="0">
                          <a:latin typeface="Times New Roman" panose="02020603050405020304" pitchFamily="18" charset="0"/>
                          <a:cs typeface="Times New Roman" panose="02020603050405020304" pitchFamily="18" charset="0"/>
                        </a:rPr>
                        <a:t>103</a:t>
                      </a:r>
                      <a:endParaRPr lang="en-US" dirty="0">
                        <a:latin typeface="Times New Roman" panose="02020603050405020304" pitchFamily="18" charset="0"/>
                        <a:cs typeface="Times New Roman" panose="02020603050405020304" pitchFamily="18" charset="0"/>
                      </a:endParaRPr>
                    </a:p>
                  </a:txBody>
                  <a:tcPr>
                    <a:solidFill>
                      <a:schemeClr val="accent5">
                        <a:lumMod val="60000"/>
                        <a:lumOff val="4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Tom</a:t>
                      </a:r>
                      <a:endParaRPr lang="en-US" dirty="0">
                        <a:latin typeface="Times New Roman" panose="02020603050405020304" pitchFamily="18" charset="0"/>
                        <a:cs typeface="Times New Roman" panose="02020603050405020304" pitchFamily="18" charset="0"/>
                      </a:endParaRPr>
                    </a:p>
                  </a:txBody>
                  <a:tcPr>
                    <a:solidFill>
                      <a:schemeClr val="accent5">
                        <a:lumMod val="60000"/>
                        <a:lumOff val="40000"/>
                      </a:schemeClr>
                    </a:solidFill>
                  </a:tcPr>
                </a:tc>
                <a:extLst>
                  <a:ext uri="{0D108BD9-81ED-4DB2-BD59-A6C34878D82A}">
                    <a16:rowId xmlns:a16="http://schemas.microsoft.com/office/drawing/2014/main" val="3564550553"/>
                  </a:ext>
                </a:extLst>
              </a:tr>
              <a:tr h="370840">
                <a:tc>
                  <a:txBody>
                    <a:bodyPr/>
                    <a:lstStyle/>
                    <a:p>
                      <a:pPr algn="ctr"/>
                      <a:r>
                        <a:rPr lang="en-US" dirty="0" smtClean="0">
                          <a:latin typeface="Times New Roman" panose="02020603050405020304" pitchFamily="18" charset="0"/>
                          <a:cs typeface="Times New Roman" panose="02020603050405020304" pitchFamily="18" charset="0"/>
                        </a:rPr>
                        <a:t>104</a:t>
                      </a:r>
                      <a:endParaRPr lang="en-US"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Mary</a:t>
                      </a:r>
                      <a:endParaRPr lang="en-US"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768102383"/>
                  </a:ext>
                </a:extLst>
              </a:tr>
            </a:tbl>
          </a:graphicData>
        </a:graphic>
      </p:graphicFrame>
    </p:spTree>
    <p:extLst>
      <p:ext uri="{BB962C8B-B14F-4D97-AF65-F5344CB8AC3E}">
        <p14:creationId xmlns:p14="http://schemas.microsoft.com/office/powerpoint/2010/main" val="283543040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2" y="172553"/>
            <a:ext cx="11613033" cy="6118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103352" y="4502243"/>
                <a:ext cx="11859112" cy="2129911"/>
              </a:xfrm>
              <a:prstGeom prst="rect">
                <a:avLst/>
              </a:prstGeom>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Find the names of the students who have got Ex for all the subjects of the course.</a:t>
                </a:r>
              </a:p>
              <a:p>
                <a:r>
                  <a:rPr lang="en-US" dirty="0" smtClean="0">
                    <a:latin typeface="Times New Roman" panose="02020603050405020304" pitchFamily="18" charset="0"/>
                    <a:cs typeface="Times New Roman" panose="02020603050405020304" pitchFamily="18" charset="0"/>
                  </a:rPr>
                  <a:t>{s.name | student(s) AND </a:t>
                </a:r>
                <a:r>
                  <a:rPr lang="en-US" b="1" dirty="0">
                    <a:latin typeface="Times New Roman" panose="02020603050405020304" pitchFamily="18" charset="0"/>
                    <a:cs typeface="Times New Roman" panose="02020603050405020304" pitchFamily="18" charset="0"/>
                  </a:rPr>
                  <a:t>(</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c</m:t>
                    </m:r>
                  </m:oMath>
                </a14:m>
                <a:r>
                  <a:rPr lang="en-US" dirty="0" smtClean="0">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course(c)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smtClean="0">
                        <a:latin typeface="Cambria Math" panose="02040503050406030204" pitchFamily="18" charset="0"/>
                        <a:ea typeface="Cambria Math" panose="02040503050406030204" pitchFamily="18" charset="0"/>
                        <a:cs typeface="Times New Roman" panose="02020603050405020304" pitchFamily="18" charset="0"/>
                      </a:rPr>
                      <m:t>𝒓</m:t>
                    </m:r>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registration</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r</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ea typeface="Cambria Math" panose="02040503050406030204" pitchFamily="18" charset="0"/>
                    <a:cs typeface="Times New Roman" panose="02020603050405020304" pitchFamily="18" charset="0"/>
                  </a:rPr>
                  <a:t> AND </a:t>
                </a:r>
                <a:r>
                  <a:rPr lang="en-US" b="1" dirty="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r.subID </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b="1" dirty="0" err="1"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c.subID</a:t>
                </a:r>
                <a:r>
                  <a:rPr lang="en-US" b="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AND </a:t>
                </a:r>
                <a:r>
                  <a:rPr lang="en-US" b="1" dirty="0" err="1">
                    <a:solidFill>
                      <a:srgbClr val="FF00FF"/>
                    </a:solidFill>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ea typeface="Cambria Math" panose="02040503050406030204" pitchFamily="18" charset="0"/>
                    <a:cs typeface="Times New Roman" panose="02020603050405020304" pitchFamily="18" charset="0"/>
                  </a:rPr>
                  <a:t> = </a:t>
                </a:r>
                <a:r>
                  <a:rPr lang="en-US" b="1" dirty="0" err="1">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r.roll</a:t>
                </a:r>
                <a:r>
                  <a:rPr lang="en-US" b="1" dirty="0">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 </a:t>
                </a:r>
                <a:r>
                  <a:rPr lang="en-US" dirty="0">
                    <a:latin typeface="Times New Roman" panose="02020603050405020304" pitchFamily="18" charset="0"/>
                    <a:ea typeface="Cambria Math" panose="02040503050406030204" pitchFamily="18" charset="0"/>
                    <a:cs typeface="Times New Roman" panose="02020603050405020304" pitchFamily="18" charset="0"/>
                  </a:rPr>
                  <a:t>AND </a:t>
                </a:r>
                <a:r>
                  <a:rPr lang="en-US" dirty="0" err="1" smtClean="0">
                    <a:latin typeface="Times New Roman" panose="02020603050405020304" pitchFamily="18" charset="0"/>
                    <a:ea typeface="Cambria Math" panose="02040503050406030204" pitchFamily="18" charset="0"/>
                    <a:cs typeface="Times New Roman" panose="02020603050405020304" pitchFamily="18" charset="0"/>
                  </a:rPr>
                  <a:t>r.grade</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=‘Ex’</a:t>
                </a:r>
                <a:r>
                  <a:rPr lang="en-US" b="1"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103352" y="4502243"/>
                <a:ext cx="11859112" cy="2129911"/>
              </a:xfrm>
              <a:prstGeom prst="rect">
                <a:avLst/>
              </a:prstGeom>
              <a:blipFill>
                <a:blip r:embed="rId2"/>
                <a:stretch>
                  <a:fillRect l="-821" t="-4533"/>
                </a:stretch>
              </a:blipFill>
              <a:ln w="25400">
                <a:solidFill>
                  <a:schemeClr val="tx1"/>
                </a:solidFill>
              </a:ln>
            </p:spPr>
            <p:txBody>
              <a:bodyPr/>
              <a:lstStyle/>
              <a:p>
                <a:r>
                  <a:rPr lang="en-US">
                    <a:noFill/>
                  </a:rPr>
                  <a:t> </a:t>
                </a:r>
              </a:p>
            </p:txBody>
          </p:sp>
        </mc:Fallback>
      </mc:AlternateContent>
      <p:sp>
        <p:nvSpPr>
          <p:cNvPr id="17" name="TextBox 16"/>
          <p:cNvSpPr txBox="1"/>
          <p:nvPr/>
        </p:nvSpPr>
        <p:spPr>
          <a:xfrm>
            <a:off x="1109577" y="283921"/>
            <a:ext cx="1419391"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Student</a:t>
            </a:r>
            <a:endParaRPr lang="en-US"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8732210" y="235025"/>
            <a:ext cx="1419391"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Registration</a:t>
            </a:r>
            <a:endParaRPr lang="en-US" b="1" dirty="0">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nvGraphicFramePr>
        <p:xfrm>
          <a:off x="3323334" y="764621"/>
          <a:ext cx="3376186" cy="1463040"/>
        </p:xfrm>
        <a:graphic>
          <a:graphicData uri="http://schemas.openxmlformats.org/drawingml/2006/table">
            <a:tbl>
              <a:tblPr firstRow="1" bandRow="1"/>
              <a:tblGrid>
                <a:gridCol w="1688093">
                  <a:extLst>
                    <a:ext uri="{9D8B030D-6E8A-4147-A177-3AD203B41FA5}">
                      <a16:colId xmlns:a16="http://schemas.microsoft.com/office/drawing/2014/main" val="104394857"/>
                    </a:ext>
                  </a:extLst>
                </a:gridCol>
                <a:gridCol w="1688093">
                  <a:extLst>
                    <a:ext uri="{9D8B030D-6E8A-4147-A177-3AD203B41FA5}">
                      <a16:colId xmlns:a16="http://schemas.microsoft.com/office/drawing/2014/main" val="3474545203"/>
                    </a:ext>
                  </a:extLst>
                </a:gridCol>
              </a:tblGrid>
              <a:tr h="296517">
                <a:tc>
                  <a:txBody>
                    <a:bodyPr/>
                    <a:lstStyle/>
                    <a:p>
                      <a:pPr algn="ctr"/>
                      <a:r>
                        <a:rPr lang="en-US" b="1" dirty="0" err="1" smtClean="0">
                          <a:solidFill>
                            <a:srgbClr val="FF0000"/>
                          </a:solidFill>
                          <a:latin typeface="Times New Roman" panose="02020603050405020304" pitchFamily="18" charset="0"/>
                          <a:cs typeface="Times New Roman" panose="02020603050405020304" pitchFamily="18" charset="0"/>
                        </a:rPr>
                        <a:t>SubID</a:t>
                      </a:r>
                      <a:endParaRPr lang="en-US" b="1" dirty="0">
                        <a:solidFill>
                          <a:srgbClr val="FF0000"/>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b="1" dirty="0" err="1" smtClean="0">
                          <a:latin typeface="Times New Roman" panose="02020603050405020304" pitchFamily="18" charset="0"/>
                          <a:cs typeface="Times New Roman" panose="02020603050405020304" pitchFamily="18" charset="0"/>
                        </a:rPr>
                        <a:t>SubName</a:t>
                      </a:r>
                      <a:endParaRPr lang="en-US" b="1"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478544439"/>
                  </a:ext>
                </a:extLst>
              </a:tr>
              <a:tr h="296517">
                <a:tc>
                  <a:txBody>
                    <a:bodyPr/>
                    <a:lstStyle/>
                    <a:p>
                      <a:pPr algn="ctr"/>
                      <a:r>
                        <a:rPr lang="en-US" dirty="0" smtClean="0">
                          <a:latin typeface="Times New Roman" panose="02020603050405020304" pitchFamily="18" charset="0"/>
                          <a:cs typeface="Times New Roman" panose="02020603050405020304" pitchFamily="18" charset="0"/>
                        </a:rPr>
                        <a:t>CS2055</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DAA</a:t>
                      </a:r>
                      <a:endParaRPr lang="en-US"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63458037"/>
                  </a:ext>
                </a:extLst>
              </a:tr>
              <a:tr h="296517">
                <a:tc>
                  <a:txBody>
                    <a:bodyPr/>
                    <a:lstStyle/>
                    <a:p>
                      <a:pPr algn="ctr"/>
                      <a:r>
                        <a:rPr lang="en-US" dirty="0" smtClean="0">
                          <a:latin typeface="Times New Roman" panose="02020603050405020304" pitchFamily="18" charset="0"/>
                          <a:cs typeface="Times New Roman" panose="02020603050405020304" pitchFamily="18" charset="0"/>
                        </a:rPr>
                        <a:t>CS2043</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DBMS</a:t>
                      </a:r>
                      <a:endParaRPr lang="en-US"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112072998"/>
                  </a:ext>
                </a:extLst>
              </a:tr>
              <a:tr h="296517">
                <a:tc>
                  <a:txBody>
                    <a:bodyPr/>
                    <a:lstStyle/>
                    <a:p>
                      <a:pPr algn="ctr"/>
                      <a:r>
                        <a:rPr lang="en-US" dirty="0" smtClean="0">
                          <a:latin typeface="Times New Roman" panose="02020603050405020304" pitchFamily="18" charset="0"/>
                          <a:cs typeface="Times New Roman" panose="02020603050405020304" pitchFamily="18" charset="0"/>
                        </a:rPr>
                        <a:t>CS1000</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DS</a:t>
                      </a:r>
                      <a:endParaRPr lang="en-US"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143705592"/>
                  </a:ext>
                </a:extLst>
              </a:tr>
            </a:tbl>
          </a:graphicData>
        </a:graphic>
      </p:graphicFrame>
      <p:sp>
        <p:nvSpPr>
          <p:cNvPr id="15" name="TextBox 14"/>
          <p:cNvSpPr txBox="1"/>
          <p:nvPr/>
        </p:nvSpPr>
        <p:spPr>
          <a:xfrm>
            <a:off x="4223155" y="283921"/>
            <a:ext cx="938289"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Course</a:t>
            </a:r>
            <a:endParaRPr lang="en-US"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nvGraphicFramePr>
        <p:xfrm>
          <a:off x="7617546" y="667519"/>
          <a:ext cx="3648720" cy="3708400"/>
        </p:xfrm>
        <a:graphic>
          <a:graphicData uri="http://schemas.openxmlformats.org/drawingml/2006/table">
            <a:tbl>
              <a:tblPr firstRow="1" bandRow="1"/>
              <a:tblGrid>
                <a:gridCol w="1216240">
                  <a:extLst>
                    <a:ext uri="{9D8B030D-6E8A-4147-A177-3AD203B41FA5}">
                      <a16:colId xmlns:a16="http://schemas.microsoft.com/office/drawing/2014/main" val="4245991635"/>
                    </a:ext>
                  </a:extLst>
                </a:gridCol>
                <a:gridCol w="1216240">
                  <a:extLst>
                    <a:ext uri="{9D8B030D-6E8A-4147-A177-3AD203B41FA5}">
                      <a16:colId xmlns:a16="http://schemas.microsoft.com/office/drawing/2014/main" val="981753983"/>
                    </a:ext>
                  </a:extLst>
                </a:gridCol>
                <a:gridCol w="1216240">
                  <a:extLst>
                    <a:ext uri="{9D8B030D-6E8A-4147-A177-3AD203B41FA5}">
                      <a16:colId xmlns:a16="http://schemas.microsoft.com/office/drawing/2014/main" val="332446197"/>
                    </a:ext>
                  </a:extLst>
                </a:gridCol>
              </a:tblGrid>
              <a:tr h="370840">
                <a:tc>
                  <a:txBody>
                    <a:bodyPr/>
                    <a:lstStyle/>
                    <a:p>
                      <a:pPr algn="ctr"/>
                      <a:r>
                        <a:rPr lang="en-US" b="1" dirty="0" smtClean="0">
                          <a:solidFill>
                            <a:srgbClr val="00B0F0"/>
                          </a:solidFill>
                          <a:latin typeface="Times New Roman" panose="02020603050405020304" pitchFamily="18" charset="0"/>
                          <a:cs typeface="Times New Roman" panose="02020603050405020304" pitchFamily="18" charset="0"/>
                        </a:rPr>
                        <a:t>Roll</a:t>
                      </a:r>
                      <a:endParaRPr lang="en-US" b="1" dirty="0">
                        <a:solidFill>
                          <a:srgbClr val="00B0F0"/>
                        </a:solidFill>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solidFill>
                            <a:srgbClr val="00B050"/>
                          </a:solidFill>
                          <a:latin typeface="Times New Roman" panose="02020603050405020304" pitchFamily="18" charset="0"/>
                          <a:cs typeface="Times New Roman" panose="02020603050405020304" pitchFamily="18" charset="0"/>
                        </a:rPr>
                        <a:t>SubID</a:t>
                      </a:r>
                      <a:endParaRPr lang="en-US" b="1"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Grade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4802851"/>
                  </a:ext>
                </a:extLst>
              </a:tr>
              <a:tr h="370840">
                <a:tc>
                  <a:txBody>
                    <a:bodyPr/>
                    <a:lstStyle/>
                    <a:p>
                      <a:pPr algn="ctr"/>
                      <a:r>
                        <a:rPr lang="en-US" dirty="0" smtClean="0">
                          <a:latin typeface="Times New Roman" panose="02020603050405020304" pitchFamily="18" charset="0"/>
                          <a:cs typeface="Times New Roman" panose="02020603050405020304" pitchFamily="18" charset="0"/>
                        </a:rPr>
                        <a:t>101</a:t>
                      </a:r>
                      <a:endParaRPr lang="en-US"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dirty="0" smtClean="0">
                          <a:latin typeface="Times New Roman" panose="02020603050405020304" pitchFamily="18" charset="0"/>
                          <a:cs typeface="Times New Roman" panose="02020603050405020304" pitchFamily="18" charset="0"/>
                        </a:rPr>
                        <a:t>CS2055</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Ex</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83409270"/>
                  </a:ext>
                </a:extLst>
              </a:tr>
              <a:tr h="370840">
                <a:tc>
                  <a:txBody>
                    <a:bodyPr/>
                    <a:lstStyle/>
                    <a:p>
                      <a:pPr algn="ctr"/>
                      <a:r>
                        <a:rPr lang="en-US" dirty="0" smtClean="0">
                          <a:latin typeface="Times New Roman" panose="02020603050405020304" pitchFamily="18" charset="0"/>
                          <a:cs typeface="Times New Roman" panose="02020603050405020304" pitchFamily="18" charset="0"/>
                        </a:rPr>
                        <a:t>101</a:t>
                      </a:r>
                      <a:endParaRPr lang="en-US"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dirty="0" smtClean="0">
                          <a:latin typeface="Times New Roman" panose="02020603050405020304" pitchFamily="18" charset="0"/>
                          <a:cs typeface="Times New Roman" panose="02020603050405020304" pitchFamily="18" charset="0"/>
                        </a:rPr>
                        <a:t>CS2043</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Ex</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2462628"/>
                  </a:ext>
                </a:extLst>
              </a:tr>
              <a:tr h="370840">
                <a:tc>
                  <a:txBody>
                    <a:bodyPr/>
                    <a:lstStyle/>
                    <a:p>
                      <a:pPr algn="ctr"/>
                      <a:r>
                        <a:rPr lang="en-US" dirty="0" smtClean="0">
                          <a:latin typeface="Times New Roman" panose="02020603050405020304" pitchFamily="18" charset="0"/>
                          <a:cs typeface="Times New Roman" panose="02020603050405020304" pitchFamily="18" charset="0"/>
                        </a:rPr>
                        <a:t>101</a:t>
                      </a:r>
                      <a:endParaRPr lang="en-US"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dirty="0" smtClean="0">
                          <a:latin typeface="Times New Roman" panose="02020603050405020304" pitchFamily="18" charset="0"/>
                          <a:cs typeface="Times New Roman" panose="02020603050405020304" pitchFamily="18" charset="0"/>
                        </a:rPr>
                        <a:t>CS1000</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latin typeface="Times New Roman" panose="02020603050405020304" pitchFamily="18" charset="0"/>
                          <a:cs typeface="Times New Roman" panose="02020603050405020304" pitchFamily="18" charset="0"/>
                        </a:rPr>
                        <a:t>Ex</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64550553"/>
                  </a:ext>
                </a:extLst>
              </a:tr>
              <a:tr h="370840">
                <a:tc>
                  <a:txBody>
                    <a:bodyPr/>
                    <a:lstStyle/>
                    <a:p>
                      <a:pPr algn="ctr"/>
                      <a:r>
                        <a:rPr lang="en-US" dirty="0" smtClean="0">
                          <a:latin typeface="Times New Roman" panose="02020603050405020304" pitchFamily="18" charset="0"/>
                          <a:cs typeface="Times New Roman" panose="02020603050405020304" pitchFamily="18" charset="0"/>
                        </a:rPr>
                        <a:t>102</a:t>
                      </a:r>
                      <a:endParaRPr lang="en-US" dirty="0">
                        <a:latin typeface="Times New Roman" panose="02020603050405020304" pitchFamily="18" charset="0"/>
                        <a:cs typeface="Times New Roman" panose="02020603050405020304" pitchFamily="18" charset="0"/>
                      </a:endParaRPr>
                    </a:p>
                  </a:txBody>
                  <a:tcPr>
                    <a:solidFill>
                      <a:srgbClr val="00B0F0"/>
                    </a:solidFill>
                  </a:tcPr>
                </a:tc>
                <a:tc>
                  <a:txBody>
                    <a:bodyPr/>
                    <a:lstStyle/>
                    <a:p>
                      <a:pPr algn="ctr"/>
                      <a:r>
                        <a:rPr lang="en-US" dirty="0" smtClean="0">
                          <a:latin typeface="Times New Roman" panose="02020603050405020304" pitchFamily="18" charset="0"/>
                          <a:cs typeface="Times New Roman" panose="02020603050405020304" pitchFamily="18" charset="0"/>
                        </a:rPr>
                        <a:t>CS2055</a:t>
                      </a:r>
                      <a:endParaRPr lang="en-US" dirty="0">
                        <a:latin typeface="Times New Roman" panose="02020603050405020304" pitchFamily="18" charset="0"/>
                        <a:cs typeface="Times New Roman" panose="02020603050405020304" pitchFamily="18" charset="0"/>
                      </a:endParaRPr>
                    </a:p>
                  </a:txBody>
                  <a:tcPr>
                    <a:solidFill>
                      <a:srgbClr val="FFC000"/>
                    </a:solidFill>
                  </a:tcPr>
                </a:tc>
                <a:tc>
                  <a:txBody>
                    <a:bodyPr/>
                    <a:lstStyle/>
                    <a:p>
                      <a:pPr algn="ctr"/>
                      <a:r>
                        <a:rPr lang="en-US" dirty="0" smtClean="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8102383"/>
                  </a:ext>
                </a:extLst>
              </a:tr>
              <a:tr h="370840">
                <a:tc>
                  <a:txBody>
                    <a:bodyPr/>
                    <a:lstStyle/>
                    <a:p>
                      <a:pPr algn="ctr"/>
                      <a:r>
                        <a:rPr lang="en-US" dirty="0" smtClean="0"/>
                        <a:t>102</a:t>
                      </a:r>
                      <a:endParaRPr lang="en-US" dirty="0"/>
                    </a:p>
                  </a:txBody>
                  <a:tcPr>
                    <a:solidFill>
                      <a:srgbClr val="00B0F0"/>
                    </a:solidFill>
                  </a:tcPr>
                </a:tc>
                <a:tc>
                  <a:txBody>
                    <a:bodyPr/>
                    <a:lstStyle/>
                    <a:p>
                      <a:pPr algn="ctr"/>
                      <a:r>
                        <a:rPr lang="en-US" dirty="0" smtClean="0">
                          <a:latin typeface="Times New Roman" panose="02020603050405020304" pitchFamily="18" charset="0"/>
                          <a:cs typeface="Times New Roman" panose="02020603050405020304" pitchFamily="18" charset="0"/>
                        </a:rPr>
                        <a:t>CS2043</a:t>
                      </a:r>
                      <a:endParaRPr lang="en-US" dirty="0"/>
                    </a:p>
                  </a:txBody>
                  <a:tcPr>
                    <a:solidFill>
                      <a:srgbClr val="FFC000"/>
                    </a:solidFill>
                  </a:tcPr>
                </a:tc>
                <a:tc>
                  <a:txBody>
                    <a:bodyPr/>
                    <a:lstStyle/>
                    <a:p>
                      <a:pPr algn="ctr"/>
                      <a:r>
                        <a:rPr lang="en-US" dirty="0" smtClean="0"/>
                        <a:t>A</a:t>
                      </a:r>
                      <a:endParaRPr lang="en-US" dirty="0"/>
                    </a:p>
                  </a:txBody>
                  <a:tcPr/>
                </a:tc>
                <a:extLst>
                  <a:ext uri="{0D108BD9-81ED-4DB2-BD59-A6C34878D82A}">
                    <a16:rowId xmlns:a16="http://schemas.microsoft.com/office/drawing/2014/main" val="1725521513"/>
                  </a:ext>
                </a:extLst>
              </a:tr>
              <a:tr h="370840">
                <a:tc>
                  <a:txBody>
                    <a:bodyPr/>
                    <a:lstStyle/>
                    <a:p>
                      <a:pPr algn="ctr"/>
                      <a:r>
                        <a:rPr lang="en-US" dirty="0" smtClean="0"/>
                        <a:t>103</a:t>
                      </a:r>
                      <a:endParaRPr lang="en-US" dirty="0"/>
                    </a:p>
                  </a:txBody>
                  <a:tcPr>
                    <a:solidFill>
                      <a:schemeClr val="accent5">
                        <a:lumMod val="60000"/>
                        <a:lumOff val="4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CS1000</a:t>
                      </a:r>
                      <a:endParaRPr lang="en-US" dirty="0"/>
                    </a:p>
                  </a:txBody>
                  <a:tcPr>
                    <a:solidFill>
                      <a:srgbClr val="FFC000"/>
                    </a:solidFill>
                  </a:tcPr>
                </a:tc>
                <a:tc>
                  <a:txBody>
                    <a:bodyPr/>
                    <a:lstStyle/>
                    <a:p>
                      <a:pPr algn="ctr"/>
                      <a:r>
                        <a:rPr lang="en-US" dirty="0" smtClean="0"/>
                        <a:t>B</a:t>
                      </a:r>
                      <a:endParaRPr lang="en-US" dirty="0"/>
                    </a:p>
                  </a:txBody>
                  <a:tcPr/>
                </a:tc>
                <a:extLst>
                  <a:ext uri="{0D108BD9-81ED-4DB2-BD59-A6C34878D82A}">
                    <a16:rowId xmlns:a16="http://schemas.microsoft.com/office/drawing/2014/main" val="1424289896"/>
                  </a:ext>
                </a:extLst>
              </a:tr>
              <a:tr h="370840">
                <a:tc>
                  <a:txBody>
                    <a:bodyPr/>
                    <a:lstStyle/>
                    <a:p>
                      <a:pPr algn="ctr"/>
                      <a:r>
                        <a:rPr lang="en-US" dirty="0" smtClean="0"/>
                        <a:t>104</a:t>
                      </a:r>
                      <a:endParaRPr lang="en-US" dirty="0"/>
                    </a:p>
                  </a:txBody>
                  <a:tcPr>
                    <a:solidFill>
                      <a:schemeClr val="accent2">
                        <a:lumMod val="40000"/>
                        <a:lumOff val="6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CS2055</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t>Ex</a:t>
                      </a:r>
                      <a:endParaRPr lang="en-US" dirty="0"/>
                    </a:p>
                  </a:txBody>
                  <a:tcPr/>
                </a:tc>
                <a:extLst>
                  <a:ext uri="{0D108BD9-81ED-4DB2-BD59-A6C34878D82A}">
                    <a16:rowId xmlns:a16="http://schemas.microsoft.com/office/drawing/2014/main" val="1386882200"/>
                  </a:ext>
                </a:extLst>
              </a:tr>
              <a:tr h="370840">
                <a:tc>
                  <a:txBody>
                    <a:bodyPr/>
                    <a:lstStyle/>
                    <a:p>
                      <a:pPr algn="ctr"/>
                      <a:r>
                        <a:rPr lang="en-US" dirty="0" smtClean="0"/>
                        <a:t>104</a:t>
                      </a:r>
                      <a:endParaRPr lang="en-US" dirty="0"/>
                    </a:p>
                  </a:txBody>
                  <a:tcPr>
                    <a:solidFill>
                      <a:schemeClr val="accent2">
                        <a:lumMod val="40000"/>
                        <a:lumOff val="6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CS2043</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t>A</a:t>
                      </a:r>
                      <a:endParaRPr lang="en-US" dirty="0"/>
                    </a:p>
                  </a:txBody>
                  <a:tcPr/>
                </a:tc>
                <a:extLst>
                  <a:ext uri="{0D108BD9-81ED-4DB2-BD59-A6C34878D82A}">
                    <a16:rowId xmlns:a16="http://schemas.microsoft.com/office/drawing/2014/main" val="3746772848"/>
                  </a:ext>
                </a:extLst>
              </a:tr>
              <a:tr h="370840">
                <a:tc>
                  <a:txBody>
                    <a:bodyPr/>
                    <a:lstStyle/>
                    <a:p>
                      <a:pPr algn="ctr"/>
                      <a:r>
                        <a:rPr lang="en-US" dirty="0" smtClean="0"/>
                        <a:t>104</a:t>
                      </a:r>
                      <a:endParaRPr lang="en-US" dirty="0"/>
                    </a:p>
                  </a:txBody>
                  <a:tcPr>
                    <a:solidFill>
                      <a:schemeClr val="accent2">
                        <a:lumMod val="40000"/>
                        <a:lumOff val="6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CS1000</a:t>
                      </a:r>
                      <a:endParaRPr lang="en-US"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dirty="0" smtClean="0"/>
                        <a:t>C</a:t>
                      </a:r>
                      <a:endParaRPr lang="en-US" dirty="0"/>
                    </a:p>
                  </a:txBody>
                  <a:tcPr/>
                </a:tc>
                <a:extLst>
                  <a:ext uri="{0D108BD9-81ED-4DB2-BD59-A6C34878D82A}">
                    <a16:rowId xmlns:a16="http://schemas.microsoft.com/office/drawing/2014/main" val="912843690"/>
                  </a:ext>
                </a:extLst>
              </a:tr>
            </a:tbl>
          </a:graphicData>
        </a:graphic>
      </p:graphicFrame>
      <p:graphicFrame>
        <p:nvGraphicFramePr>
          <p:cNvPr id="16" name="Table 15"/>
          <p:cNvGraphicFramePr>
            <a:graphicFrameLocks noGrp="1"/>
          </p:cNvGraphicFramePr>
          <p:nvPr/>
        </p:nvGraphicFramePr>
        <p:xfrm>
          <a:off x="558623" y="719715"/>
          <a:ext cx="2432480" cy="1854200"/>
        </p:xfrm>
        <a:graphic>
          <a:graphicData uri="http://schemas.openxmlformats.org/drawingml/2006/table">
            <a:tbl>
              <a:tblPr firstRow="1" bandRow="1"/>
              <a:tblGrid>
                <a:gridCol w="1216240">
                  <a:extLst>
                    <a:ext uri="{9D8B030D-6E8A-4147-A177-3AD203B41FA5}">
                      <a16:colId xmlns:a16="http://schemas.microsoft.com/office/drawing/2014/main" val="4245991635"/>
                    </a:ext>
                  </a:extLst>
                </a:gridCol>
                <a:gridCol w="1216240">
                  <a:extLst>
                    <a:ext uri="{9D8B030D-6E8A-4147-A177-3AD203B41FA5}">
                      <a16:colId xmlns:a16="http://schemas.microsoft.com/office/drawing/2014/main" val="981753983"/>
                    </a:ext>
                  </a:extLst>
                </a:gridCol>
              </a:tblGrid>
              <a:tr h="370840">
                <a:tc>
                  <a:txBody>
                    <a:bodyPr/>
                    <a:lstStyle/>
                    <a:p>
                      <a:pPr algn="ctr"/>
                      <a:r>
                        <a:rPr lang="en-US" b="1" dirty="0" smtClean="0">
                          <a:solidFill>
                            <a:srgbClr val="FF00FF"/>
                          </a:solidFill>
                          <a:latin typeface="Times New Roman" panose="02020603050405020304" pitchFamily="18" charset="0"/>
                          <a:cs typeface="Times New Roman" panose="02020603050405020304" pitchFamily="18" charset="0"/>
                        </a:rPr>
                        <a:t>Roll</a:t>
                      </a:r>
                      <a:endParaRPr lang="en-US" b="1" dirty="0">
                        <a:solidFill>
                          <a:srgbClr val="FF00FF"/>
                        </a:solidFill>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34802851"/>
                  </a:ext>
                </a:extLst>
              </a:tr>
              <a:tr h="370840">
                <a:tc>
                  <a:txBody>
                    <a:bodyPr/>
                    <a:lstStyle/>
                    <a:p>
                      <a:pPr algn="ctr"/>
                      <a:r>
                        <a:rPr lang="en-US" dirty="0" smtClean="0">
                          <a:latin typeface="Times New Roman" panose="02020603050405020304" pitchFamily="18" charset="0"/>
                          <a:cs typeface="Times New Roman" panose="02020603050405020304" pitchFamily="18" charset="0"/>
                        </a:rPr>
                        <a:t>101</a:t>
                      </a:r>
                      <a:endParaRPr lang="en-US" dirty="0">
                        <a:latin typeface="Times New Roman" panose="02020603050405020304" pitchFamily="18" charset="0"/>
                        <a:cs typeface="Times New Roman" panose="02020603050405020304" pitchFamily="18" charset="0"/>
                      </a:endParaRPr>
                    </a:p>
                  </a:txBody>
                  <a:tcPr>
                    <a:solidFill>
                      <a:srgbClr val="92D050"/>
                    </a:solidFill>
                  </a:tcPr>
                </a:tc>
                <a:tc>
                  <a:txBody>
                    <a:bodyPr/>
                    <a:lstStyle/>
                    <a:p>
                      <a:pPr algn="ctr"/>
                      <a:r>
                        <a:rPr lang="en-US" dirty="0" smtClean="0">
                          <a:latin typeface="Times New Roman" panose="02020603050405020304" pitchFamily="18" charset="0"/>
                          <a:cs typeface="Times New Roman" panose="02020603050405020304" pitchFamily="18" charset="0"/>
                        </a:rPr>
                        <a:t>John</a:t>
                      </a:r>
                      <a:endParaRPr lang="en-US" dirty="0">
                        <a:latin typeface="Times New Roman" panose="02020603050405020304" pitchFamily="18" charset="0"/>
                        <a:cs typeface="Times New Roman" panose="02020603050405020304" pitchFamily="18" charset="0"/>
                      </a:endParaRPr>
                    </a:p>
                  </a:txBody>
                  <a:tcPr>
                    <a:solidFill>
                      <a:srgbClr val="92D050"/>
                    </a:solidFill>
                  </a:tcPr>
                </a:tc>
                <a:extLst>
                  <a:ext uri="{0D108BD9-81ED-4DB2-BD59-A6C34878D82A}">
                    <a16:rowId xmlns:a16="http://schemas.microsoft.com/office/drawing/2014/main" val="2983409270"/>
                  </a:ext>
                </a:extLst>
              </a:tr>
              <a:tr h="370840">
                <a:tc>
                  <a:txBody>
                    <a:bodyPr/>
                    <a:lstStyle/>
                    <a:p>
                      <a:pPr algn="ctr"/>
                      <a:r>
                        <a:rPr lang="en-US" sz="1800" kern="1200" dirty="0" smtClean="0">
                          <a:solidFill>
                            <a:schemeClr val="tx1"/>
                          </a:solidFill>
                          <a:latin typeface="Times New Roman" panose="02020603050405020304" pitchFamily="18" charset="0"/>
                          <a:ea typeface="+mn-ea"/>
                          <a:cs typeface="Times New Roman" panose="02020603050405020304" pitchFamily="18" charset="0"/>
                        </a:rPr>
                        <a:t>102</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txBody>
                  <a:tcPr>
                    <a:solidFill>
                      <a:srgbClr val="00B0F0"/>
                    </a:solidFill>
                  </a:tcPr>
                </a:tc>
                <a:tc>
                  <a:txBody>
                    <a:bodyPr/>
                    <a:lstStyle/>
                    <a:p>
                      <a:pPr algn="ctr"/>
                      <a:r>
                        <a:rPr lang="en-US" dirty="0" smtClean="0">
                          <a:latin typeface="Times New Roman" panose="02020603050405020304" pitchFamily="18" charset="0"/>
                          <a:cs typeface="Times New Roman" panose="02020603050405020304" pitchFamily="18" charset="0"/>
                        </a:rPr>
                        <a:t>James</a:t>
                      </a:r>
                      <a:endParaRPr lang="en-US" dirty="0">
                        <a:latin typeface="Times New Roman" panose="02020603050405020304" pitchFamily="18" charset="0"/>
                        <a:cs typeface="Times New Roman" panose="02020603050405020304" pitchFamily="18" charset="0"/>
                      </a:endParaRPr>
                    </a:p>
                  </a:txBody>
                  <a:tcPr>
                    <a:solidFill>
                      <a:srgbClr val="00B0F0"/>
                    </a:solidFill>
                  </a:tcPr>
                </a:tc>
                <a:extLst>
                  <a:ext uri="{0D108BD9-81ED-4DB2-BD59-A6C34878D82A}">
                    <a16:rowId xmlns:a16="http://schemas.microsoft.com/office/drawing/2014/main" val="1982462628"/>
                  </a:ext>
                </a:extLst>
              </a:tr>
              <a:tr h="370840">
                <a:tc>
                  <a:txBody>
                    <a:bodyPr/>
                    <a:lstStyle/>
                    <a:p>
                      <a:pPr algn="ctr"/>
                      <a:r>
                        <a:rPr lang="en-US" dirty="0" smtClean="0">
                          <a:latin typeface="Times New Roman" panose="02020603050405020304" pitchFamily="18" charset="0"/>
                          <a:cs typeface="Times New Roman" panose="02020603050405020304" pitchFamily="18" charset="0"/>
                        </a:rPr>
                        <a:t>103</a:t>
                      </a:r>
                      <a:endParaRPr lang="en-US" dirty="0">
                        <a:latin typeface="Times New Roman" panose="02020603050405020304" pitchFamily="18" charset="0"/>
                        <a:cs typeface="Times New Roman" panose="02020603050405020304" pitchFamily="18" charset="0"/>
                      </a:endParaRPr>
                    </a:p>
                  </a:txBody>
                  <a:tcPr>
                    <a:solidFill>
                      <a:schemeClr val="accent5">
                        <a:lumMod val="60000"/>
                        <a:lumOff val="4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Tom</a:t>
                      </a:r>
                      <a:endParaRPr lang="en-US" dirty="0">
                        <a:latin typeface="Times New Roman" panose="02020603050405020304" pitchFamily="18" charset="0"/>
                        <a:cs typeface="Times New Roman" panose="02020603050405020304" pitchFamily="18" charset="0"/>
                      </a:endParaRPr>
                    </a:p>
                  </a:txBody>
                  <a:tcPr>
                    <a:solidFill>
                      <a:schemeClr val="accent5">
                        <a:lumMod val="60000"/>
                        <a:lumOff val="40000"/>
                      </a:schemeClr>
                    </a:solidFill>
                  </a:tcPr>
                </a:tc>
                <a:extLst>
                  <a:ext uri="{0D108BD9-81ED-4DB2-BD59-A6C34878D82A}">
                    <a16:rowId xmlns:a16="http://schemas.microsoft.com/office/drawing/2014/main" val="3564550553"/>
                  </a:ext>
                </a:extLst>
              </a:tr>
              <a:tr h="370840">
                <a:tc>
                  <a:txBody>
                    <a:bodyPr/>
                    <a:lstStyle/>
                    <a:p>
                      <a:pPr algn="ctr"/>
                      <a:r>
                        <a:rPr lang="en-US" dirty="0" smtClean="0">
                          <a:latin typeface="Times New Roman" panose="02020603050405020304" pitchFamily="18" charset="0"/>
                          <a:cs typeface="Times New Roman" panose="02020603050405020304" pitchFamily="18" charset="0"/>
                        </a:rPr>
                        <a:t>104</a:t>
                      </a:r>
                      <a:endParaRPr lang="en-US"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tc>
                  <a:txBody>
                    <a:bodyPr/>
                    <a:lstStyle/>
                    <a:p>
                      <a:pPr algn="ctr"/>
                      <a:r>
                        <a:rPr lang="en-US" dirty="0" smtClean="0">
                          <a:latin typeface="Times New Roman" panose="02020603050405020304" pitchFamily="18" charset="0"/>
                          <a:cs typeface="Times New Roman" panose="02020603050405020304" pitchFamily="18" charset="0"/>
                        </a:rPr>
                        <a:t>Mary</a:t>
                      </a:r>
                      <a:endParaRPr lang="en-US" dirty="0">
                        <a:latin typeface="Times New Roman" panose="02020603050405020304" pitchFamily="18" charset="0"/>
                        <a:cs typeface="Times New Roman" panose="02020603050405020304" pitchFamily="18" charset="0"/>
                      </a:endParaRPr>
                    </a:p>
                  </a:txBody>
                  <a:tcPr>
                    <a:solidFill>
                      <a:schemeClr val="accent2">
                        <a:lumMod val="40000"/>
                        <a:lumOff val="60000"/>
                      </a:schemeClr>
                    </a:solidFill>
                  </a:tcPr>
                </a:tc>
                <a:extLst>
                  <a:ext uri="{0D108BD9-81ED-4DB2-BD59-A6C34878D82A}">
                    <a16:rowId xmlns:a16="http://schemas.microsoft.com/office/drawing/2014/main" val="768102383"/>
                  </a:ext>
                </a:extLst>
              </a:tr>
            </a:tbl>
          </a:graphicData>
        </a:graphic>
      </p:graphicFrame>
    </p:spTree>
    <p:extLst>
      <p:ext uri="{BB962C8B-B14F-4D97-AF65-F5344CB8AC3E}">
        <p14:creationId xmlns:p14="http://schemas.microsoft.com/office/powerpoint/2010/main" val="56455163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2" y="172553"/>
            <a:ext cx="11613033" cy="61180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226392" y="304816"/>
                <a:ext cx="11859112" cy="5622259"/>
              </a:xfrm>
              <a:prstGeom prst="rect">
                <a:avLst/>
              </a:prstGeom>
              <a:ln w="254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Find the names of the students who have got Ex in DBMS subject.</a:t>
                </a:r>
              </a:p>
              <a:p>
                <a:r>
                  <a:rPr lang="en-US" dirty="0" smtClean="0">
                    <a:latin typeface="Times New Roman" panose="02020603050405020304" pitchFamily="18" charset="0"/>
                    <a:cs typeface="Times New Roman" panose="02020603050405020304" pitchFamily="18" charset="0"/>
                  </a:rPr>
                  <a:t>{s.name | student(s) AND </a:t>
                </a:r>
                <a:r>
                  <a:rPr lang="en-US" b="1" dirty="0">
                    <a:latin typeface="Times New Roman" panose="02020603050405020304" pitchFamily="18" charset="0"/>
                    <a:cs typeface="Times New Roman" panose="02020603050405020304" pitchFamily="18" charset="0"/>
                  </a:rPr>
                  <a:t>(</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c</m:t>
                    </m:r>
                  </m:oMath>
                </a14:m>
                <a:r>
                  <a:rPr lang="en-US" dirty="0" smtClean="0">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FF00FF"/>
                    </a:solidFill>
                    <a:latin typeface="Times New Roman" panose="02020603050405020304" pitchFamily="18" charset="0"/>
                    <a:ea typeface="Cambria Math" panose="02040503050406030204" pitchFamily="18" charset="0"/>
                    <a:cs typeface="Times New Roman" panose="02020603050405020304" pitchFamily="18" charset="0"/>
                  </a:rPr>
                  <a:t>(</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course(c)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a:t>
                </a:r>
                <a:r>
                  <a:rPr lang="en-US" dirty="0" err="1" smtClean="0">
                    <a:latin typeface="Times New Roman" panose="02020603050405020304" pitchFamily="18" charset="0"/>
                    <a:cs typeface="Times New Roman" panose="02020603050405020304" pitchFamily="18" charset="0"/>
                  </a:rPr>
                  <a:t>c.subName</a:t>
                </a:r>
                <a:r>
                  <a:rPr lang="en-US" dirty="0" smtClean="0">
                    <a:latin typeface="Times New Roman" panose="02020603050405020304" pitchFamily="18" charset="0"/>
                    <a:cs typeface="Times New Roman" panose="02020603050405020304" pitchFamily="18" charset="0"/>
                  </a:rPr>
                  <a:t>=‘DBMS’</a:t>
                </a:r>
                <a:r>
                  <a:rPr lang="en-US" dirty="0" smtClean="0">
                    <a:solidFill>
                      <a:srgbClr val="FF00FF"/>
                    </a:solidFill>
                    <a:latin typeface="Times New Roman" panose="02020603050405020304" pitchFamily="18" charset="0"/>
                    <a:cs typeface="Times New Roman" panose="02020603050405020304" pitchFamily="18" charset="0"/>
                  </a:rPr>
                  <a:t>)→</a:t>
                </a:r>
              </a:p>
              <a:p>
                <a:pPr marL="0" indent="0">
                  <a:buNone/>
                </a:pPr>
                <a:r>
                  <a:rPr lang="en-US" b="1" dirty="0">
                    <a:solidFill>
                      <a:srgbClr val="0000FF"/>
                    </a:solidFill>
                    <a:latin typeface="Times New Roman" panose="02020603050405020304" pitchFamily="18" charset="0"/>
                    <a:cs typeface="Times New Roman" panose="02020603050405020304" pitchFamily="18" charset="0"/>
                  </a:rPr>
                  <a:t> </a:t>
                </a:r>
                <a:r>
                  <a:rPr lang="en-US" b="1" dirty="0" smtClean="0">
                    <a:solidFill>
                      <a:srgbClr val="0000FF"/>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smtClean="0">
                        <a:latin typeface="Cambria Math" panose="02040503050406030204" pitchFamily="18" charset="0"/>
                        <a:ea typeface="Cambria Math" panose="02040503050406030204" pitchFamily="18" charset="0"/>
                        <a:cs typeface="Times New Roman" panose="02020603050405020304" pitchFamily="18" charset="0"/>
                      </a:rPr>
                      <m:t>𝒓</m:t>
                    </m:r>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registration</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r</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smtClean="0">
                    <a:latin typeface="Times New Roman" panose="02020603050405020304" pitchFamily="18" charset="0"/>
                    <a:ea typeface="Cambria Math" panose="02040503050406030204" pitchFamily="18" charset="0"/>
                    <a:cs typeface="Times New Roman" panose="02020603050405020304" pitchFamily="18" charset="0"/>
                  </a:rPr>
                  <a:t> AND </a:t>
                </a:r>
                <a:r>
                  <a:rPr lang="en-US" b="1" dirty="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r.subID </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b="1" dirty="0" err="1"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c.subID</a:t>
                </a:r>
                <a:r>
                  <a:rPr lang="en-US" b="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AND </a:t>
                </a:r>
                <a:r>
                  <a:rPr lang="en-US" b="1" dirty="0" err="1">
                    <a:solidFill>
                      <a:srgbClr val="FF00FF"/>
                    </a:solidFill>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ea typeface="Cambria Math" panose="02040503050406030204" pitchFamily="18" charset="0"/>
                    <a:cs typeface="Times New Roman" panose="02020603050405020304" pitchFamily="18" charset="0"/>
                  </a:rPr>
                  <a:t> = </a:t>
                </a:r>
                <a:r>
                  <a:rPr lang="en-US" b="1" dirty="0" err="1">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r.roll</a:t>
                </a:r>
                <a:r>
                  <a:rPr lang="en-US" b="1" dirty="0">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 </a:t>
                </a:r>
                <a:r>
                  <a:rPr lang="en-US" b="1" dirty="0" smtClean="0">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 </a:t>
                </a:r>
              </a:p>
              <a:p>
                <a:pPr marL="0" indent="0">
                  <a:buNone/>
                </a:pPr>
                <a:r>
                  <a:rPr lang="en-US" b="1" dirty="0">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 </a:t>
                </a:r>
                <a:r>
                  <a:rPr lang="en-US" b="1" dirty="0" smtClean="0">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                </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AND </a:t>
                </a:r>
                <a:r>
                  <a:rPr lang="en-US" dirty="0" err="1" smtClean="0">
                    <a:latin typeface="Times New Roman" panose="02020603050405020304" pitchFamily="18" charset="0"/>
                    <a:ea typeface="Cambria Math" panose="02040503050406030204" pitchFamily="18" charset="0"/>
                    <a:cs typeface="Times New Roman" panose="02020603050405020304" pitchFamily="18" charset="0"/>
                  </a:rPr>
                  <a:t>r.grade</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=‘Ex’</a:t>
                </a:r>
                <a:r>
                  <a:rPr lang="en-US" b="1"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0000FF"/>
                    </a:solidFill>
                    <a:latin typeface="Times New Roman" panose="02020603050405020304" pitchFamily="18" charset="0"/>
                    <a:cs typeface="Times New Roman" panose="02020603050405020304" pitchFamily="18" charset="0"/>
                  </a:rPr>
                  <a:t>)</a:t>
                </a:r>
                <a:r>
                  <a:rPr lang="en-US" b="1" dirty="0" smtClean="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 </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Find the names of the students who have register for only CS2055 &amp; CS2043.</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Temp={</a:t>
                </a:r>
                <a:r>
                  <a:rPr lang="en-US" dirty="0" err="1">
                    <a:latin typeface="Times New Roman" panose="02020603050405020304" pitchFamily="18" charset="0"/>
                    <a:cs typeface="Times New Roman" panose="02020603050405020304" pitchFamily="18" charset="0"/>
                  </a:rPr>
                  <a:t>c</a:t>
                </a:r>
                <a:r>
                  <a:rPr lang="en-US" dirty="0" err="1" smtClean="0">
                    <a:latin typeface="Times New Roman" panose="02020603050405020304" pitchFamily="18" charset="0"/>
                    <a:cs typeface="Times New Roman" panose="02020603050405020304" pitchFamily="18" charset="0"/>
                  </a:rPr>
                  <a:t>.subID</a:t>
                </a:r>
                <a:r>
                  <a:rPr lang="en-US" dirty="0" smtClean="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smtClean="0">
                        <a:latin typeface="Cambria Math" panose="02040503050406030204" pitchFamily="18" charset="0"/>
                        <a:ea typeface="Cambria Math" panose="02040503050406030204" pitchFamily="18" charset="0"/>
                        <a:cs typeface="Times New Roman" panose="02020603050405020304" pitchFamily="18" charset="0"/>
                      </a:rPr>
                      <m:t>𝒄</m:t>
                    </m:r>
                    <m:r>
                      <a:rPr lang="en-US" b="1"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dirty="0">
                        <a:latin typeface="Times New Roman" panose="02020603050405020304" pitchFamily="18" charset="0"/>
                        <a:cs typeface="Times New Roman" panose="02020603050405020304" pitchFamily="18" charset="0"/>
                      </a:rPr>
                      <m:t>(</m:t>
                    </m:r>
                    <m:r>
                      <m:rPr>
                        <m:sty m:val="p"/>
                      </m:rPr>
                      <a:rPr lang="en-US" b="0" i="0" dirty="0" smtClean="0">
                        <a:latin typeface="Cambria Math" panose="02040503050406030204" pitchFamily="18" charset="0"/>
                        <a:cs typeface="Times New Roman" panose="02020603050405020304" pitchFamily="18" charset="0"/>
                      </a:rPr>
                      <m:t>course</m:t>
                    </m:r>
                    <m:r>
                      <a:rPr lang="en-US">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c</m:t>
                    </m:r>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smtClean="0">
                    <a:latin typeface="Times New Roman" panose="02020603050405020304" pitchFamily="18" charset="0"/>
                    <a:cs typeface="Times New Roman" panose="02020603050405020304" pitchFamily="18" charset="0"/>
                  </a:rPr>
                  <a:t>AND (</a:t>
                </a:r>
                <a:r>
                  <a:rPr lang="en-US" dirty="0" err="1" smtClean="0">
                    <a:latin typeface="Times New Roman" panose="02020603050405020304" pitchFamily="18" charset="0"/>
                    <a:cs typeface="Times New Roman" panose="02020603050405020304" pitchFamily="18" charset="0"/>
                  </a:rPr>
                  <a:t>c.subID</a:t>
                </a:r>
                <a:r>
                  <a:rPr lang="en-US" dirty="0">
                    <a:latin typeface="Times New Roman" panose="02020603050405020304" pitchFamily="18" charset="0"/>
                    <a:cs typeface="Times New Roman" panose="02020603050405020304" pitchFamily="18" charset="0"/>
                  </a:rPr>
                  <a:t>=‘CS2055’ OR </a:t>
                </a:r>
                <a:r>
                  <a:rPr lang="en-US" dirty="0" err="1">
                    <a:latin typeface="Times New Roman" panose="02020603050405020304" pitchFamily="18" charset="0"/>
                    <a:cs typeface="Times New Roman" panose="02020603050405020304" pitchFamily="18" charset="0"/>
                  </a:rPr>
                  <a:t>c.subID</a:t>
                </a:r>
                <a:r>
                  <a:rPr lang="en-US" dirty="0">
                    <a:latin typeface="Times New Roman" panose="02020603050405020304" pitchFamily="18" charset="0"/>
                    <a:cs typeface="Times New Roman" panose="02020603050405020304" pitchFamily="18" charset="0"/>
                  </a:rPr>
                  <a:t>=‘CS2043</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s.name | student(s) AND </a:t>
                </a:r>
                <a:r>
                  <a:rPr lang="en-US" b="1" dirty="0">
                    <a:latin typeface="Times New Roman" panose="02020603050405020304" pitchFamily="18" charset="0"/>
                    <a:cs typeface="Times New Roman" panose="02020603050405020304" pitchFamily="18" charset="0"/>
                  </a:rPr>
                  <a:t>(</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ea typeface="Cambria Math" panose="02040503050406030204" pitchFamily="18" charset="0"/>
                        <a:cs typeface="Times New Roman" panose="02020603050405020304" pitchFamily="18" charset="0"/>
                      </a:rPr>
                      <m:t>c</m:t>
                    </m:r>
                  </m:oMath>
                </a14:m>
                <a:r>
                  <a:rPr lang="en-US" dirty="0" smtClean="0">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FF00FF"/>
                    </a:solidFill>
                    <a:latin typeface="Times New Roman" panose="02020603050405020304" pitchFamily="18" charset="0"/>
                    <a:ea typeface="Cambria Math" panose="02040503050406030204" pitchFamily="18" charset="0"/>
                    <a:cs typeface="Times New Roman" panose="02020603050405020304" pitchFamily="18" charset="0"/>
                  </a:rPr>
                  <a:t>(</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Temp(c</a:t>
                </a:r>
                <a:r>
                  <a:rPr lang="en-US" dirty="0">
                    <a:latin typeface="Times New Roman" panose="02020603050405020304" pitchFamily="18" charset="0"/>
                    <a:ea typeface="Cambria Math" panose="020405030504060302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𝒓</m:t>
                    </m:r>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ea typeface="Cambria Math" panose="02040503050406030204" pitchFamily="18" charset="0"/>
                        <a:cs typeface="Times New Roman" panose="02020603050405020304" pitchFamily="18" charset="0"/>
                      </a:rPr>
                      <m:t>registration</m:t>
                    </m:r>
                    <m:r>
                      <a:rPr lang="en-US">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atin typeface="Cambria Math" panose="02040503050406030204" pitchFamily="18" charset="0"/>
                        <a:ea typeface="Cambria Math" panose="02040503050406030204" pitchFamily="18" charset="0"/>
                        <a:cs typeface="Times New Roman" panose="02020603050405020304" pitchFamily="18" charset="0"/>
                      </a:rPr>
                      <m:t>r</m:t>
                    </m:r>
                    <m:r>
                      <a:rPr lang="en-US">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ea typeface="Cambria Math" panose="02040503050406030204" pitchFamily="18" charset="0"/>
                    <a:cs typeface="Times New Roman" panose="02020603050405020304" pitchFamily="18" charset="0"/>
                  </a:rPr>
                  <a:t> AND </a:t>
                </a:r>
                <a:r>
                  <a:rPr lang="en-US" b="1" dirty="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r.subID </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b="1" dirty="0" err="1">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c.subID</a:t>
                </a:r>
                <a:r>
                  <a:rPr lang="en-US" b="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 </a:t>
                </a:r>
                <a:r>
                  <a:rPr lang="en-US" dirty="0">
                    <a:latin typeface="Times New Roman" panose="02020603050405020304" pitchFamily="18" charset="0"/>
                    <a:ea typeface="Cambria Math" panose="02040503050406030204" pitchFamily="18" charset="0"/>
                    <a:cs typeface="Times New Roman" panose="02020603050405020304" pitchFamily="18" charset="0"/>
                  </a:rPr>
                  <a:t>AND </a:t>
                </a:r>
                <a:r>
                  <a:rPr lang="en-US" b="1" dirty="0" err="1">
                    <a:solidFill>
                      <a:srgbClr val="FF00FF"/>
                    </a:solidFill>
                    <a:latin typeface="Times New Roman" panose="02020603050405020304" pitchFamily="18" charset="0"/>
                    <a:cs typeface="Times New Roman" panose="02020603050405020304" pitchFamily="18" charset="0"/>
                  </a:rPr>
                  <a:t>s.roll</a:t>
                </a:r>
                <a:r>
                  <a:rPr lang="en-US" dirty="0">
                    <a:latin typeface="Times New Roman" panose="02020603050405020304" pitchFamily="18" charset="0"/>
                    <a:ea typeface="Cambria Math" panose="02040503050406030204" pitchFamily="18" charset="0"/>
                    <a:cs typeface="Times New Roman" panose="02020603050405020304" pitchFamily="18" charset="0"/>
                  </a:rPr>
                  <a:t> = </a:t>
                </a:r>
                <a:r>
                  <a:rPr lang="en-US" b="1" dirty="0" err="1">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r.roll</a:t>
                </a:r>
                <a:r>
                  <a:rPr lang="en-US" b="1" dirty="0">
                    <a:solidFill>
                      <a:srgbClr val="00B0F0"/>
                    </a:solidFill>
                    <a:latin typeface="Times New Roman" panose="02020603050405020304" pitchFamily="18" charset="0"/>
                    <a:ea typeface="Cambria Math" panose="02040503050406030204" pitchFamily="18" charset="0"/>
                    <a:cs typeface="Times New Roman" panose="02020603050405020304" pitchFamily="18" charset="0"/>
                  </a:rPr>
                  <a:t> </a:t>
                </a:r>
                <a:r>
                  <a:rPr lang="en-US" b="1" dirty="0" smtClean="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a:t>
                </a:r>
                <a:r>
                  <a:rPr lang="en-US" b="1" dirty="0" smtClean="0">
                    <a:solidFill>
                      <a:srgbClr val="FF00FF"/>
                    </a:solidFill>
                    <a:latin typeface="Times New Roman" panose="02020603050405020304" pitchFamily="18" charset="0"/>
                    <a:cs typeface="Times New Roman" panose="02020603050405020304" pitchFamily="18" charset="0"/>
                  </a:rPr>
                  <a:t>)</a:t>
                </a:r>
                <a:r>
                  <a:rPr lang="en-US" b="1" dirty="0" smtClean="0">
                    <a:solidFill>
                      <a:srgbClr val="00B050"/>
                    </a:solidFill>
                    <a:latin typeface="Times New Roman" panose="02020603050405020304" pitchFamily="18" charset="0"/>
                    <a:ea typeface="Cambria Math" panose="02040503050406030204" pitchFamily="18" charset="0"/>
                    <a:cs typeface="Times New Roman" panose="02020603050405020304" pitchFamily="18" charset="0"/>
                  </a:rPr>
                  <a:t>)</a:t>
                </a:r>
                <a:r>
                  <a:rPr lang="en-US" dirty="0" smtClean="0">
                    <a:latin typeface="Times New Roman" panose="02020603050405020304" pitchFamily="18" charset="0"/>
                    <a:ea typeface="Cambria Math" panose="02040503050406030204" pitchFamily="18" charset="0"/>
                    <a:cs typeface="Times New Roman" panose="02020603050405020304" pitchFamily="18" charset="0"/>
                  </a:rPr>
                  <a:t>} </a:t>
                </a:r>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226392" y="304816"/>
                <a:ext cx="11859112" cy="5622259"/>
              </a:xfrm>
              <a:prstGeom prst="rect">
                <a:avLst/>
              </a:prstGeom>
              <a:blipFill>
                <a:blip r:embed="rId2"/>
                <a:stretch>
                  <a:fillRect l="-821" t="-1620"/>
                </a:stretch>
              </a:blipFill>
              <a:ln w="254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87748031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smtClean="0">
                <a:latin typeface="Times New Roman" panose="02020603050405020304" pitchFamily="18" charset="0"/>
                <a:cs typeface="Times New Roman" panose="02020603050405020304" pitchFamily="18" charset="0"/>
              </a:rPr>
              <a:t>Domain Relational Calculus:</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Domain Variable:</a:t>
            </a:r>
          </a:p>
          <a:p>
            <a:r>
              <a:rPr lang="en-US" dirty="0" smtClean="0">
                <a:latin typeface="Times New Roman" panose="02020603050405020304" pitchFamily="18" charset="0"/>
                <a:cs typeface="Times New Roman" panose="02020603050405020304" pitchFamily="18" charset="0"/>
              </a:rPr>
              <a:t>It is a variable that takes a value from </a:t>
            </a:r>
            <a:r>
              <a:rPr lang="en-US" dirty="0">
                <a:latin typeface="Times New Roman" panose="02020603050405020304" pitchFamily="18" charset="0"/>
                <a:cs typeface="Times New Roman" panose="02020603050405020304" pitchFamily="18" charset="0"/>
              </a:rPr>
              <a:t>a domain of </a:t>
            </a:r>
            <a:r>
              <a:rPr lang="en-US" dirty="0" smtClean="0">
                <a:latin typeface="Times New Roman" panose="02020603050405020304" pitchFamily="18" charset="0"/>
                <a:cs typeface="Times New Roman" panose="02020603050405020304" pitchFamily="18" charset="0"/>
              </a:rPr>
              <a:t>a particular attribute of a relational schema.</a:t>
            </a:r>
          </a:p>
          <a:p>
            <a:r>
              <a:rPr lang="en-US" b="1"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{&lt;R,N&gt; | student(R,N)} </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Here, R and N are domain variables.</a:t>
            </a:r>
            <a:endParaRPr lang="en-US"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986637" y="3021819"/>
            <a:ext cx="1419391"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Student</a:t>
            </a:r>
            <a:endParaRPr lang="en-US"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656746459"/>
              </p:ext>
            </p:extLst>
          </p:nvPr>
        </p:nvGraphicFramePr>
        <p:xfrm>
          <a:off x="8435683" y="3457613"/>
          <a:ext cx="2432480" cy="1854200"/>
        </p:xfrm>
        <a:graphic>
          <a:graphicData uri="http://schemas.openxmlformats.org/drawingml/2006/table">
            <a:tbl>
              <a:tblPr firstRow="1" bandRow="1"/>
              <a:tblGrid>
                <a:gridCol w="1216240">
                  <a:extLst>
                    <a:ext uri="{9D8B030D-6E8A-4147-A177-3AD203B41FA5}">
                      <a16:colId xmlns:a16="http://schemas.microsoft.com/office/drawing/2014/main" val="4245991635"/>
                    </a:ext>
                  </a:extLst>
                </a:gridCol>
                <a:gridCol w="1216240">
                  <a:extLst>
                    <a:ext uri="{9D8B030D-6E8A-4147-A177-3AD203B41FA5}">
                      <a16:colId xmlns:a16="http://schemas.microsoft.com/office/drawing/2014/main" val="981753983"/>
                    </a:ext>
                  </a:extLst>
                </a:gridCol>
              </a:tblGrid>
              <a:tr h="370840">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Roll</a:t>
                      </a:r>
                      <a:endParaRPr lang="en-US" b="1"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b="1" dirty="0" smtClean="0">
                          <a:solidFill>
                            <a:schemeClr val="tx1"/>
                          </a:solidFill>
                          <a:latin typeface="Times New Roman" panose="02020603050405020304" pitchFamily="18" charset="0"/>
                          <a:cs typeface="Times New Roman" panose="02020603050405020304" pitchFamily="18" charset="0"/>
                        </a:rPr>
                        <a:t>Name</a:t>
                      </a:r>
                      <a:endParaRPr lang="en-US" b="1"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934802851"/>
                  </a:ext>
                </a:extLst>
              </a:tr>
              <a:tr h="370840">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101</a:t>
                      </a:r>
                      <a:endParaRPr lang="en-US"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John</a:t>
                      </a:r>
                      <a:endParaRPr lang="en-US"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983409270"/>
                  </a:ext>
                </a:extLst>
              </a:tr>
              <a:tr h="370840">
                <a:tc>
                  <a:txBody>
                    <a:bodyPr/>
                    <a:lstStyle/>
                    <a:p>
                      <a:pPr algn="ctr"/>
                      <a:r>
                        <a:rPr lang="en-US" sz="1800" kern="1200" dirty="0" smtClean="0">
                          <a:solidFill>
                            <a:schemeClr val="tx1"/>
                          </a:solidFill>
                          <a:latin typeface="Times New Roman" panose="02020603050405020304" pitchFamily="18" charset="0"/>
                          <a:ea typeface="+mn-ea"/>
                          <a:cs typeface="Times New Roman" panose="02020603050405020304" pitchFamily="18" charset="0"/>
                        </a:rPr>
                        <a:t>102</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txBody>
                  <a:tcPr>
                    <a:solidFill>
                      <a:schemeClr val="bg1"/>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James</a:t>
                      </a:r>
                      <a:endParaRPr lang="en-US"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982462628"/>
                  </a:ext>
                </a:extLst>
              </a:tr>
              <a:tr h="370840">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103</a:t>
                      </a:r>
                      <a:endParaRPr lang="en-US"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Tom</a:t>
                      </a:r>
                      <a:endParaRPr lang="en-US"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564550553"/>
                  </a:ext>
                </a:extLst>
              </a:tr>
              <a:tr h="370840">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104</a:t>
                      </a:r>
                      <a:endParaRPr lang="en-US"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dirty="0" smtClean="0">
                          <a:solidFill>
                            <a:schemeClr val="tx1"/>
                          </a:solidFill>
                          <a:latin typeface="Times New Roman" panose="02020603050405020304" pitchFamily="18" charset="0"/>
                          <a:cs typeface="Times New Roman" panose="02020603050405020304" pitchFamily="18" charset="0"/>
                        </a:rPr>
                        <a:t>Mary</a:t>
                      </a:r>
                      <a:endParaRPr lang="en-US"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768102383"/>
                  </a:ext>
                </a:extLst>
              </a:tr>
            </a:tbl>
          </a:graphicData>
        </a:graphic>
      </p:graphicFrame>
      <p:sp>
        <p:nvSpPr>
          <p:cNvPr id="2" name="Down Arrow 1"/>
          <p:cNvSpPr/>
          <p:nvPr/>
        </p:nvSpPr>
        <p:spPr>
          <a:xfrm>
            <a:off x="2159306" y="3833870"/>
            <a:ext cx="705080" cy="55084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FF"/>
              </a:solidFill>
            </a:endParaRPr>
          </a:p>
        </p:txBody>
      </p:sp>
    </p:spTree>
    <p:extLst>
      <p:ext uri="{BB962C8B-B14F-4D97-AF65-F5344CB8AC3E}">
        <p14:creationId xmlns:p14="http://schemas.microsoft.com/office/powerpoint/2010/main" val="88938416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roll, name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roll=104 ;</a:t>
            </a: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{&lt;R,N&gt; | student(R,N) AND R=104} </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name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roll=104;</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{&lt;N&gt; | student(R,N) AND R=104}</a:t>
            </a:r>
          </a:p>
          <a:p>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s.name, </a:t>
            </a:r>
            <a:r>
              <a:rPr lang="en-US" dirty="0" err="1" smtClean="0">
                <a:latin typeface="Times New Roman" panose="02020603050405020304" pitchFamily="18" charset="0"/>
                <a:cs typeface="Times New Roman" panose="02020603050405020304" pitchFamily="18" charset="0"/>
              </a:rPr>
              <a:t>m.instru_name</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from</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student s, music m </a:t>
            </a:r>
            <a:r>
              <a:rPr lang="en-US" b="1" dirty="0">
                <a:latin typeface="Times New Roman" panose="02020603050405020304" pitchFamily="18" charset="0"/>
                <a:cs typeface="Times New Roman" panose="02020603050405020304" pitchFamily="18" charset="0"/>
              </a:rPr>
              <a:t>where</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s.roll</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m.roll</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{&lt;</a:t>
            </a:r>
            <a:r>
              <a:rPr lang="en-US" dirty="0" smtClean="0">
                <a:latin typeface="Times New Roman" panose="02020603050405020304" pitchFamily="18" charset="0"/>
                <a:cs typeface="Times New Roman" panose="02020603050405020304" pitchFamily="18" charset="0"/>
              </a:rPr>
              <a:t>N,C&gt; </a:t>
            </a:r>
            <a:r>
              <a:rPr lang="en-US" dirty="0">
                <a:latin typeface="Times New Roman" panose="02020603050405020304" pitchFamily="18" charset="0"/>
                <a:cs typeface="Times New Roman" panose="02020603050405020304" pitchFamily="18" charset="0"/>
              </a:rPr>
              <a:t>| student(R,N) AND </a:t>
            </a:r>
            <a:r>
              <a:rPr lang="en-US" dirty="0" smtClean="0">
                <a:latin typeface="Times New Roman" panose="02020603050405020304" pitchFamily="18" charset="0"/>
                <a:cs typeface="Times New Roman" panose="02020603050405020304" pitchFamily="18" charset="0"/>
              </a:rPr>
              <a:t>music(A,B,C) AND R=B}</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Down Arrow 1"/>
          <p:cNvSpPr/>
          <p:nvPr/>
        </p:nvSpPr>
        <p:spPr>
          <a:xfrm>
            <a:off x="3272010" y="705080"/>
            <a:ext cx="705080" cy="55084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FF"/>
              </a:solidFill>
            </a:endParaRPr>
          </a:p>
        </p:txBody>
      </p:sp>
      <p:sp>
        <p:nvSpPr>
          <p:cNvPr id="6" name="Down Arrow 5"/>
          <p:cNvSpPr/>
          <p:nvPr/>
        </p:nvSpPr>
        <p:spPr>
          <a:xfrm>
            <a:off x="3272010" y="2746397"/>
            <a:ext cx="705080" cy="55084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F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092323532"/>
              </p:ext>
            </p:extLst>
          </p:nvPr>
        </p:nvGraphicFramePr>
        <p:xfrm>
          <a:off x="7337234" y="1150505"/>
          <a:ext cx="4263528" cy="1463040"/>
        </p:xfrm>
        <a:graphic>
          <a:graphicData uri="http://schemas.openxmlformats.org/drawingml/2006/table">
            <a:tbl>
              <a:tblPr firstRow="1" bandRow="1"/>
              <a:tblGrid>
                <a:gridCol w="1421176">
                  <a:extLst>
                    <a:ext uri="{9D8B030D-6E8A-4147-A177-3AD203B41FA5}">
                      <a16:colId xmlns:a16="http://schemas.microsoft.com/office/drawing/2014/main" val="1428938298"/>
                    </a:ext>
                  </a:extLst>
                </a:gridCol>
                <a:gridCol w="1421176">
                  <a:extLst>
                    <a:ext uri="{9D8B030D-6E8A-4147-A177-3AD203B41FA5}">
                      <a16:colId xmlns:a16="http://schemas.microsoft.com/office/drawing/2014/main" val="1946536495"/>
                    </a:ext>
                  </a:extLst>
                </a:gridCol>
                <a:gridCol w="1421176">
                  <a:extLst>
                    <a:ext uri="{9D8B030D-6E8A-4147-A177-3AD203B41FA5}">
                      <a16:colId xmlns:a16="http://schemas.microsoft.com/office/drawing/2014/main" val="205901159"/>
                    </a:ext>
                  </a:extLst>
                </a:gridCol>
              </a:tblGrid>
              <a:tr h="274492">
                <a:tc>
                  <a:txBody>
                    <a:bodyPr/>
                    <a:lstStyle/>
                    <a:p>
                      <a:pPr algn="ctr"/>
                      <a:r>
                        <a:rPr lang="en-US" b="1" dirty="0" smtClean="0">
                          <a:latin typeface="Times New Roman" panose="02020603050405020304" pitchFamily="18" charset="0"/>
                          <a:cs typeface="Times New Roman" panose="02020603050405020304" pitchFamily="18" charset="0"/>
                        </a:rPr>
                        <a:t>M-ID</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Roll</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Instru</a:t>
                      </a:r>
                      <a:r>
                        <a:rPr lang="en-US"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42499367"/>
                  </a:ext>
                </a:extLst>
              </a:tr>
              <a:tr h="274492">
                <a:tc>
                  <a:txBody>
                    <a:bodyPr/>
                    <a:lstStyle/>
                    <a:p>
                      <a:pPr algn="ctr"/>
                      <a:r>
                        <a:rPr lang="en-US" dirty="0" smtClean="0">
                          <a:latin typeface="Times New Roman" panose="02020603050405020304" pitchFamily="18" charset="0"/>
                          <a:cs typeface="Times New Roman" panose="02020603050405020304" pitchFamily="18" charset="0"/>
                        </a:rPr>
                        <a:t>M801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Drum</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45330855"/>
                  </a:ext>
                </a:extLst>
              </a:tr>
              <a:tr h="274492">
                <a:tc>
                  <a:txBody>
                    <a:bodyPr/>
                    <a:lstStyle/>
                    <a:p>
                      <a:pPr algn="ctr"/>
                      <a:r>
                        <a:rPr lang="en-US" dirty="0" smtClean="0">
                          <a:latin typeface="Times New Roman" panose="02020603050405020304" pitchFamily="18" charset="0"/>
                          <a:cs typeface="Times New Roman" panose="02020603050405020304" pitchFamily="18" charset="0"/>
                        </a:rPr>
                        <a:t>M802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Guitar</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16316300"/>
                  </a:ext>
                </a:extLst>
              </a:tr>
              <a:tr h="274492">
                <a:tc>
                  <a:txBody>
                    <a:bodyPr/>
                    <a:lstStyle/>
                    <a:p>
                      <a:pPr algn="ctr"/>
                      <a:r>
                        <a:rPr lang="en-US" dirty="0" smtClean="0">
                          <a:latin typeface="Times New Roman" panose="02020603050405020304" pitchFamily="18" charset="0"/>
                          <a:cs typeface="Times New Roman" panose="02020603050405020304" pitchFamily="18" charset="0"/>
                        </a:rPr>
                        <a:t>M803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Sitar</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91313160"/>
                  </a:ext>
                </a:extLst>
              </a:tr>
            </a:tbl>
          </a:graphicData>
        </a:graphic>
      </p:graphicFrame>
      <p:sp>
        <p:nvSpPr>
          <p:cNvPr id="8" name="TextBox 7"/>
          <p:cNvSpPr txBox="1"/>
          <p:nvPr/>
        </p:nvSpPr>
        <p:spPr>
          <a:xfrm>
            <a:off x="9096806" y="705080"/>
            <a:ext cx="1419391"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Music</a:t>
            </a:r>
            <a:endParaRPr lang="en-US" b="1" dirty="0">
              <a:latin typeface="Times New Roman" panose="02020603050405020304" pitchFamily="18" charset="0"/>
              <a:cs typeface="Times New Roman" panose="02020603050405020304" pitchFamily="18" charset="0"/>
            </a:endParaRPr>
          </a:p>
        </p:txBody>
      </p:sp>
      <p:sp>
        <p:nvSpPr>
          <p:cNvPr id="9" name="Down Arrow 8"/>
          <p:cNvSpPr/>
          <p:nvPr/>
        </p:nvSpPr>
        <p:spPr>
          <a:xfrm>
            <a:off x="4371860" y="4804715"/>
            <a:ext cx="705080" cy="55084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FF"/>
              </a:solidFill>
            </a:endParaRPr>
          </a:p>
        </p:txBody>
      </p:sp>
    </p:spTree>
    <p:extLst>
      <p:ext uri="{BB962C8B-B14F-4D97-AF65-F5344CB8AC3E}">
        <p14:creationId xmlns:p14="http://schemas.microsoft.com/office/powerpoint/2010/main" val="160993009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smtClean="0">
                <a:latin typeface="Times New Roman" panose="02020603050405020304" pitchFamily="18" charset="0"/>
                <a:cs typeface="Times New Roman" panose="02020603050405020304" pitchFamily="18" charset="0"/>
              </a:rPr>
              <a:t>Database Design:</a:t>
            </a:r>
          </a:p>
          <a:p>
            <a:endParaRPr lang="en-US" sz="3200" b="1" dirty="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Step-1: </a:t>
            </a:r>
            <a:r>
              <a:rPr lang="en-US" sz="3200" dirty="0" smtClean="0">
                <a:latin typeface="Times New Roman" panose="02020603050405020304" pitchFamily="18" charset="0"/>
                <a:cs typeface="Times New Roman" panose="02020603050405020304" pitchFamily="18" charset="0"/>
              </a:rPr>
              <a:t>Construct a conceptual model of the Problem using High level data model like ER diagram.</a:t>
            </a:r>
          </a:p>
          <a:p>
            <a:r>
              <a:rPr lang="en-US" sz="3200" b="1" dirty="0" smtClean="0">
                <a:latin typeface="Times New Roman" panose="02020603050405020304" pitchFamily="18" charset="0"/>
                <a:cs typeface="Times New Roman" panose="02020603050405020304" pitchFamily="18" charset="0"/>
              </a:rPr>
              <a:t>Step-2: </a:t>
            </a:r>
            <a:r>
              <a:rPr lang="en-US" sz="3200" dirty="0" smtClean="0">
                <a:latin typeface="Times New Roman" panose="02020603050405020304" pitchFamily="18" charset="0"/>
                <a:cs typeface="Times New Roman" panose="02020603050405020304" pitchFamily="18" charset="0"/>
              </a:rPr>
              <a:t>Convert the conceptual model into a logical model using relational data model.</a:t>
            </a:r>
          </a:p>
          <a:p>
            <a:r>
              <a:rPr lang="en-US" sz="3200" b="1" dirty="0" smtClean="0">
                <a:latin typeface="Times New Roman" panose="02020603050405020304" pitchFamily="18" charset="0"/>
                <a:cs typeface="Times New Roman" panose="02020603050405020304" pitchFamily="18" charset="0"/>
              </a:rPr>
              <a:t>Step-3: </a:t>
            </a:r>
            <a:r>
              <a:rPr lang="en-US" sz="3200" dirty="0" smtClean="0">
                <a:latin typeface="Times New Roman" panose="02020603050405020304" pitchFamily="18" charset="0"/>
                <a:cs typeface="Times New Roman" panose="02020603050405020304" pitchFamily="18" charset="0"/>
              </a:rPr>
              <a:t>Tune the logical model using normalization</a:t>
            </a:r>
          </a:p>
          <a:p>
            <a:r>
              <a:rPr lang="en-US" sz="3200" b="1" dirty="0" smtClean="0">
                <a:latin typeface="Times New Roman" panose="02020603050405020304" pitchFamily="18" charset="0"/>
                <a:cs typeface="Times New Roman" panose="02020603050405020304" pitchFamily="18" charset="0"/>
              </a:rPr>
              <a:t>Step-4: </a:t>
            </a:r>
            <a:r>
              <a:rPr lang="en-US" sz="3200" dirty="0" smtClean="0">
                <a:latin typeface="Times New Roman" panose="02020603050405020304" pitchFamily="18" charset="0"/>
                <a:cs typeface="Times New Roman" panose="02020603050405020304" pitchFamily="18" charset="0"/>
              </a:rPr>
              <a:t>Implement the logical model using oracle</a:t>
            </a:r>
          </a:p>
          <a:p>
            <a:r>
              <a:rPr lang="en-US" sz="3200" b="1" dirty="0" smtClean="0">
                <a:latin typeface="Times New Roman" panose="02020603050405020304" pitchFamily="18" charset="0"/>
                <a:cs typeface="Times New Roman" panose="02020603050405020304" pitchFamily="18" charset="0"/>
              </a:rPr>
              <a:t>Step-5: </a:t>
            </a:r>
            <a:r>
              <a:rPr lang="en-US" sz="3200" dirty="0" smtClean="0">
                <a:latin typeface="Times New Roman" panose="02020603050405020304" pitchFamily="18" charset="0"/>
                <a:cs typeface="Times New Roman" panose="02020603050405020304" pitchFamily="18" charset="0"/>
              </a:rPr>
              <a:t>Physical tuning for performance</a:t>
            </a: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04724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latin typeface="Times New Roman" panose="02020603050405020304" pitchFamily="18" charset="0"/>
                <a:cs typeface="Times New Roman" panose="02020603050405020304" pitchFamily="18" charset="0"/>
              </a:rPr>
              <a:t>Step-1: </a:t>
            </a:r>
            <a:r>
              <a:rPr lang="en-US" sz="3200" dirty="0">
                <a:latin typeface="Times New Roman" panose="02020603050405020304" pitchFamily="18" charset="0"/>
                <a:cs typeface="Times New Roman" panose="02020603050405020304" pitchFamily="18" charset="0"/>
              </a:rPr>
              <a:t>Construct a conceptual model of the Problem using High level data model like ER diagram.</a:t>
            </a:r>
          </a:p>
          <a:p>
            <a:r>
              <a:rPr lang="en-US" sz="3200" b="1" dirty="0" smtClean="0">
                <a:latin typeface="Times New Roman" panose="02020603050405020304" pitchFamily="18" charset="0"/>
                <a:cs typeface="Times New Roman" panose="02020603050405020304" pitchFamily="18" charset="0"/>
              </a:rPr>
              <a:t>Entity Relationship (ER) Diagram:</a:t>
            </a:r>
          </a:p>
          <a:p>
            <a:r>
              <a:rPr lang="en-US" sz="3200" dirty="0" smtClean="0">
                <a:latin typeface="Times New Roman" panose="02020603050405020304" pitchFamily="18" charset="0"/>
                <a:cs typeface="Times New Roman" panose="02020603050405020304" pitchFamily="18" charset="0"/>
              </a:rPr>
              <a:t>It is a data model that is used to build a conceptual schema by mapping the essential real world objects and their relationships.</a:t>
            </a:r>
          </a:p>
          <a:p>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Entity:</a:t>
            </a:r>
          </a:p>
          <a:p>
            <a:r>
              <a:rPr lang="en-US" sz="3200" dirty="0" smtClean="0">
                <a:latin typeface="Times New Roman" panose="02020603050405020304" pitchFamily="18" charset="0"/>
                <a:cs typeface="Times New Roman" panose="02020603050405020304" pitchFamily="18" charset="0"/>
              </a:rPr>
              <a:t>It may be an object with physical/conceptual existence in the real world.</a:t>
            </a:r>
          </a:p>
          <a:p>
            <a:r>
              <a:rPr lang="en-US" sz="3200" dirty="0" smtClean="0">
                <a:latin typeface="Times New Roman" panose="02020603050405020304" pitchFamily="18" charset="0"/>
                <a:cs typeface="Times New Roman" panose="02020603050405020304" pitchFamily="18" charset="0"/>
              </a:rPr>
              <a:t>Example: person, car, hospital, job etc.</a:t>
            </a:r>
          </a:p>
          <a:p>
            <a:r>
              <a:rPr lang="en-US" sz="3200" dirty="0" smtClean="0">
                <a:latin typeface="Times New Roman" panose="02020603050405020304" pitchFamily="18" charset="0"/>
                <a:cs typeface="Times New Roman" panose="02020603050405020304" pitchFamily="18" charset="0"/>
              </a:rPr>
              <a:t>Symbol:</a:t>
            </a: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2" name="Rectangle 1"/>
          <p:cNvSpPr/>
          <p:nvPr/>
        </p:nvSpPr>
        <p:spPr>
          <a:xfrm>
            <a:off x="3740043" y="5425440"/>
            <a:ext cx="2401677" cy="859316"/>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693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3811" y="178131"/>
            <a:ext cx="11167752" cy="570016"/>
          </a:xfrm>
        </p:spPr>
        <p:txBody>
          <a:bodyPr>
            <a:noAutofit/>
          </a:bodyPr>
          <a:lstStyle/>
          <a:p>
            <a:r>
              <a:rPr lang="en-US" sz="3600" b="1" dirty="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Levels of Abstraction in Database:</a:t>
            </a:r>
          </a:p>
        </p:txBody>
      </p:sp>
      <p:grpSp>
        <p:nvGrpSpPr>
          <p:cNvPr id="7" name="Group 6"/>
          <p:cNvGrpSpPr/>
          <p:nvPr/>
        </p:nvGrpSpPr>
        <p:grpSpPr>
          <a:xfrm>
            <a:off x="303811" y="748147"/>
            <a:ext cx="1457668" cy="1138885"/>
            <a:chOff x="1439912" y="836934"/>
            <a:chExt cx="1457668" cy="1138885"/>
          </a:xfrm>
        </p:grpSpPr>
        <p:sp>
          <p:nvSpPr>
            <p:cNvPr id="4" name="Rectangle 3"/>
            <p:cNvSpPr/>
            <p:nvPr/>
          </p:nvSpPr>
          <p:spPr>
            <a:xfrm>
              <a:off x="1439912" y="1379043"/>
              <a:ext cx="1457668" cy="596776"/>
            </a:xfrm>
            <a:prstGeom prst="rect">
              <a:avLst/>
            </a:prstGeom>
            <a:solidFill>
              <a:schemeClr val="accent2">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Times New Roman" panose="02020603050405020304" pitchFamily="18" charset="0"/>
                  <a:cs typeface="Times New Roman" panose="02020603050405020304" pitchFamily="18" charset="0"/>
                </a:rPr>
                <a:t>View-1</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1507192" y="836934"/>
              <a:ext cx="1323108" cy="542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smtClean="0">
                  <a:latin typeface="Times New Roman" panose="02020603050405020304" pitchFamily="18" charset="0"/>
                  <a:cs typeface="Times New Roman" panose="02020603050405020304" pitchFamily="18" charset="0"/>
                </a:rPr>
                <a:t>User-1</a:t>
              </a:r>
              <a:endParaRPr lang="en-US" sz="3200" b="1" dirty="0">
                <a:latin typeface="Times New Roman" panose="02020603050405020304" pitchFamily="18" charset="0"/>
                <a:cs typeface="Times New Roman" panose="02020603050405020304" pitchFamily="18" charset="0"/>
              </a:endParaRPr>
            </a:p>
          </p:txBody>
        </p:sp>
      </p:grpSp>
      <p:grpSp>
        <p:nvGrpSpPr>
          <p:cNvPr id="8" name="Group 7"/>
          <p:cNvGrpSpPr/>
          <p:nvPr/>
        </p:nvGrpSpPr>
        <p:grpSpPr>
          <a:xfrm>
            <a:off x="2320637" y="748147"/>
            <a:ext cx="1457668" cy="1138885"/>
            <a:chOff x="1439912" y="836934"/>
            <a:chExt cx="1457668" cy="1138885"/>
          </a:xfrm>
        </p:grpSpPr>
        <p:sp>
          <p:nvSpPr>
            <p:cNvPr id="9" name="Rectangle 8"/>
            <p:cNvSpPr/>
            <p:nvPr/>
          </p:nvSpPr>
          <p:spPr>
            <a:xfrm>
              <a:off x="1439912" y="1379043"/>
              <a:ext cx="1457668" cy="596776"/>
            </a:xfrm>
            <a:prstGeom prst="rect">
              <a:avLst/>
            </a:prstGeom>
            <a:solidFill>
              <a:schemeClr val="accent2">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Times New Roman" panose="02020603050405020304" pitchFamily="18" charset="0"/>
                  <a:cs typeface="Times New Roman" panose="02020603050405020304" pitchFamily="18" charset="0"/>
                </a:rPr>
                <a:t>View-2</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txBox="1">
              <a:spLocks/>
            </p:cNvSpPr>
            <p:nvPr/>
          </p:nvSpPr>
          <p:spPr>
            <a:xfrm>
              <a:off x="1507192" y="836934"/>
              <a:ext cx="1323108" cy="542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smtClean="0">
                  <a:latin typeface="Times New Roman" panose="02020603050405020304" pitchFamily="18" charset="0"/>
                  <a:cs typeface="Times New Roman" panose="02020603050405020304" pitchFamily="18" charset="0"/>
                </a:rPr>
                <a:t>User-2</a:t>
              </a:r>
              <a:endParaRPr lang="en-US" sz="3200" b="1" dirty="0">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5253843" y="748147"/>
            <a:ext cx="1457668" cy="1138885"/>
            <a:chOff x="1439912" y="836934"/>
            <a:chExt cx="1457668" cy="1138885"/>
          </a:xfrm>
        </p:grpSpPr>
        <p:sp>
          <p:nvSpPr>
            <p:cNvPr id="12" name="Rectangle 11"/>
            <p:cNvSpPr/>
            <p:nvPr/>
          </p:nvSpPr>
          <p:spPr>
            <a:xfrm>
              <a:off x="1439912" y="1379043"/>
              <a:ext cx="1457668" cy="596776"/>
            </a:xfrm>
            <a:prstGeom prst="rect">
              <a:avLst/>
            </a:prstGeom>
            <a:solidFill>
              <a:schemeClr val="accent2">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Times New Roman" panose="02020603050405020304" pitchFamily="18" charset="0"/>
                  <a:cs typeface="Times New Roman" panose="02020603050405020304" pitchFamily="18" charset="0"/>
                </a:rPr>
                <a:t>View-n</a:t>
              </a:r>
              <a:endParaRPr lang="en-US" sz="3200" b="1" dirty="0">
                <a:solidFill>
                  <a:schemeClr val="tx1"/>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1507192" y="836934"/>
              <a:ext cx="1323108" cy="54210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smtClean="0">
                  <a:latin typeface="Times New Roman" panose="02020603050405020304" pitchFamily="18" charset="0"/>
                  <a:cs typeface="Times New Roman" panose="02020603050405020304" pitchFamily="18" charset="0"/>
                </a:rPr>
                <a:t>User-n</a:t>
              </a:r>
              <a:endParaRPr lang="en-US" sz="3200" b="1" dirty="0">
                <a:latin typeface="Times New Roman" panose="02020603050405020304" pitchFamily="18" charset="0"/>
                <a:cs typeface="Times New Roman" panose="02020603050405020304" pitchFamily="18" charset="0"/>
              </a:endParaRPr>
            </a:p>
          </p:txBody>
        </p:sp>
      </p:grpSp>
      <p:sp>
        <p:nvSpPr>
          <p:cNvPr id="14" name="Rectangle 13"/>
          <p:cNvSpPr/>
          <p:nvPr/>
        </p:nvSpPr>
        <p:spPr>
          <a:xfrm>
            <a:off x="816910" y="2837968"/>
            <a:ext cx="5922790" cy="791805"/>
          </a:xfrm>
          <a:prstGeom prst="rect">
            <a:avLst/>
          </a:prstGeom>
          <a:solidFill>
            <a:srgbClr val="00B050">
              <a:alpha val="5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tx1"/>
                </a:solidFill>
                <a:latin typeface="Times New Roman" panose="02020603050405020304" pitchFamily="18" charset="0"/>
                <a:cs typeface="Times New Roman" panose="02020603050405020304" pitchFamily="18" charset="0"/>
              </a:rPr>
              <a:t>Conceptual Schema</a:t>
            </a:r>
            <a:endParaRPr lang="en-US" sz="4800" b="1" dirty="0">
              <a:solidFill>
                <a:schemeClr val="tx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816910" y="4580709"/>
            <a:ext cx="5922790" cy="791805"/>
          </a:xfrm>
          <a:prstGeom prst="rect">
            <a:avLst/>
          </a:prstGeom>
          <a:solidFill>
            <a:srgbClr val="FF0000">
              <a:alpha val="5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chemeClr val="tx1"/>
                </a:solidFill>
                <a:latin typeface="Times New Roman" panose="02020603050405020304" pitchFamily="18" charset="0"/>
                <a:cs typeface="Times New Roman" panose="02020603050405020304" pitchFamily="18" charset="0"/>
              </a:rPr>
              <a:t>Physical Schema</a:t>
            </a:r>
            <a:endParaRPr lang="en-US" sz="4800" b="1" dirty="0">
              <a:solidFill>
                <a:schemeClr val="tx1"/>
              </a:solidFill>
              <a:latin typeface="Times New Roman" panose="02020603050405020304" pitchFamily="18" charset="0"/>
              <a:cs typeface="Times New Roman" panose="02020603050405020304" pitchFamily="18" charset="0"/>
            </a:endParaRPr>
          </a:p>
        </p:txBody>
      </p:sp>
      <p:cxnSp>
        <p:nvCxnSpPr>
          <p:cNvPr id="19" name="Straight Arrow Connector 18"/>
          <p:cNvCxnSpPr/>
          <p:nvPr/>
        </p:nvCxnSpPr>
        <p:spPr>
          <a:xfrm flipH="1">
            <a:off x="3359699" y="3612011"/>
            <a:ext cx="15240" cy="968698"/>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47885" y="1869270"/>
            <a:ext cx="985553" cy="968698"/>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83033" y="1896719"/>
            <a:ext cx="66438" cy="941249"/>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081819" y="1897394"/>
            <a:ext cx="815927" cy="930887"/>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Can 27"/>
          <p:cNvSpPr/>
          <p:nvPr/>
        </p:nvSpPr>
        <p:spPr>
          <a:xfrm>
            <a:off x="2225903" y="5742752"/>
            <a:ext cx="2525683" cy="1026461"/>
          </a:xfrm>
          <a:prstGeom prst="can">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1"/>
                </a:solidFill>
                <a:latin typeface="Times New Roman" panose="02020603050405020304" pitchFamily="18" charset="0"/>
                <a:cs typeface="Times New Roman" panose="02020603050405020304" pitchFamily="18" charset="0"/>
              </a:rPr>
              <a:t>Database</a:t>
            </a:r>
            <a:endParaRPr lang="en-US" sz="3200" b="1" dirty="0">
              <a:solidFill>
                <a:schemeClr val="bg1"/>
              </a:solidFill>
              <a:latin typeface="Times New Roman" panose="02020603050405020304" pitchFamily="18" charset="0"/>
              <a:cs typeface="Times New Roman" panose="02020603050405020304" pitchFamily="18" charset="0"/>
            </a:endParaRPr>
          </a:p>
        </p:txBody>
      </p:sp>
      <p:cxnSp>
        <p:nvCxnSpPr>
          <p:cNvPr id="29" name="Straight Arrow Connector 28"/>
          <p:cNvCxnSpPr/>
          <p:nvPr/>
        </p:nvCxnSpPr>
        <p:spPr>
          <a:xfrm flipH="1">
            <a:off x="3374939" y="5324032"/>
            <a:ext cx="15240" cy="637461"/>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918960" y="1558164"/>
            <a:ext cx="2073969" cy="3048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918960" y="3233870"/>
            <a:ext cx="2073969" cy="3048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918960" y="5123630"/>
            <a:ext cx="2073969" cy="3048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p:cNvSpPr txBox="1">
            <a:spLocks/>
          </p:cNvSpPr>
          <p:nvPr/>
        </p:nvSpPr>
        <p:spPr>
          <a:xfrm>
            <a:off x="9172189" y="1332809"/>
            <a:ext cx="2478634" cy="3619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smtClean="0">
                <a:latin typeface="Times New Roman" panose="02020603050405020304" pitchFamily="18" charset="0"/>
                <a:cs typeface="Times New Roman" panose="02020603050405020304" pitchFamily="18" charset="0"/>
              </a:rPr>
              <a:t>External Level</a:t>
            </a:r>
            <a:endParaRPr lang="en-US" b="1" dirty="0">
              <a:latin typeface="Times New Roman" panose="02020603050405020304" pitchFamily="18" charset="0"/>
              <a:cs typeface="Times New Roman" panose="02020603050405020304" pitchFamily="18" charset="0"/>
            </a:endParaRPr>
          </a:p>
        </p:txBody>
      </p:sp>
      <p:sp>
        <p:nvSpPr>
          <p:cNvPr id="37" name="Content Placeholder 2"/>
          <p:cNvSpPr txBox="1">
            <a:spLocks/>
          </p:cNvSpPr>
          <p:nvPr/>
        </p:nvSpPr>
        <p:spPr>
          <a:xfrm>
            <a:off x="8992929" y="2902393"/>
            <a:ext cx="2478634" cy="3619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smtClean="0">
                <a:latin typeface="Times New Roman" panose="02020603050405020304" pitchFamily="18" charset="0"/>
                <a:cs typeface="Times New Roman" panose="02020603050405020304" pitchFamily="18" charset="0"/>
              </a:rPr>
              <a:t>Conceptual Level</a:t>
            </a:r>
            <a:endParaRPr lang="en-US" b="1" dirty="0">
              <a:latin typeface="Times New Roman" panose="02020603050405020304" pitchFamily="18" charset="0"/>
              <a:cs typeface="Times New Roman" panose="02020603050405020304" pitchFamily="18" charset="0"/>
            </a:endParaRPr>
          </a:p>
        </p:txBody>
      </p:sp>
      <p:sp>
        <p:nvSpPr>
          <p:cNvPr id="38" name="Content Placeholder 2"/>
          <p:cNvSpPr txBox="1">
            <a:spLocks/>
          </p:cNvSpPr>
          <p:nvPr/>
        </p:nvSpPr>
        <p:spPr>
          <a:xfrm>
            <a:off x="9172189" y="4795632"/>
            <a:ext cx="2478634" cy="3619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smtClean="0">
                <a:latin typeface="Times New Roman" panose="02020603050405020304" pitchFamily="18" charset="0"/>
                <a:cs typeface="Times New Roman" panose="02020603050405020304" pitchFamily="18" charset="0"/>
              </a:rPr>
              <a:t>Internal Level</a:t>
            </a:r>
            <a:endParaRPr lang="en-US" b="1" dirty="0">
              <a:latin typeface="Times New Roman" panose="02020603050405020304" pitchFamily="18" charset="0"/>
              <a:cs typeface="Times New Roman" panose="02020603050405020304" pitchFamily="18" charset="0"/>
            </a:endParaRPr>
          </a:p>
        </p:txBody>
      </p:sp>
      <p:sp>
        <p:nvSpPr>
          <p:cNvPr id="40" name="Content Placeholder 2"/>
          <p:cNvSpPr txBox="1">
            <a:spLocks/>
          </p:cNvSpPr>
          <p:nvPr/>
        </p:nvSpPr>
        <p:spPr>
          <a:xfrm>
            <a:off x="5867930" y="1928326"/>
            <a:ext cx="3351766" cy="5080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solidFill>
                  <a:srgbClr val="FF0000"/>
                </a:solidFill>
                <a:latin typeface="Times New Roman" panose="02020603050405020304" pitchFamily="18" charset="0"/>
                <a:cs typeface="Times New Roman" panose="02020603050405020304" pitchFamily="18" charset="0"/>
              </a:rPr>
              <a:t>External/Conceptual </a:t>
            </a:r>
          </a:p>
          <a:p>
            <a:pPr marL="0" indent="0">
              <a:buNone/>
            </a:pPr>
            <a:r>
              <a:rPr lang="en-US" b="1" dirty="0" smtClean="0">
                <a:solidFill>
                  <a:srgbClr val="FF0000"/>
                </a:solidFill>
                <a:latin typeface="Times New Roman" panose="02020603050405020304" pitchFamily="18" charset="0"/>
                <a:cs typeface="Times New Roman" panose="02020603050405020304" pitchFamily="18" charset="0"/>
              </a:rPr>
              <a:t>Mapping</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41" name="Content Placeholder 2"/>
          <p:cNvSpPr txBox="1">
            <a:spLocks/>
          </p:cNvSpPr>
          <p:nvPr/>
        </p:nvSpPr>
        <p:spPr>
          <a:xfrm>
            <a:off x="3488744" y="3600314"/>
            <a:ext cx="3351766" cy="5080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solidFill>
                  <a:srgbClr val="FF0000"/>
                </a:solidFill>
                <a:latin typeface="Times New Roman" panose="02020603050405020304" pitchFamily="18" charset="0"/>
                <a:cs typeface="Times New Roman" panose="02020603050405020304" pitchFamily="18" charset="0"/>
              </a:rPr>
              <a:t>Conceptual/Internal</a:t>
            </a:r>
          </a:p>
          <a:p>
            <a:pPr marL="0" indent="0">
              <a:buNone/>
            </a:pPr>
            <a:r>
              <a:rPr lang="en-US" b="1" dirty="0" smtClean="0">
                <a:solidFill>
                  <a:srgbClr val="FF0000"/>
                </a:solidFill>
                <a:latin typeface="Times New Roman" panose="02020603050405020304" pitchFamily="18" charset="0"/>
                <a:cs typeface="Times New Roman" panose="02020603050405020304" pitchFamily="18" charset="0"/>
              </a:rPr>
              <a:t>Mapping</a:t>
            </a:r>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631768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Attribute:</a:t>
            </a:r>
          </a:p>
          <a:p>
            <a:r>
              <a:rPr lang="en-US" sz="3200" dirty="0" smtClean="0">
                <a:latin typeface="Times New Roman" panose="02020603050405020304" pitchFamily="18" charset="0"/>
                <a:cs typeface="Times New Roman" panose="02020603050405020304" pitchFamily="18" charset="0"/>
              </a:rPr>
              <a:t>It is the properties that describe an entity.</a:t>
            </a:r>
          </a:p>
          <a:p>
            <a:r>
              <a:rPr lang="en-US" sz="3200" dirty="0" smtClean="0">
                <a:latin typeface="Times New Roman" panose="02020603050405020304" pitchFamily="18" charset="0"/>
                <a:cs typeface="Times New Roman" panose="02020603050405020304" pitchFamily="18" charset="0"/>
              </a:rPr>
              <a:t>Example: person’s name, ID, height, marital status, address etc.</a:t>
            </a: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2" name="Oval 1"/>
          <p:cNvSpPr/>
          <p:nvPr/>
        </p:nvSpPr>
        <p:spPr>
          <a:xfrm>
            <a:off x="3870960" y="2606040"/>
            <a:ext cx="3154680" cy="135636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37621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b="1"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Types of Attribute:</a:t>
            </a:r>
          </a:p>
          <a:p>
            <a:r>
              <a:rPr lang="en-US" dirty="0" smtClean="0">
                <a:latin typeface="Times New Roman" panose="02020603050405020304" pitchFamily="18" charset="0"/>
                <a:cs typeface="Times New Roman" panose="02020603050405020304" pitchFamily="18" charset="0"/>
              </a:rPr>
              <a:t>1. Atomic attribute or single valued attribute</a:t>
            </a:r>
          </a:p>
          <a:p>
            <a:r>
              <a:rPr lang="en-US" dirty="0" smtClean="0">
                <a:latin typeface="Times New Roman" panose="02020603050405020304" pitchFamily="18" charset="0"/>
                <a:cs typeface="Times New Roman" panose="02020603050405020304" pitchFamily="18" charset="0"/>
              </a:rPr>
              <a:t>2. Composite attribute</a:t>
            </a:r>
          </a:p>
          <a:p>
            <a:r>
              <a:rPr lang="en-US" dirty="0" smtClean="0">
                <a:latin typeface="Times New Roman" panose="02020603050405020304" pitchFamily="18" charset="0"/>
                <a:cs typeface="Times New Roman" panose="02020603050405020304" pitchFamily="18" charset="0"/>
              </a:rPr>
              <a:t>3. Multivalued attribute</a:t>
            </a:r>
          </a:p>
          <a:p>
            <a:r>
              <a:rPr lang="en-US" dirty="0" smtClean="0">
                <a:latin typeface="Times New Roman" panose="02020603050405020304" pitchFamily="18" charset="0"/>
                <a:cs typeface="Times New Roman" panose="02020603050405020304" pitchFamily="18" charset="0"/>
              </a:rPr>
              <a:t>4. Derived attribute</a:t>
            </a:r>
          </a:p>
          <a:p>
            <a:r>
              <a:rPr lang="en-US" dirty="0" smtClean="0">
                <a:latin typeface="Times New Roman" panose="02020603050405020304" pitchFamily="18" charset="0"/>
                <a:cs typeface="Times New Roman" panose="02020603050405020304" pitchFamily="18" charset="0"/>
              </a:rPr>
              <a:t>5. Complex attribute</a:t>
            </a: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234892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Atomic/single valued Attribute:</a:t>
            </a:r>
          </a:p>
          <a:p>
            <a:r>
              <a:rPr lang="en-US" dirty="0" smtClean="0">
                <a:latin typeface="Times New Roman" panose="02020603050405020304" pitchFamily="18" charset="0"/>
                <a:cs typeface="Times New Roman" panose="02020603050405020304" pitchFamily="18" charset="0"/>
              </a:rPr>
              <a:t>It cannot be divided or decomposed into any other attributes.</a:t>
            </a:r>
          </a:p>
          <a:p>
            <a:r>
              <a:rPr lang="en-US" dirty="0" smtClean="0">
                <a:latin typeface="Times New Roman" panose="02020603050405020304" pitchFamily="18" charset="0"/>
                <a:cs typeface="Times New Roman" panose="02020603050405020304" pitchFamily="18" charset="0"/>
              </a:rPr>
              <a:t>It can be assigned with only one value at a time.</a:t>
            </a:r>
          </a:p>
          <a:p>
            <a:r>
              <a:rPr lang="en-US" dirty="0" smtClean="0">
                <a:latin typeface="Times New Roman" panose="02020603050405020304" pitchFamily="18" charset="0"/>
                <a:cs typeface="Times New Roman" panose="02020603050405020304" pitchFamily="18" charset="0"/>
              </a:rPr>
              <a:t>Example: ID, </a:t>
            </a:r>
            <a:r>
              <a:rPr lang="en-US" dirty="0" err="1" smtClean="0">
                <a:latin typeface="Times New Roman" panose="02020603050405020304" pitchFamily="18" charset="0"/>
                <a:cs typeface="Times New Roman" panose="02020603050405020304" pitchFamily="18" charset="0"/>
              </a:rPr>
              <a:t>First_Name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Last_Name</a:t>
            </a:r>
            <a:r>
              <a:rPr lang="en-US" dirty="0" smtClean="0">
                <a:latin typeface="Times New Roman" panose="02020603050405020304" pitchFamily="18" charset="0"/>
                <a:cs typeface="Times New Roman" panose="02020603050405020304" pitchFamily="18" charset="0"/>
              </a:rPr>
              <a:t>, height, </a:t>
            </a:r>
            <a:r>
              <a:rPr lang="en-US" dirty="0" err="1" smtClean="0">
                <a:latin typeface="Times New Roman" panose="02020603050405020304" pitchFamily="18" charset="0"/>
                <a:cs typeface="Times New Roman" panose="02020603050405020304" pitchFamily="18" charset="0"/>
              </a:rPr>
              <a:t>House_No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Lane_No</a:t>
            </a:r>
            <a:r>
              <a:rPr lang="en-US" dirty="0" smtClean="0">
                <a:latin typeface="Times New Roman" panose="02020603050405020304" pitchFamily="18" charset="0"/>
                <a:cs typeface="Times New Roman" panose="02020603050405020304" pitchFamily="18" charset="0"/>
              </a:rPr>
              <a:t>, age, etc.</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Oval 2"/>
          <p:cNvSpPr/>
          <p:nvPr/>
        </p:nvSpPr>
        <p:spPr>
          <a:xfrm>
            <a:off x="3794760" y="2910840"/>
            <a:ext cx="3154680" cy="135636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746085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Composite </a:t>
            </a:r>
            <a:r>
              <a:rPr lang="en-US" sz="3200" b="1" dirty="0">
                <a:latin typeface="Times New Roman" panose="02020603050405020304" pitchFamily="18" charset="0"/>
                <a:cs typeface="Times New Roman" panose="02020603050405020304" pitchFamily="18" charset="0"/>
              </a:rPr>
              <a:t>Attribute:</a:t>
            </a:r>
          </a:p>
          <a:p>
            <a:r>
              <a:rPr lang="en-US" dirty="0" smtClean="0">
                <a:latin typeface="Times New Roman" panose="02020603050405020304" pitchFamily="18" charset="0"/>
                <a:cs typeface="Times New Roman" panose="02020603050405020304" pitchFamily="18" charset="0"/>
              </a:rPr>
              <a:t>It is composed by combining many atomic attributes.</a:t>
            </a:r>
          </a:p>
          <a:p>
            <a:r>
              <a:rPr lang="en-US" dirty="0" smtClean="0">
                <a:latin typeface="Times New Roman" panose="02020603050405020304" pitchFamily="18" charset="0"/>
                <a:cs typeface="Times New Roman" panose="02020603050405020304" pitchFamily="18" charset="0"/>
              </a:rPr>
              <a:t>It can </a:t>
            </a:r>
            <a:r>
              <a:rPr lang="en-US" dirty="0">
                <a:latin typeface="Times New Roman" panose="02020603050405020304" pitchFamily="18" charset="0"/>
                <a:cs typeface="Times New Roman" panose="02020603050405020304" pitchFamily="18" charset="0"/>
              </a:rPr>
              <a:t>be divided or decomposed into </a:t>
            </a:r>
            <a:r>
              <a:rPr lang="en-US" dirty="0" smtClean="0">
                <a:latin typeface="Times New Roman" panose="02020603050405020304" pitchFamily="18" charset="0"/>
                <a:cs typeface="Times New Roman" panose="02020603050405020304" pitchFamily="18" charset="0"/>
              </a:rPr>
              <a:t>many </a:t>
            </a:r>
            <a:r>
              <a:rPr lang="en-US" dirty="0">
                <a:latin typeface="Times New Roman" panose="02020603050405020304" pitchFamily="18" charset="0"/>
                <a:cs typeface="Times New Roman" panose="02020603050405020304" pitchFamily="18" charset="0"/>
              </a:rPr>
              <a:t>other </a:t>
            </a:r>
            <a:r>
              <a:rPr lang="en-US" dirty="0" smtClean="0">
                <a:latin typeface="Times New Roman" panose="02020603050405020304" pitchFamily="18" charset="0"/>
                <a:cs typeface="Times New Roman" panose="02020603050405020304" pitchFamily="18" charset="0"/>
              </a:rPr>
              <a:t>atomic attributes.</a:t>
            </a:r>
          </a:p>
          <a:p>
            <a:r>
              <a:rPr lang="en-US" dirty="0" smtClean="0">
                <a:latin typeface="Times New Roman" panose="02020603050405020304" pitchFamily="18" charset="0"/>
                <a:cs typeface="Times New Roman" panose="02020603050405020304" pitchFamily="18" charset="0"/>
              </a:rPr>
              <a:t>Example: Name, Address, </a:t>
            </a:r>
            <a:r>
              <a:rPr lang="en-US" dirty="0" err="1" smtClean="0">
                <a:latin typeface="Times New Roman" panose="02020603050405020304" pitchFamily="18" charset="0"/>
                <a:cs typeface="Times New Roman" panose="02020603050405020304" pitchFamily="18" charset="0"/>
              </a:rPr>
              <a:t>Mobile_No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etc</a:t>
            </a:r>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Oval 2"/>
          <p:cNvSpPr/>
          <p:nvPr/>
        </p:nvSpPr>
        <p:spPr>
          <a:xfrm>
            <a:off x="3716427" y="4831080"/>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64828" y="3120982"/>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422656" y="3087655"/>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418099" y="3032848"/>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3" idx="0"/>
            <a:endCxn id="6" idx="3"/>
          </p:cNvCxnSpPr>
          <p:nvPr/>
        </p:nvCxnSpPr>
        <p:spPr>
          <a:xfrm flipV="1">
            <a:off x="4623207" y="3709272"/>
            <a:ext cx="60482" cy="11218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3" idx="1"/>
            <a:endCxn id="5" idx="4"/>
          </p:cNvCxnSpPr>
          <p:nvPr/>
        </p:nvCxnSpPr>
        <p:spPr>
          <a:xfrm flipH="1" flipV="1">
            <a:off x="3329436" y="3880135"/>
            <a:ext cx="652581" cy="10670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2"/>
            <a:endCxn id="4" idx="4"/>
          </p:cNvCxnSpPr>
          <p:nvPr/>
        </p:nvCxnSpPr>
        <p:spPr>
          <a:xfrm flipH="1" flipV="1">
            <a:off x="1371608" y="3913462"/>
            <a:ext cx="2344819" cy="13138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23107" y="4965710"/>
            <a:ext cx="1434945"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Address</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603609" y="3286389"/>
            <a:ext cx="1535998" cy="461665"/>
          </a:xfrm>
          <a:prstGeom prst="rect">
            <a:avLst/>
          </a:prstGeom>
          <a:noFill/>
        </p:spPr>
        <p:txBody>
          <a:bodyPr wrap="none" rtlCol="0">
            <a:spAutoFit/>
          </a:bodyPr>
          <a:lstStyle/>
          <a:p>
            <a:r>
              <a:rPr lang="en-US" sz="2400" b="1" dirty="0" err="1" smtClean="0">
                <a:latin typeface="Times New Roman" panose="02020603050405020304" pitchFamily="18" charset="0"/>
                <a:cs typeface="Times New Roman" panose="02020603050405020304" pitchFamily="18" charset="0"/>
              </a:rPr>
              <a:t>House_No</a:t>
            </a:r>
            <a:endParaRPr lang="en-US" b="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2851548" y="3178631"/>
            <a:ext cx="1095108"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Street</a:t>
            </a:r>
            <a:endParaRPr lang="en-US"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4809802" y="3136086"/>
            <a:ext cx="103015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Town</a:t>
            </a:r>
            <a:endParaRPr lang="en-US" b="1" dirty="0">
              <a:latin typeface="Times New Roman" panose="02020603050405020304" pitchFamily="18" charset="0"/>
              <a:cs typeface="Times New Roman" panose="02020603050405020304" pitchFamily="18" charset="0"/>
            </a:endParaRPr>
          </a:p>
        </p:txBody>
      </p:sp>
      <p:sp>
        <p:nvSpPr>
          <p:cNvPr id="18" name="Oval 17"/>
          <p:cNvSpPr/>
          <p:nvPr/>
        </p:nvSpPr>
        <p:spPr>
          <a:xfrm>
            <a:off x="6454063" y="3032848"/>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3" idx="7"/>
            <a:endCxn id="18" idx="3"/>
          </p:cNvCxnSpPr>
          <p:nvPr/>
        </p:nvCxnSpPr>
        <p:spPr>
          <a:xfrm flipV="1">
            <a:off x="5264397" y="3709272"/>
            <a:ext cx="1455256" cy="123786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45766" y="3136086"/>
            <a:ext cx="1340432"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District</a:t>
            </a:r>
            <a:endParaRPr lang="en-US" b="1" dirty="0">
              <a:latin typeface="Times New Roman" panose="02020603050405020304" pitchFamily="18" charset="0"/>
              <a:cs typeface="Times New Roman" panose="02020603050405020304" pitchFamily="18" charset="0"/>
            </a:endParaRPr>
          </a:p>
        </p:txBody>
      </p:sp>
      <p:sp>
        <p:nvSpPr>
          <p:cNvPr id="22" name="Oval 21"/>
          <p:cNvSpPr/>
          <p:nvPr/>
        </p:nvSpPr>
        <p:spPr>
          <a:xfrm>
            <a:off x="8524170" y="3051422"/>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22" idx="3"/>
          </p:cNvCxnSpPr>
          <p:nvPr/>
        </p:nvCxnSpPr>
        <p:spPr>
          <a:xfrm flipV="1">
            <a:off x="5529987" y="3727846"/>
            <a:ext cx="3259773" cy="13927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915873" y="3154660"/>
            <a:ext cx="963725"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State</a:t>
            </a:r>
            <a:endParaRPr lang="en-US" b="1" dirty="0">
              <a:latin typeface="Times New Roman" panose="02020603050405020304" pitchFamily="18" charset="0"/>
              <a:cs typeface="Times New Roman" panose="02020603050405020304" pitchFamily="18" charset="0"/>
            </a:endParaRPr>
          </a:p>
        </p:txBody>
      </p:sp>
      <p:sp>
        <p:nvSpPr>
          <p:cNvPr id="26" name="Oval 25"/>
          <p:cNvSpPr/>
          <p:nvPr/>
        </p:nvSpPr>
        <p:spPr>
          <a:xfrm>
            <a:off x="9862449" y="3843902"/>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3" idx="6"/>
            <a:endCxn id="26" idx="3"/>
          </p:cNvCxnSpPr>
          <p:nvPr/>
        </p:nvCxnSpPr>
        <p:spPr>
          <a:xfrm flipV="1">
            <a:off x="5529987" y="4520326"/>
            <a:ext cx="4598052" cy="7069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072140" y="3978532"/>
            <a:ext cx="1483098"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Country</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30536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Multi valued Attribute:</a:t>
            </a:r>
          </a:p>
          <a:p>
            <a:r>
              <a:rPr lang="en-US" dirty="0" smtClean="0">
                <a:latin typeface="Times New Roman" panose="02020603050405020304" pitchFamily="18" charset="0"/>
                <a:cs typeface="Times New Roman" panose="02020603050405020304" pitchFamily="18" charset="0"/>
              </a:rPr>
              <a:t>It can be assigned with a set of values.</a:t>
            </a:r>
          </a:p>
          <a:p>
            <a:r>
              <a:rPr lang="en-US" dirty="0" smtClean="0">
                <a:latin typeface="Times New Roman" panose="02020603050405020304" pitchFamily="18" charset="0"/>
                <a:cs typeface="Times New Roman" panose="02020603050405020304" pitchFamily="18" charset="0"/>
              </a:rPr>
              <a:t>Example: </a:t>
            </a:r>
            <a:r>
              <a:rPr lang="en-US" dirty="0" err="1" smtClean="0">
                <a:latin typeface="Times New Roman" panose="02020603050405020304" pitchFamily="18" charset="0"/>
                <a:cs typeface="Times New Roman" panose="02020603050405020304" pitchFamily="18" charset="0"/>
              </a:rPr>
              <a:t>Shirt_Color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Mobile_No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Office_Address</a:t>
            </a:r>
            <a:r>
              <a:rPr lang="en-US" dirty="0" smtClean="0">
                <a:latin typeface="Times New Roman" panose="02020603050405020304" pitchFamily="18" charset="0"/>
                <a:cs typeface="Times New Roman" panose="02020603050405020304" pitchFamily="18" charset="0"/>
              </a:rPr>
              <a:t>, Hobby, etc.</a:t>
            </a:r>
          </a:p>
          <a:p>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4053840" y="2910840"/>
            <a:ext cx="2621280" cy="1493520"/>
            <a:chOff x="4053840" y="2910840"/>
            <a:chExt cx="2621280" cy="1493520"/>
          </a:xfrm>
        </p:grpSpPr>
        <p:sp>
          <p:nvSpPr>
            <p:cNvPr id="3" name="Oval 2"/>
            <p:cNvSpPr/>
            <p:nvPr/>
          </p:nvSpPr>
          <p:spPr>
            <a:xfrm>
              <a:off x="4053840" y="2910840"/>
              <a:ext cx="2621280" cy="149352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236720" y="3063240"/>
              <a:ext cx="2255520" cy="120396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037496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Derived </a:t>
            </a:r>
            <a:r>
              <a:rPr lang="en-US" sz="3200" b="1" dirty="0">
                <a:latin typeface="Times New Roman" panose="02020603050405020304" pitchFamily="18" charset="0"/>
                <a:cs typeface="Times New Roman" panose="02020603050405020304" pitchFamily="18" charset="0"/>
              </a:rPr>
              <a:t>Attribute:</a:t>
            </a:r>
          </a:p>
          <a:p>
            <a:r>
              <a:rPr lang="en-US" dirty="0" smtClean="0">
                <a:latin typeface="Times New Roman" panose="02020603050405020304" pitchFamily="18" charset="0"/>
                <a:cs typeface="Times New Roman" panose="02020603050405020304" pitchFamily="18" charset="0"/>
              </a:rPr>
              <a:t>It is can be derived from the attributes that are stored in DBMS.</a:t>
            </a:r>
          </a:p>
          <a:p>
            <a:r>
              <a:rPr lang="en-US" dirty="0" smtClean="0">
                <a:latin typeface="Times New Roman" panose="02020603050405020304" pitchFamily="18" charset="0"/>
                <a:cs typeface="Times New Roman" panose="02020603050405020304" pitchFamily="18" charset="0"/>
              </a:rPr>
              <a:t>Example: age, </a:t>
            </a:r>
            <a:r>
              <a:rPr lang="en-US" dirty="0" err="1" smtClean="0">
                <a:latin typeface="Times New Roman" panose="02020603050405020304" pitchFamily="18" charset="0"/>
                <a:cs typeface="Times New Roman" panose="02020603050405020304" pitchFamily="18" charset="0"/>
              </a:rPr>
              <a:t>class_strength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average_CGPA</a:t>
            </a:r>
            <a:r>
              <a:rPr lang="en-US" dirty="0" smtClean="0">
                <a:latin typeface="Times New Roman" panose="02020603050405020304" pitchFamily="18" charset="0"/>
                <a:cs typeface="Times New Roman" panose="02020603050405020304" pitchFamily="18" charset="0"/>
              </a:rPr>
              <a:t>, etc.</a:t>
            </a:r>
          </a:p>
          <a:p>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Oval 2"/>
          <p:cNvSpPr/>
          <p:nvPr/>
        </p:nvSpPr>
        <p:spPr>
          <a:xfrm>
            <a:off x="3794760" y="2910840"/>
            <a:ext cx="3154680" cy="1356360"/>
          </a:xfrm>
          <a:prstGeom prst="ellipse">
            <a:avLst/>
          </a:prstGeom>
          <a:solidFill>
            <a:schemeClr val="bg1"/>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59244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87351" y="24030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Complex Attribute:</a:t>
            </a:r>
          </a:p>
          <a:p>
            <a:r>
              <a:rPr lang="en-US" dirty="0" smtClean="0">
                <a:latin typeface="Times New Roman" panose="02020603050405020304" pitchFamily="18" charset="0"/>
                <a:cs typeface="Times New Roman" panose="02020603050405020304" pitchFamily="18" charset="0"/>
              </a:rPr>
              <a:t>It is a nesting of composite and multi-valued attributes.</a:t>
            </a:r>
          </a:p>
          <a:p>
            <a:r>
              <a:rPr lang="en-US" dirty="0" smtClean="0">
                <a:latin typeface="Times New Roman" panose="02020603050405020304" pitchFamily="18" charset="0"/>
                <a:cs typeface="Times New Roman" panose="02020603050405020304" pitchFamily="18" charset="0"/>
              </a:rPr>
              <a:t>Example:</a:t>
            </a:r>
          </a:p>
          <a:p>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Office_Address</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Buiding_Name</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Floor_No</a:t>
            </a:r>
            <a:r>
              <a:rPr lang="en-US" sz="2400" dirty="0" smtClean="0">
                <a:latin typeface="Times New Roman" panose="02020603050405020304" pitchFamily="18" charset="0"/>
                <a:cs typeface="Times New Roman" panose="02020603050405020304" pitchFamily="18" charset="0"/>
              </a:rPr>
              <a:t>, Street, Lane, </a:t>
            </a:r>
            <a:r>
              <a:rPr lang="en-US" sz="2400" dirty="0" err="1" smtClean="0">
                <a:latin typeface="Times New Roman" panose="02020603050405020304" pitchFamily="18" charset="0"/>
                <a:cs typeface="Times New Roman" panose="02020603050405020304" pitchFamily="18" charset="0"/>
              </a:rPr>
              <a:t>Dist</a:t>
            </a:r>
            <a:r>
              <a:rPr lang="en-US" sz="2400" dirty="0" smtClean="0">
                <a:latin typeface="Times New Roman" panose="02020603050405020304" pitchFamily="18" charset="0"/>
                <a:cs typeface="Times New Roman" panose="02020603050405020304" pitchFamily="18" charset="0"/>
              </a:rPr>
              <a:t>, State, Country)}</a:t>
            </a:r>
            <a:endParaRPr lang="en-US" sz="2400"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3676587" y="4740773"/>
            <a:ext cx="2621280" cy="1493520"/>
            <a:chOff x="4053840" y="2910840"/>
            <a:chExt cx="2621280" cy="1493520"/>
          </a:xfrm>
        </p:grpSpPr>
        <p:sp>
          <p:nvSpPr>
            <p:cNvPr id="4" name="Oval 3"/>
            <p:cNvSpPr/>
            <p:nvPr/>
          </p:nvSpPr>
          <p:spPr>
            <a:xfrm>
              <a:off x="4053840" y="2910840"/>
              <a:ext cx="2621280" cy="149352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236720" y="3063240"/>
              <a:ext cx="2255520" cy="120396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p:cNvSpPr/>
          <p:nvPr/>
        </p:nvSpPr>
        <p:spPr>
          <a:xfrm>
            <a:off x="2080268" y="2814849"/>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38096" y="2781522"/>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33539" y="2726715"/>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5652941" y="3519195"/>
            <a:ext cx="1232166" cy="13097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 idx="0"/>
            <a:endCxn id="7" idx="4"/>
          </p:cNvCxnSpPr>
          <p:nvPr/>
        </p:nvCxnSpPr>
        <p:spPr>
          <a:xfrm flipH="1" flipV="1">
            <a:off x="4944876" y="3574002"/>
            <a:ext cx="42351" cy="116677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492472" y="3546599"/>
            <a:ext cx="884530" cy="12823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94736" y="2925171"/>
            <a:ext cx="938077" cy="584775"/>
          </a:xfrm>
          <a:prstGeom prst="rect">
            <a:avLst/>
          </a:prstGeom>
          <a:noFill/>
        </p:spPr>
        <p:txBody>
          <a:bodyPr wrap="none" rtlCol="0">
            <a:spAutoFit/>
          </a:bodyPr>
          <a:lstStyle/>
          <a:p>
            <a:pPr algn="ctr"/>
            <a:r>
              <a:rPr lang="en-US" sz="1600" b="1" dirty="0" smtClean="0">
                <a:latin typeface="Times New Roman" panose="02020603050405020304" pitchFamily="18" charset="0"/>
                <a:cs typeface="Times New Roman" panose="02020603050405020304" pitchFamily="18" charset="0"/>
              </a:rPr>
              <a:t>Building</a:t>
            </a:r>
          </a:p>
          <a:p>
            <a:pPr algn="ctr"/>
            <a:r>
              <a:rPr lang="en-US" sz="1600" b="1" dirty="0" smtClean="0">
                <a:latin typeface="Times New Roman" panose="02020603050405020304" pitchFamily="18" charset="0"/>
                <a:cs typeface="Times New Roman" panose="02020603050405020304" pitchFamily="18" charset="0"/>
              </a:rPr>
              <a:t>Name</a:t>
            </a:r>
            <a:endParaRPr lang="en-US" sz="1200"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332368" y="2972836"/>
            <a:ext cx="1225015" cy="400110"/>
          </a:xfrm>
          <a:prstGeom prst="rect">
            <a:avLst/>
          </a:prstGeom>
          <a:noFill/>
        </p:spPr>
        <p:txBody>
          <a:bodyPr wrap="none" rtlCol="0">
            <a:spAutoFit/>
          </a:bodyPr>
          <a:lstStyle/>
          <a:p>
            <a:pPr algn="ctr"/>
            <a:r>
              <a:rPr lang="en-US" sz="2000" b="1" dirty="0" err="1" smtClean="0">
                <a:latin typeface="Times New Roman" panose="02020603050405020304" pitchFamily="18" charset="0"/>
                <a:cs typeface="Times New Roman" panose="02020603050405020304" pitchFamily="18" charset="0"/>
              </a:rPr>
              <a:t>Floor_No</a:t>
            </a:r>
            <a:endParaRPr lang="en-US" sz="14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6431461" y="2892122"/>
            <a:ext cx="964558" cy="461665"/>
          </a:xfrm>
          <a:prstGeom prst="rect">
            <a:avLst/>
          </a:prstGeom>
          <a:noFill/>
        </p:spPr>
        <p:txBody>
          <a:bodyPr wrap="none" rtlCol="0">
            <a:spAutoFit/>
          </a:bodyPr>
          <a:lstStyle/>
          <a:p>
            <a:pPr algn="ctr"/>
            <a:r>
              <a:rPr lang="en-US" sz="2400" b="1" dirty="0" smtClean="0">
                <a:latin typeface="Times New Roman" panose="02020603050405020304" pitchFamily="18" charset="0"/>
                <a:cs typeface="Times New Roman" panose="02020603050405020304" pitchFamily="18" charset="0"/>
              </a:rPr>
              <a:t>Street</a:t>
            </a:r>
            <a:endParaRPr lang="en-US" sz="1600"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283802" y="4969373"/>
            <a:ext cx="1434945" cy="954107"/>
          </a:xfrm>
          <a:prstGeom prst="rect">
            <a:avLst/>
          </a:prstGeom>
          <a:noFill/>
        </p:spPr>
        <p:txBody>
          <a:bodyPr wrap="none" rtlCol="0">
            <a:spAutoFit/>
          </a:bodyPr>
          <a:lstStyle/>
          <a:p>
            <a:pPr algn="ctr"/>
            <a:r>
              <a:rPr lang="en-US" sz="2800" b="1" dirty="0" smtClean="0">
                <a:latin typeface="Times New Roman" panose="02020603050405020304" pitchFamily="18" charset="0"/>
                <a:cs typeface="Times New Roman" panose="02020603050405020304" pitchFamily="18" charset="0"/>
              </a:rPr>
              <a:t>Office</a:t>
            </a:r>
          </a:p>
          <a:p>
            <a:pPr algn="ctr"/>
            <a:r>
              <a:rPr lang="en-US" sz="2800" b="1" dirty="0" smtClean="0">
                <a:latin typeface="Times New Roman" panose="02020603050405020304" pitchFamily="18" charset="0"/>
                <a:cs typeface="Times New Roman" panose="02020603050405020304" pitchFamily="18" charset="0"/>
              </a:rPr>
              <a:t>Address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81298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Entity Type:</a:t>
            </a:r>
          </a:p>
          <a:p>
            <a:r>
              <a:rPr lang="en-US" dirty="0" smtClean="0">
                <a:latin typeface="Times New Roman" panose="02020603050405020304" pitchFamily="18" charset="0"/>
                <a:cs typeface="Times New Roman" panose="02020603050405020304" pitchFamily="18" charset="0"/>
              </a:rPr>
              <a:t>It is a set of entities with same attributes.</a:t>
            </a:r>
          </a:p>
          <a:p>
            <a:r>
              <a:rPr lang="en-US" dirty="0" smtClean="0">
                <a:latin typeface="Times New Roman" panose="02020603050405020304" pitchFamily="18" charset="0"/>
                <a:cs typeface="Times New Roman" panose="02020603050405020304" pitchFamily="18" charset="0"/>
              </a:rPr>
              <a:t>Example: Student entity type, Car entity type</a:t>
            </a: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657574953"/>
              </p:ext>
            </p:extLst>
          </p:nvPr>
        </p:nvGraphicFramePr>
        <p:xfrm>
          <a:off x="1054557" y="2864730"/>
          <a:ext cx="2914574" cy="1554480"/>
        </p:xfrm>
        <a:graphic>
          <a:graphicData uri="http://schemas.openxmlformats.org/drawingml/2006/table">
            <a:tbl>
              <a:tblPr firstRow="1" bandRow="1"/>
              <a:tblGrid>
                <a:gridCol w="1457287">
                  <a:extLst>
                    <a:ext uri="{9D8B030D-6E8A-4147-A177-3AD203B41FA5}">
                      <a16:colId xmlns:a16="http://schemas.microsoft.com/office/drawing/2014/main" val="4026420655"/>
                    </a:ext>
                  </a:extLst>
                </a:gridCol>
                <a:gridCol w="1457287">
                  <a:extLst>
                    <a:ext uri="{9D8B030D-6E8A-4147-A177-3AD203B41FA5}">
                      <a16:colId xmlns:a16="http://schemas.microsoft.com/office/drawing/2014/main" val="3439804080"/>
                    </a:ext>
                  </a:extLst>
                </a:gridCol>
              </a:tblGrid>
              <a:tr h="270177">
                <a:tc>
                  <a:txBody>
                    <a:bodyPr/>
                    <a:lstStyle/>
                    <a:p>
                      <a:pPr algn="ctr"/>
                      <a:r>
                        <a:rPr lang="en-US" sz="2800" b="1" dirty="0" smtClean="0">
                          <a:latin typeface="Times New Roman" panose="02020603050405020304" pitchFamily="18" charset="0"/>
                          <a:cs typeface="Times New Roman" panose="02020603050405020304" pitchFamily="18" charset="0"/>
                        </a:rPr>
                        <a:t>Roll</a:t>
                      </a:r>
                      <a:endParaRPr lang="en-US" sz="2800" b="1" dirty="0">
                        <a:latin typeface="Times New Roman" panose="02020603050405020304" pitchFamily="18" charset="0"/>
                        <a:cs typeface="Times New Roman" panose="02020603050405020304" pitchFamily="18" charset="0"/>
                      </a:endParaRPr>
                    </a:p>
                  </a:txBody>
                  <a:tcPr>
                    <a:noFill/>
                  </a:tcPr>
                </a:tc>
                <a:tc>
                  <a:txBody>
                    <a:bodyPr/>
                    <a:lstStyle/>
                    <a:p>
                      <a:pPr algn="ctr"/>
                      <a:r>
                        <a:rPr lang="en-US" sz="2800" b="1" dirty="0" smtClean="0">
                          <a:latin typeface="Times New Roman" panose="02020603050405020304" pitchFamily="18" charset="0"/>
                          <a:cs typeface="Times New Roman" panose="02020603050405020304" pitchFamily="18" charset="0"/>
                        </a:rPr>
                        <a:t>Name</a:t>
                      </a:r>
                      <a:endParaRPr lang="en-US" sz="2800" b="1"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778935271"/>
                  </a:ext>
                </a:extLst>
              </a:tr>
              <a:tr h="325644">
                <a:tc>
                  <a:txBody>
                    <a:bodyPr/>
                    <a:lstStyle/>
                    <a:p>
                      <a:pPr algn="ctr"/>
                      <a:r>
                        <a:rPr lang="en-US" sz="2800" dirty="0" smtClean="0">
                          <a:latin typeface="Times New Roman" panose="02020603050405020304" pitchFamily="18" charset="0"/>
                          <a:cs typeface="Times New Roman" panose="02020603050405020304" pitchFamily="18" charset="0"/>
                        </a:rPr>
                        <a:t>101</a:t>
                      </a:r>
                      <a:endParaRPr lang="en-US" sz="2800" dirty="0">
                        <a:latin typeface="Times New Roman" panose="02020603050405020304" pitchFamily="18" charset="0"/>
                        <a:cs typeface="Times New Roman" panose="02020603050405020304" pitchFamily="18" charset="0"/>
                      </a:endParaRPr>
                    </a:p>
                  </a:txBody>
                  <a:tcPr>
                    <a:noFill/>
                  </a:tcPr>
                </a:tc>
                <a:tc>
                  <a:txBody>
                    <a:bodyPr/>
                    <a:lstStyle/>
                    <a:p>
                      <a:pPr algn="ctr"/>
                      <a:r>
                        <a:rPr lang="en-US" sz="2800" dirty="0" smtClean="0">
                          <a:latin typeface="Times New Roman" panose="02020603050405020304" pitchFamily="18" charset="0"/>
                          <a:cs typeface="Times New Roman" panose="02020603050405020304" pitchFamily="18" charset="0"/>
                        </a:rPr>
                        <a:t>John</a:t>
                      </a:r>
                      <a:endParaRPr lang="en-US" sz="28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951911781"/>
                  </a:ext>
                </a:extLst>
              </a:tr>
              <a:tr h="325644">
                <a:tc>
                  <a:txBody>
                    <a:bodyPr/>
                    <a:lstStyle/>
                    <a:p>
                      <a:pPr algn="ctr"/>
                      <a:r>
                        <a:rPr lang="en-US" sz="2800" dirty="0" smtClean="0">
                          <a:latin typeface="Times New Roman" panose="02020603050405020304" pitchFamily="18" charset="0"/>
                          <a:cs typeface="Times New Roman" panose="02020603050405020304" pitchFamily="18" charset="0"/>
                        </a:rPr>
                        <a:t>102</a:t>
                      </a:r>
                      <a:endParaRPr lang="en-US" sz="2800" dirty="0">
                        <a:latin typeface="Times New Roman" panose="02020603050405020304" pitchFamily="18" charset="0"/>
                        <a:cs typeface="Times New Roman" panose="02020603050405020304" pitchFamily="18" charset="0"/>
                      </a:endParaRPr>
                    </a:p>
                  </a:txBody>
                  <a:tcPr>
                    <a:noFill/>
                  </a:tcPr>
                </a:tc>
                <a:tc>
                  <a:txBody>
                    <a:bodyPr/>
                    <a:lstStyle/>
                    <a:p>
                      <a:pPr algn="ctr"/>
                      <a:r>
                        <a:rPr lang="en-US" sz="2800" dirty="0" smtClean="0">
                          <a:latin typeface="Times New Roman" panose="02020603050405020304" pitchFamily="18" charset="0"/>
                          <a:cs typeface="Times New Roman" panose="02020603050405020304" pitchFamily="18" charset="0"/>
                        </a:rPr>
                        <a:t>Luke</a:t>
                      </a:r>
                      <a:endParaRPr lang="en-US" sz="2800" dirty="0">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1934973176"/>
                  </a:ext>
                </a:extLst>
              </a:tr>
            </a:tbl>
          </a:graphicData>
        </a:graphic>
      </p:graphicFrame>
      <p:sp>
        <p:nvSpPr>
          <p:cNvPr id="3" name="TextBox 2"/>
          <p:cNvSpPr txBox="1"/>
          <p:nvPr/>
        </p:nvSpPr>
        <p:spPr>
          <a:xfrm>
            <a:off x="8613316" y="2933268"/>
            <a:ext cx="2049137" cy="523220"/>
          </a:xfrm>
          <a:prstGeom prst="rect">
            <a:avLst/>
          </a:prstGeom>
          <a:noFill/>
          <a:ln w="25400">
            <a:solidFill>
              <a:schemeClr val="tx1"/>
            </a:solidFill>
          </a:ln>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Attributes</a:t>
            </a:r>
            <a:endParaRPr lang="en-US" sz="2800" b="1" dirty="0">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a:off x="3944552" y="3649560"/>
            <a:ext cx="4668764" cy="6464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39676" y="2060383"/>
            <a:ext cx="2049137"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Student</a:t>
            </a:r>
            <a:endParaRPr lang="en-US" sz="32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8613316" y="4161797"/>
            <a:ext cx="2049137" cy="523220"/>
          </a:xfrm>
          <a:prstGeom prst="rect">
            <a:avLst/>
          </a:prstGeom>
          <a:noFill/>
          <a:ln w="25400">
            <a:solidFill>
              <a:schemeClr val="tx1"/>
            </a:solidFill>
          </a:ln>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Entities</a:t>
            </a:r>
            <a:endParaRPr lang="en-US" sz="2800" b="1" dirty="0">
              <a:latin typeface="Times New Roman" panose="02020603050405020304" pitchFamily="18" charset="0"/>
              <a:cs typeface="Times New Roman" panose="02020603050405020304" pitchFamily="18" charset="0"/>
            </a:endParaRPr>
          </a:p>
        </p:txBody>
      </p:sp>
      <p:cxnSp>
        <p:nvCxnSpPr>
          <p:cNvPr id="10" name="Straight Arrow Connector 9"/>
          <p:cNvCxnSpPr>
            <a:endCxn id="3" idx="1"/>
          </p:cNvCxnSpPr>
          <p:nvPr/>
        </p:nvCxnSpPr>
        <p:spPr>
          <a:xfrm>
            <a:off x="3969131" y="3126340"/>
            <a:ext cx="4644185" cy="685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1"/>
          </p:cNvCxnSpPr>
          <p:nvPr/>
        </p:nvCxnSpPr>
        <p:spPr>
          <a:xfrm>
            <a:off x="3944552" y="4243447"/>
            <a:ext cx="4668764" cy="1799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459480" y="2407920"/>
            <a:ext cx="524566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705142" y="2146310"/>
            <a:ext cx="2049137" cy="523220"/>
          </a:xfrm>
          <a:prstGeom prst="rect">
            <a:avLst/>
          </a:prstGeom>
          <a:noFill/>
          <a:ln w="25400">
            <a:solidFill>
              <a:schemeClr val="tx1"/>
            </a:solidFill>
          </a:ln>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Entity Type</a:t>
            </a:r>
            <a:endParaRPr lang="en-US" sz="2800" b="1" dirty="0">
              <a:latin typeface="Times New Roman" panose="02020603050405020304" pitchFamily="18" charset="0"/>
              <a:cs typeface="Times New Roman" panose="02020603050405020304" pitchFamily="18" charset="0"/>
            </a:endParaRPr>
          </a:p>
        </p:txBody>
      </p:sp>
      <p:sp>
        <p:nvSpPr>
          <p:cNvPr id="23" name="Oval 22"/>
          <p:cNvSpPr/>
          <p:nvPr/>
        </p:nvSpPr>
        <p:spPr>
          <a:xfrm>
            <a:off x="609600" y="3360739"/>
            <a:ext cx="3703319" cy="1432560"/>
          </a:xfrm>
          <a:prstGeom prst="ellipse">
            <a:avLst/>
          </a:prstGeom>
          <a:solidFill>
            <a:schemeClr val="accent1">
              <a:alpha val="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3289232" y="4729821"/>
            <a:ext cx="2258128" cy="10778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547360" y="5546082"/>
            <a:ext cx="2049137" cy="523220"/>
          </a:xfrm>
          <a:prstGeom prst="rect">
            <a:avLst/>
          </a:prstGeom>
          <a:noFill/>
          <a:ln w="25400">
            <a:solidFill>
              <a:srgbClr val="FF0000"/>
            </a:solidFill>
          </a:ln>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Entity Set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11370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82850" y="4782818"/>
            <a:ext cx="2401677" cy="859316"/>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Times New Roman" panose="02020603050405020304" pitchFamily="18" charset="0"/>
                <a:cs typeface="Times New Roman" panose="02020603050405020304" pitchFamily="18" charset="0"/>
              </a:rPr>
              <a:t>Entity Type:</a:t>
            </a:r>
            <a:endParaRPr lang="en-US" sz="3200" b="1"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Oval 3"/>
          <p:cNvSpPr/>
          <p:nvPr/>
        </p:nvSpPr>
        <p:spPr>
          <a:xfrm>
            <a:off x="464828" y="3120982"/>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422656" y="3087655"/>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30" idx="4"/>
          </p:cNvCxnSpPr>
          <p:nvPr/>
        </p:nvCxnSpPr>
        <p:spPr>
          <a:xfrm flipV="1">
            <a:off x="4623207" y="3825328"/>
            <a:ext cx="761792" cy="10057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5" idx="4"/>
          </p:cNvCxnSpPr>
          <p:nvPr/>
        </p:nvCxnSpPr>
        <p:spPr>
          <a:xfrm flipH="1" flipV="1">
            <a:off x="3329436" y="3880135"/>
            <a:ext cx="386991" cy="8693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4"/>
          </p:cNvCxnSpPr>
          <p:nvPr/>
        </p:nvCxnSpPr>
        <p:spPr>
          <a:xfrm flipH="1" flipV="1">
            <a:off x="1371608" y="3913462"/>
            <a:ext cx="2111242" cy="10522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23107" y="4965710"/>
            <a:ext cx="1385316"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Student</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872356" y="3266181"/>
            <a:ext cx="822661" cy="523220"/>
          </a:xfrm>
          <a:prstGeom prst="rect">
            <a:avLst/>
          </a:prstGeom>
          <a:noFill/>
        </p:spPr>
        <p:txBody>
          <a:bodyPr wrap="none" rtlCol="0">
            <a:spAutoFit/>
          </a:bodyPr>
          <a:lstStyle/>
          <a:p>
            <a:r>
              <a:rPr lang="en-US" sz="28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2851548" y="3178631"/>
            <a:ext cx="1082348"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p:txBody>
      </p:sp>
      <p:sp>
        <p:nvSpPr>
          <p:cNvPr id="18" name="Oval 17"/>
          <p:cNvSpPr/>
          <p:nvPr/>
        </p:nvSpPr>
        <p:spPr>
          <a:xfrm>
            <a:off x="3628390" y="848641"/>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H="1" flipV="1">
            <a:off x="4676928" y="1673719"/>
            <a:ext cx="454093" cy="132228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20093" y="951879"/>
            <a:ext cx="103015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Town</a:t>
            </a:r>
            <a:endParaRPr lang="en-US" b="1" dirty="0">
              <a:latin typeface="Times New Roman" panose="02020603050405020304" pitchFamily="18" charset="0"/>
              <a:cs typeface="Times New Roman" panose="02020603050405020304" pitchFamily="18" charset="0"/>
            </a:endParaRPr>
          </a:p>
        </p:txBody>
      </p:sp>
      <p:sp>
        <p:nvSpPr>
          <p:cNvPr id="22" name="Oval 21"/>
          <p:cNvSpPr/>
          <p:nvPr/>
        </p:nvSpPr>
        <p:spPr>
          <a:xfrm>
            <a:off x="6739309" y="3024077"/>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22" idx="3"/>
          </p:cNvCxnSpPr>
          <p:nvPr/>
        </p:nvCxnSpPr>
        <p:spPr>
          <a:xfrm flipV="1">
            <a:off x="5594092" y="3700501"/>
            <a:ext cx="1410807" cy="10735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31012" y="3127315"/>
            <a:ext cx="962123"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p:txBody>
      </p:sp>
      <p:sp>
        <p:nvSpPr>
          <p:cNvPr id="26" name="Oval 25"/>
          <p:cNvSpPr/>
          <p:nvPr/>
        </p:nvSpPr>
        <p:spPr>
          <a:xfrm>
            <a:off x="8850781" y="3130091"/>
            <a:ext cx="1813560" cy="792480"/>
          </a:xfrm>
          <a:prstGeom prst="ellipse">
            <a:avLst/>
          </a:prstGeom>
          <a:solidFill>
            <a:schemeClr val="bg1"/>
          </a:solidFill>
          <a:ln w="762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endCxn id="26" idx="3"/>
          </p:cNvCxnSpPr>
          <p:nvPr/>
        </p:nvCxnSpPr>
        <p:spPr>
          <a:xfrm flipV="1">
            <a:off x="5884527" y="3806515"/>
            <a:ext cx="3231844" cy="120232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366267" y="3235403"/>
            <a:ext cx="782587"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Age</a:t>
            </a:r>
            <a:endParaRPr lang="en-US" b="1" dirty="0">
              <a:latin typeface="Times New Roman" panose="02020603050405020304" pitchFamily="18" charset="0"/>
              <a:cs typeface="Times New Roman" panose="02020603050405020304" pitchFamily="18" charset="0"/>
            </a:endParaRPr>
          </a:p>
        </p:txBody>
      </p:sp>
      <p:sp>
        <p:nvSpPr>
          <p:cNvPr id="30" name="Oval 29"/>
          <p:cNvSpPr/>
          <p:nvPr/>
        </p:nvSpPr>
        <p:spPr>
          <a:xfrm>
            <a:off x="4397360" y="2850425"/>
            <a:ext cx="1975278" cy="97490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83688" y="3066607"/>
            <a:ext cx="1434945"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Address</a:t>
            </a:r>
            <a:endParaRPr lang="en-US" b="1" dirty="0">
              <a:latin typeface="Times New Roman" panose="02020603050405020304" pitchFamily="18" charset="0"/>
              <a:cs typeface="Times New Roman" panose="02020603050405020304" pitchFamily="18" charset="0"/>
            </a:endParaRPr>
          </a:p>
        </p:txBody>
      </p:sp>
      <p:sp>
        <p:nvSpPr>
          <p:cNvPr id="32" name="Oval 31"/>
          <p:cNvSpPr/>
          <p:nvPr/>
        </p:nvSpPr>
        <p:spPr>
          <a:xfrm>
            <a:off x="5689530" y="874437"/>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30" idx="0"/>
          </p:cNvCxnSpPr>
          <p:nvPr/>
        </p:nvCxnSpPr>
        <p:spPr>
          <a:xfrm flipV="1">
            <a:off x="5384999" y="1644772"/>
            <a:ext cx="920422" cy="120565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884527" y="977901"/>
            <a:ext cx="1391122"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District</a:t>
            </a:r>
            <a:endParaRPr lang="en-US" b="1" dirty="0">
              <a:latin typeface="Times New Roman" panose="02020603050405020304" pitchFamily="18" charset="0"/>
              <a:cs typeface="Times New Roman" panose="02020603050405020304" pitchFamily="18" charset="0"/>
            </a:endParaRPr>
          </a:p>
        </p:txBody>
      </p:sp>
      <p:sp>
        <p:nvSpPr>
          <p:cNvPr id="36" name="Oval 35"/>
          <p:cNvSpPr/>
          <p:nvPr/>
        </p:nvSpPr>
        <p:spPr>
          <a:xfrm>
            <a:off x="7790528" y="848641"/>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30" idx="7"/>
          </p:cNvCxnSpPr>
          <p:nvPr/>
        </p:nvCxnSpPr>
        <p:spPr>
          <a:xfrm flipV="1">
            <a:off x="6083365" y="1600602"/>
            <a:ext cx="2161460" cy="13925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182231" y="951879"/>
            <a:ext cx="96372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State</a:t>
            </a:r>
            <a:endParaRPr lang="en-US" b="1" dirty="0">
              <a:latin typeface="Times New Roman" panose="02020603050405020304" pitchFamily="18" charset="0"/>
              <a:cs typeface="Times New Roman" panose="02020603050405020304" pitchFamily="18" charset="0"/>
            </a:endParaRPr>
          </a:p>
        </p:txBody>
      </p:sp>
      <p:sp>
        <p:nvSpPr>
          <p:cNvPr id="39" name="Oval 38"/>
          <p:cNvSpPr/>
          <p:nvPr/>
        </p:nvSpPr>
        <p:spPr>
          <a:xfrm>
            <a:off x="1547321" y="848596"/>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0" idx="1"/>
          </p:cNvCxnSpPr>
          <p:nvPr/>
        </p:nvCxnSpPr>
        <p:spPr>
          <a:xfrm flipH="1" flipV="1">
            <a:off x="2699763" y="1631375"/>
            <a:ext cx="1986870" cy="136182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939024" y="951834"/>
            <a:ext cx="963725" cy="461665"/>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H.No</a:t>
            </a:r>
            <a:r>
              <a:rPr lang="en-US" sz="2400" b="1" dirty="0" smtClean="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p:txBody>
      </p:sp>
      <p:grpSp>
        <p:nvGrpSpPr>
          <p:cNvPr id="53" name="Group 52"/>
          <p:cNvGrpSpPr/>
          <p:nvPr/>
        </p:nvGrpSpPr>
        <p:grpSpPr>
          <a:xfrm>
            <a:off x="7462122" y="5079555"/>
            <a:ext cx="1975278" cy="974903"/>
            <a:chOff x="4053840" y="2910840"/>
            <a:chExt cx="2621280" cy="1493520"/>
          </a:xfrm>
        </p:grpSpPr>
        <p:sp>
          <p:nvSpPr>
            <p:cNvPr id="54" name="Oval 53"/>
            <p:cNvSpPr/>
            <p:nvPr/>
          </p:nvSpPr>
          <p:spPr>
            <a:xfrm>
              <a:off x="4053840" y="2910840"/>
              <a:ext cx="2621280" cy="149352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236720" y="3063240"/>
              <a:ext cx="2255520" cy="120396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p:cNvSpPr txBox="1"/>
          <p:nvPr/>
        </p:nvSpPr>
        <p:spPr>
          <a:xfrm>
            <a:off x="7760793" y="5391164"/>
            <a:ext cx="1330814" cy="400110"/>
          </a:xfrm>
          <a:prstGeom prst="rect">
            <a:avLst/>
          </a:prstGeom>
          <a:noFill/>
        </p:spPr>
        <p:txBody>
          <a:bodyPr wrap="none" rtlCol="0">
            <a:spAutoFit/>
          </a:bodyPr>
          <a:lstStyle/>
          <a:p>
            <a:r>
              <a:rPr lang="en-US" sz="2000" b="1" dirty="0" err="1" smtClean="0">
                <a:latin typeface="Times New Roman" panose="02020603050405020304" pitchFamily="18" charset="0"/>
                <a:cs typeface="Times New Roman" panose="02020603050405020304" pitchFamily="18" charset="0"/>
              </a:rPr>
              <a:t>Mobile.No</a:t>
            </a:r>
            <a:endParaRPr lang="en-US" sz="1400" b="1" dirty="0">
              <a:latin typeface="Times New Roman" panose="02020603050405020304" pitchFamily="18" charset="0"/>
              <a:cs typeface="Times New Roman" panose="02020603050405020304" pitchFamily="18" charset="0"/>
            </a:endParaRPr>
          </a:p>
        </p:txBody>
      </p:sp>
      <p:cxnSp>
        <p:nvCxnSpPr>
          <p:cNvPr id="57" name="Straight Connector 56"/>
          <p:cNvCxnSpPr>
            <a:endCxn id="54" idx="2"/>
          </p:cNvCxnSpPr>
          <p:nvPr/>
        </p:nvCxnSpPr>
        <p:spPr>
          <a:xfrm>
            <a:off x="5884527" y="5256533"/>
            <a:ext cx="1577595" cy="31047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12307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82850" y="4782818"/>
            <a:ext cx="2401677" cy="859316"/>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Times New Roman" panose="02020603050405020304" pitchFamily="18" charset="0"/>
                <a:cs typeface="Times New Roman" panose="02020603050405020304" pitchFamily="18" charset="0"/>
              </a:rPr>
              <a:t>Example:</a:t>
            </a:r>
          </a:p>
          <a:p>
            <a:pPr marL="0" indent="0">
              <a:buNone/>
            </a:pPr>
            <a:r>
              <a:rPr lang="en-US" sz="3200" b="1" dirty="0" smtClean="0">
                <a:latin typeface="Times New Roman" panose="02020603050405020304" pitchFamily="18" charset="0"/>
                <a:cs typeface="Times New Roman" panose="02020603050405020304" pitchFamily="18" charset="0"/>
              </a:rPr>
              <a:t>Entity Types for a Dummy Company:</a:t>
            </a:r>
            <a:endParaRPr lang="en-US" sz="3200" b="1"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Oval 3"/>
          <p:cNvSpPr/>
          <p:nvPr/>
        </p:nvSpPr>
        <p:spPr>
          <a:xfrm>
            <a:off x="464828" y="3120982"/>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422656" y="3087655"/>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30" idx="4"/>
          </p:cNvCxnSpPr>
          <p:nvPr/>
        </p:nvCxnSpPr>
        <p:spPr>
          <a:xfrm flipV="1">
            <a:off x="4623207" y="3825328"/>
            <a:ext cx="761792" cy="10057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5" idx="4"/>
          </p:cNvCxnSpPr>
          <p:nvPr/>
        </p:nvCxnSpPr>
        <p:spPr>
          <a:xfrm flipH="1" flipV="1">
            <a:off x="3329436" y="3880135"/>
            <a:ext cx="386991" cy="8693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4"/>
          </p:cNvCxnSpPr>
          <p:nvPr/>
        </p:nvCxnSpPr>
        <p:spPr>
          <a:xfrm flipH="1" flipV="1">
            <a:off x="1371608" y="3913462"/>
            <a:ext cx="2111242" cy="10522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35601" y="4965710"/>
            <a:ext cx="2040943"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872356" y="3266181"/>
            <a:ext cx="1082348" cy="523220"/>
          </a:xfrm>
          <a:prstGeom prst="rect">
            <a:avLst/>
          </a:prstGeom>
          <a:noFill/>
        </p:spPr>
        <p:txBody>
          <a:bodyPr wrap="none" rtlCol="0">
            <a:spAutoFit/>
          </a:bodyPr>
          <a:lstStyle/>
          <a:p>
            <a:r>
              <a:rPr lang="en-US" sz="28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2894922" y="3200511"/>
            <a:ext cx="963725" cy="523220"/>
          </a:xfrm>
          <a:prstGeom prst="rect">
            <a:avLst/>
          </a:prstGeom>
          <a:noFill/>
        </p:spPr>
        <p:txBody>
          <a:bodyPr wrap="none" rtlCol="0">
            <a:spAutoFit/>
          </a:bodyPr>
          <a:lstStyle/>
          <a:p>
            <a:r>
              <a:rPr lang="en-US" sz="2800" b="1" u="sng" dirty="0" smtClean="0">
                <a:latin typeface="Times New Roman" panose="02020603050405020304" pitchFamily="18" charset="0"/>
                <a:cs typeface="Times New Roman" panose="02020603050405020304" pitchFamily="18" charset="0"/>
              </a:rPr>
              <a:t>D-ID</a:t>
            </a:r>
            <a:endParaRPr lang="en-US" b="1" u="sng" dirty="0">
              <a:latin typeface="Times New Roman" panose="02020603050405020304" pitchFamily="18" charset="0"/>
              <a:cs typeface="Times New Roman" panose="02020603050405020304" pitchFamily="18" charset="0"/>
            </a:endParaRPr>
          </a:p>
        </p:txBody>
      </p:sp>
      <p:sp>
        <p:nvSpPr>
          <p:cNvPr id="22" name="Oval 21"/>
          <p:cNvSpPr/>
          <p:nvPr/>
        </p:nvSpPr>
        <p:spPr>
          <a:xfrm>
            <a:off x="6766473" y="2872363"/>
            <a:ext cx="3804298" cy="102971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22" idx="4"/>
          </p:cNvCxnSpPr>
          <p:nvPr/>
        </p:nvCxnSpPr>
        <p:spPr>
          <a:xfrm flipV="1">
            <a:off x="5594092" y="3902073"/>
            <a:ext cx="3074530" cy="87197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31012" y="3127315"/>
            <a:ext cx="3315331" cy="523220"/>
          </a:xfrm>
          <a:prstGeom prst="rect">
            <a:avLst/>
          </a:prstGeom>
          <a:noFill/>
        </p:spPr>
        <p:txBody>
          <a:bodyPr wrap="none" rtlCol="0">
            <a:spAutoFit/>
          </a:bodyPr>
          <a:lstStyle/>
          <a:p>
            <a:r>
              <a:rPr lang="en-US" sz="2800" b="1" dirty="0" err="1" smtClean="0">
                <a:latin typeface="Times New Roman" panose="02020603050405020304" pitchFamily="18" charset="0"/>
                <a:cs typeface="Times New Roman" panose="02020603050405020304" pitchFamily="18" charset="0"/>
              </a:rPr>
              <a:t>Manager_start_date</a:t>
            </a:r>
            <a:endParaRPr lang="en-US" b="1" dirty="0">
              <a:latin typeface="Times New Roman" panose="02020603050405020304" pitchFamily="18" charset="0"/>
              <a:cs typeface="Times New Roman" panose="02020603050405020304" pitchFamily="18" charset="0"/>
            </a:endParaRPr>
          </a:p>
        </p:txBody>
      </p:sp>
      <p:sp>
        <p:nvSpPr>
          <p:cNvPr id="30" name="Oval 29"/>
          <p:cNvSpPr/>
          <p:nvPr/>
        </p:nvSpPr>
        <p:spPr>
          <a:xfrm>
            <a:off x="4397360" y="2850425"/>
            <a:ext cx="1975278" cy="97490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83688" y="3066607"/>
            <a:ext cx="1579278"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Manager</a:t>
            </a:r>
            <a:endParaRPr lang="en-US" b="1" dirty="0">
              <a:latin typeface="Times New Roman" panose="02020603050405020304" pitchFamily="18" charset="0"/>
              <a:cs typeface="Times New Roman" panose="02020603050405020304" pitchFamily="18" charset="0"/>
            </a:endParaRPr>
          </a:p>
        </p:txBody>
      </p:sp>
      <p:grpSp>
        <p:nvGrpSpPr>
          <p:cNvPr id="53" name="Group 52"/>
          <p:cNvGrpSpPr/>
          <p:nvPr/>
        </p:nvGrpSpPr>
        <p:grpSpPr>
          <a:xfrm>
            <a:off x="7462122" y="5079555"/>
            <a:ext cx="1975278" cy="974903"/>
            <a:chOff x="4053840" y="2910840"/>
            <a:chExt cx="2621280" cy="1493520"/>
          </a:xfrm>
          <a:solidFill>
            <a:srgbClr val="FF0000"/>
          </a:solidFill>
        </p:grpSpPr>
        <p:sp>
          <p:nvSpPr>
            <p:cNvPr id="54" name="Oval 53"/>
            <p:cNvSpPr/>
            <p:nvPr/>
          </p:nvSpPr>
          <p:spPr>
            <a:xfrm>
              <a:off x="4053840" y="2910840"/>
              <a:ext cx="2621280" cy="1493520"/>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236720" y="3063240"/>
              <a:ext cx="2255520" cy="1203960"/>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p:cNvSpPr txBox="1"/>
          <p:nvPr/>
        </p:nvSpPr>
        <p:spPr>
          <a:xfrm>
            <a:off x="7823628" y="5366951"/>
            <a:ext cx="1252266"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Locations</a:t>
            </a:r>
            <a:endParaRPr lang="en-US" sz="1400" b="1" dirty="0">
              <a:latin typeface="Times New Roman" panose="02020603050405020304" pitchFamily="18" charset="0"/>
              <a:cs typeface="Times New Roman" panose="02020603050405020304" pitchFamily="18" charset="0"/>
            </a:endParaRPr>
          </a:p>
        </p:txBody>
      </p:sp>
      <p:cxnSp>
        <p:nvCxnSpPr>
          <p:cNvPr id="57" name="Straight Connector 56"/>
          <p:cNvCxnSpPr>
            <a:endCxn id="54" idx="2"/>
          </p:cNvCxnSpPr>
          <p:nvPr/>
        </p:nvCxnSpPr>
        <p:spPr>
          <a:xfrm>
            <a:off x="5884527" y="5256533"/>
            <a:ext cx="1577595" cy="31047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355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19"/>
            <a:ext cx="10515600" cy="1325563"/>
          </a:xfrm>
        </p:spPr>
        <p:txBody>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US" sz="3200" b="1" dirty="0" smtClean="0">
                <a:latin typeface="Times New Roman" panose="02020603050405020304" pitchFamily="18" charset="0"/>
                <a:cs typeface="Times New Roman" panose="02020603050405020304" pitchFamily="18" charset="0"/>
              </a:rPr>
              <a:t>Data:</a:t>
            </a:r>
          </a:p>
          <a:p>
            <a:r>
              <a:rPr lang="en-US" dirty="0" smtClean="0">
                <a:latin typeface="Times New Roman" panose="02020603050405020304" pitchFamily="18" charset="0"/>
                <a:cs typeface="Times New Roman" panose="02020603050405020304" pitchFamily="18" charset="0"/>
              </a:rPr>
              <a:t>It is the measurement of any measurable physical or conceptual entity or process or fact.</a:t>
            </a:r>
          </a:p>
          <a:p>
            <a:r>
              <a:rPr lang="en-US" dirty="0" smtClean="0">
                <a:latin typeface="Times New Roman" panose="02020603050405020304" pitchFamily="18" charset="0"/>
                <a:cs typeface="Times New Roman" panose="02020603050405020304" pitchFamily="18" charset="0"/>
              </a:rPr>
              <a:t>It has no meaning in itself.</a:t>
            </a:r>
          </a:p>
          <a:p>
            <a:r>
              <a:rPr lang="en-US" dirty="0" smtClean="0">
                <a:latin typeface="Times New Roman" panose="02020603050405020304" pitchFamily="18" charset="0"/>
                <a:cs typeface="Times New Roman" panose="02020603050405020304" pitchFamily="18" charset="0"/>
              </a:rPr>
              <a:t>It has implicit meaning.</a:t>
            </a:r>
          </a:p>
          <a:p>
            <a:r>
              <a:rPr lang="en-US" dirty="0" smtClean="0">
                <a:latin typeface="Times New Roman" panose="02020603050405020304" pitchFamily="18" charset="0"/>
                <a:cs typeface="Times New Roman" panose="02020603050405020304" pitchFamily="18" charset="0"/>
              </a:rPr>
              <a:t>Its context or environment of measurement gives its implicit meaning.</a:t>
            </a:r>
          </a:p>
          <a:p>
            <a:r>
              <a:rPr lang="en-US" dirty="0" smtClean="0">
                <a:latin typeface="Times New Roman" panose="02020603050405020304" pitchFamily="18" charset="0"/>
                <a:cs typeface="Times New Roman" panose="02020603050405020304" pitchFamily="18" charset="0"/>
              </a:rPr>
              <a:t>Example: </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{40.46, 56.32, 75.88}</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weight of students = {40.46, 56.32, 75.88}</a:t>
            </a:r>
          </a:p>
        </p:txBody>
      </p:sp>
    </p:spTree>
    <p:extLst>
      <p:ext uri="{BB962C8B-B14F-4D97-AF65-F5344CB8AC3E}">
        <p14:creationId xmlns:p14="http://schemas.microsoft.com/office/powerpoint/2010/main" val="875634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b="1" dirty="0">
                <a:latin typeface="Times New Roman" panose="02020603050405020304" pitchFamily="18" charset="0"/>
                <a:cs typeface="Times New Roman" panose="02020603050405020304" pitchFamily="18" charset="0"/>
              </a:rPr>
              <a:t> Levels of Abstraction in Database:</a:t>
            </a:r>
          </a:p>
        </p:txBody>
      </p:sp>
      <p:sp>
        <p:nvSpPr>
          <p:cNvPr id="3" name="Content Placeholder 2"/>
          <p:cNvSpPr>
            <a:spLocks noGrp="1"/>
          </p:cNvSpPr>
          <p:nvPr>
            <p:ph idx="1"/>
          </p:nvPr>
        </p:nvSpPr>
        <p:spPr>
          <a:xfrm>
            <a:off x="298369" y="1408611"/>
            <a:ext cx="11167752" cy="4595751"/>
          </a:xfrm>
        </p:spPr>
        <p:txBody>
          <a:bodyPr>
            <a:normAutofit fontScale="92500" lnSpcReduction="10000"/>
          </a:bodyPr>
          <a:lstStyle/>
          <a:p>
            <a:pPr marL="0" indent="0">
              <a:buNone/>
            </a:pPr>
            <a:r>
              <a:rPr lang="en-US" sz="3200" b="1" dirty="0" smtClean="0">
                <a:latin typeface="Times New Roman" panose="02020603050405020304" pitchFamily="18" charset="0"/>
                <a:cs typeface="Times New Roman" panose="02020603050405020304" pitchFamily="18" charset="0"/>
              </a:rPr>
              <a:t>External Level:</a:t>
            </a:r>
          </a:p>
          <a:p>
            <a:r>
              <a:rPr lang="en-US" dirty="0" smtClean="0">
                <a:latin typeface="Times New Roman" panose="02020603050405020304" pitchFamily="18" charset="0"/>
                <a:cs typeface="Times New Roman" panose="02020603050405020304" pitchFamily="18" charset="0"/>
              </a:rPr>
              <a:t>It contains user views of the database.</a:t>
            </a:r>
          </a:p>
          <a:p>
            <a:r>
              <a:rPr lang="en-US" dirty="0" smtClean="0">
                <a:latin typeface="Times New Roman" panose="02020603050405020304" pitchFamily="18" charset="0"/>
                <a:cs typeface="Times New Roman" panose="02020603050405020304" pitchFamily="18" charset="0"/>
              </a:rPr>
              <a:t>The user’s view describes only that part of the database which is relevant to a user.</a:t>
            </a:r>
          </a:p>
          <a:p>
            <a:r>
              <a:rPr lang="en-US" dirty="0" smtClean="0">
                <a:latin typeface="Times New Roman" panose="02020603050405020304" pitchFamily="18" charset="0"/>
                <a:cs typeface="Times New Roman" panose="02020603050405020304" pitchFamily="18" charset="0"/>
              </a:rPr>
              <a:t>Different user views have different representation of the same data according to user’s need or comfort.</a:t>
            </a:r>
          </a:p>
          <a:p>
            <a:r>
              <a:rPr lang="en-US" dirty="0" smtClean="0">
                <a:latin typeface="Times New Roman" panose="02020603050405020304" pitchFamily="18" charset="0"/>
                <a:cs typeface="Times New Roman" panose="02020603050405020304" pitchFamily="18" charset="0"/>
              </a:rPr>
              <a:t>It also provides a level of security by allowing certain group of users to access only certain types of data and not the entire database.</a:t>
            </a:r>
          </a:p>
          <a:p>
            <a:r>
              <a:rPr lang="en-US" dirty="0" smtClean="0">
                <a:latin typeface="Times New Roman" panose="02020603050405020304" pitchFamily="18" charset="0"/>
                <a:cs typeface="Times New Roman" panose="02020603050405020304" pitchFamily="18" charset="0"/>
              </a:rPr>
              <a:t>Example:</a:t>
            </a:r>
          </a:p>
          <a:p>
            <a:r>
              <a:rPr lang="en-US" dirty="0" smtClean="0">
                <a:latin typeface="Times New Roman" panose="02020603050405020304" pitchFamily="18" charset="0"/>
                <a:cs typeface="Times New Roman" panose="02020603050405020304" pitchFamily="18" charset="0"/>
              </a:rPr>
              <a:t>Viewing one’s bank transaction, balance etc.</a:t>
            </a:r>
          </a:p>
          <a:p>
            <a:r>
              <a:rPr lang="en-US" dirty="0" smtClean="0">
                <a:latin typeface="Times New Roman" panose="02020603050405020304" pitchFamily="18" charset="0"/>
                <a:cs typeface="Times New Roman" panose="02020603050405020304" pitchFamily="18" charset="0"/>
              </a:rPr>
              <a:t>Viewing one’s online purchase order, exam result etc.</a:t>
            </a:r>
          </a:p>
        </p:txBody>
      </p:sp>
    </p:spTree>
    <p:extLst>
      <p:ext uri="{BB962C8B-B14F-4D97-AF65-F5344CB8AC3E}">
        <p14:creationId xmlns:p14="http://schemas.microsoft.com/office/powerpoint/2010/main" val="18166575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82850" y="4782818"/>
            <a:ext cx="2401677" cy="859316"/>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Times New Roman" panose="02020603050405020304" pitchFamily="18" charset="0"/>
                <a:cs typeface="Times New Roman" panose="02020603050405020304" pitchFamily="18" charset="0"/>
              </a:rPr>
              <a:t>Example:</a:t>
            </a:r>
          </a:p>
          <a:p>
            <a:pPr marL="0" indent="0">
              <a:buNone/>
            </a:pPr>
            <a:r>
              <a:rPr lang="en-US" sz="3200" b="1" dirty="0">
                <a:latin typeface="Times New Roman" panose="02020603050405020304" pitchFamily="18" charset="0"/>
                <a:cs typeface="Times New Roman" panose="02020603050405020304" pitchFamily="18" charset="0"/>
              </a:rPr>
              <a:t>Entity Types for a Dummy Company:</a:t>
            </a: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Oval 3"/>
          <p:cNvSpPr/>
          <p:nvPr/>
        </p:nvSpPr>
        <p:spPr>
          <a:xfrm>
            <a:off x="464828" y="3120982"/>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422656" y="3087655"/>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30" idx="4"/>
          </p:cNvCxnSpPr>
          <p:nvPr/>
        </p:nvCxnSpPr>
        <p:spPr>
          <a:xfrm flipV="1">
            <a:off x="4623207" y="3825328"/>
            <a:ext cx="761792" cy="10057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5" idx="4"/>
          </p:cNvCxnSpPr>
          <p:nvPr/>
        </p:nvCxnSpPr>
        <p:spPr>
          <a:xfrm flipH="1" flipV="1">
            <a:off x="3329436" y="3880135"/>
            <a:ext cx="386991" cy="8693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4" idx="4"/>
          </p:cNvCxnSpPr>
          <p:nvPr/>
        </p:nvCxnSpPr>
        <p:spPr>
          <a:xfrm flipH="1" flipV="1">
            <a:off x="1371608" y="3913462"/>
            <a:ext cx="2111242" cy="105224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23107" y="4965710"/>
            <a:ext cx="1293880"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Project</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658076" y="3222285"/>
            <a:ext cx="923651" cy="523220"/>
          </a:xfrm>
          <a:prstGeom prst="rect">
            <a:avLst/>
          </a:prstGeom>
          <a:noFill/>
        </p:spPr>
        <p:txBody>
          <a:bodyPr wrap="none" rtlCol="0">
            <a:spAutoFit/>
          </a:bodyPr>
          <a:lstStyle/>
          <a:p>
            <a:r>
              <a:rPr lang="en-US" sz="2800" b="1" u="sng" dirty="0" smtClean="0">
                <a:latin typeface="Times New Roman" panose="02020603050405020304" pitchFamily="18" charset="0"/>
                <a:cs typeface="Times New Roman" panose="02020603050405020304" pitchFamily="18" charset="0"/>
              </a:rPr>
              <a:t>P-ID</a:t>
            </a:r>
            <a:endParaRPr lang="en-US" sz="2000" b="1" u="sng"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2851548" y="3178631"/>
            <a:ext cx="1082348" cy="523220"/>
          </a:xfrm>
          <a:prstGeom prst="rect">
            <a:avLst/>
          </a:prstGeom>
          <a:noFill/>
        </p:spPr>
        <p:txBody>
          <a:bodyPr wrap="none" rtlCol="0">
            <a:spAutoFit/>
          </a:bodyPr>
          <a:lstStyle/>
          <a:p>
            <a:r>
              <a:rPr lang="en-US" sz="2800" b="1" u="sng" dirty="0" smtClean="0">
                <a:latin typeface="Times New Roman" panose="02020603050405020304" pitchFamily="18" charset="0"/>
                <a:cs typeface="Times New Roman" panose="02020603050405020304" pitchFamily="18" charset="0"/>
              </a:rPr>
              <a:t>Name</a:t>
            </a:r>
            <a:endParaRPr lang="en-US" b="1" u="sng" dirty="0">
              <a:latin typeface="Times New Roman" panose="02020603050405020304" pitchFamily="18" charset="0"/>
              <a:cs typeface="Times New Roman" panose="02020603050405020304" pitchFamily="18" charset="0"/>
            </a:endParaRPr>
          </a:p>
        </p:txBody>
      </p:sp>
      <p:sp>
        <p:nvSpPr>
          <p:cNvPr id="22" name="Oval 21"/>
          <p:cNvSpPr/>
          <p:nvPr/>
        </p:nvSpPr>
        <p:spPr>
          <a:xfrm>
            <a:off x="6581731" y="3044001"/>
            <a:ext cx="4778739" cy="792480"/>
          </a:xfrm>
          <a:prstGeom prst="ellipse">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131012" y="3127315"/>
            <a:ext cx="3930820" cy="523220"/>
          </a:xfrm>
          <a:prstGeom prst="rect">
            <a:avLst/>
          </a:prstGeom>
          <a:noFill/>
        </p:spPr>
        <p:txBody>
          <a:bodyPr wrap="none" rtlCol="0">
            <a:spAutoFit/>
          </a:bodyPr>
          <a:lstStyle/>
          <a:p>
            <a:r>
              <a:rPr lang="en-US" sz="2800" b="1" dirty="0" err="1" smtClean="0">
                <a:latin typeface="Times New Roman" panose="02020603050405020304" pitchFamily="18" charset="0"/>
                <a:cs typeface="Times New Roman" panose="02020603050405020304" pitchFamily="18" charset="0"/>
              </a:rPr>
              <a:t>Controlling_department</a:t>
            </a:r>
            <a:endParaRPr lang="en-US" b="1" dirty="0">
              <a:latin typeface="Times New Roman" panose="02020603050405020304" pitchFamily="18" charset="0"/>
              <a:cs typeface="Times New Roman" panose="02020603050405020304" pitchFamily="18" charset="0"/>
            </a:endParaRPr>
          </a:p>
        </p:txBody>
      </p:sp>
      <p:cxnSp>
        <p:nvCxnSpPr>
          <p:cNvPr id="27" name="Straight Connector 26"/>
          <p:cNvCxnSpPr>
            <a:endCxn id="26" idx="3"/>
          </p:cNvCxnSpPr>
          <p:nvPr/>
        </p:nvCxnSpPr>
        <p:spPr>
          <a:xfrm flipV="1">
            <a:off x="5884527" y="3806515"/>
            <a:ext cx="3231844" cy="120232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397360" y="2850425"/>
            <a:ext cx="1975278" cy="97490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683688" y="3066607"/>
            <a:ext cx="1540806"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Location</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716264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82850" y="4782818"/>
            <a:ext cx="2401677" cy="859316"/>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Times New Roman" panose="02020603050405020304" pitchFamily="18" charset="0"/>
                <a:cs typeface="Times New Roman" panose="02020603050405020304" pitchFamily="18" charset="0"/>
              </a:rPr>
              <a:t>Example:</a:t>
            </a:r>
          </a:p>
          <a:p>
            <a:pPr marL="0" indent="0">
              <a:buNone/>
            </a:pPr>
            <a:r>
              <a:rPr lang="en-US" sz="3200" b="1" dirty="0">
                <a:latin typeface="Times New Roman" panose="02020603050405020304" pitchFamily="18" charset="0"/>
                <a:cs typeface="Times New Roman" panose="02020603050405020304" pitchFamily="18" charset="0"/>
              </a:rPr>
              <a:t>Entity Types for a Dummy Company:</a:t>
            </a: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cxnSp>
        <p:nvCxnSpPr>
          <p:cNvPr id="7" name="Straight Connector 6"/>
          <p:cNvCxnSpPr>
            <a:endCxn id="30" idx="4"/>
          </p:cNvCxnSpPr>
          <p:nvPr/>
        </p:nvCxnSpPr>
        <p:spPr>
          <a:xfrm flipH="1" flipV="1">
            <a:off x="4218491" y="3849239"/>
            <a:ext cx="4650" cy="9248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2899085" y="3862846"/>
            <a:ext cx="718473" cy="9112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2315321" y="4425499"/>
            <a:ext cx="1167529" cy="5402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23107" y="4965710"/>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grpSp>
        <p:nvGrpSpPr>
          <p:cNvPr id="46" name="Group 45"/>
          <p:cNvGrpSpPr/>
          <p:nvPr/>
        </p:nvGrpSpPr>
        <p:grpSpPr>
          <a:xfrm>
            <a:off x="298427" y="3780379"/>
            <a:ext cx="2224137" cy="792480"/>
            <a:chOff x="121827" y="2055074"/>
            <a:chExt cx="2224137" cy="792480"/>
          </a:xfrm>
          <a:solidFill>
            <a:srgbClr val="FF0000"/>
          </a:solidFill>
        </p:grpSpPr>
        <p:sp>
          <p:nvSpPr>
            <p:cNvPr id="4" name="Oval 3"/>
            <p:cNvSpPr/>
            <p:nvPr/>
          </p:nvSpPr>
          <p:spPr>
            <a:xfrm>
              <a:off x="121827" y="2055074"/>
              <a:ext cx="2224137" cy="792480"/>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63876" y="2234619"/>
              <a:ext cx="1774845" cy="461665"/>
            </a:xfrm>
            <a:prstGeom prst="rect">
              <a:avLst/>
            </a:prstGeom>
            <a:solidFill>
              <a:srgbClr val="FF0000"/>
            </a:solid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Department</a:t>
              </a:r>
              <a:endParaRPr lang="en-US" sz="2000" b="1" dirty="0">
                <a:latin typeface="Times New Roman" panose="02020603050405020304" pitchFamily="18" charset="0"/>
                <a:cs typeface="Times New Roman" panose="02020603050405020304" pitchFamily="18" charset="0"/>
              </a:endParaRPr>
            </a:p>
          </p:txBody>
        </p:sp>
      </p:grpSp>
      <p:grpSp>
        <p:nvGrpSpPr>
          <p:cNvPr id="62" name="Group 61"/>
          <p:cNvGrpSpPr/>
          <p:nvPr/>
        </p:nvGrpSpPr>
        <p:grpSpPr>
          <a:xfrm>
            <a:off x="2021239" y="3207334"/>
            <a:ext cx="1416784" cy="628298"/>
            <a:chOff x="2235011" y="3177824"/>
            <a:chExt cx="1416784" cy="628298"/>
          </a:xfrm>
        </p:grpSpPr>
        <p:sp>
          <p:nvSpPr>
            <p:cNvPr id="5" name="Oval 4"/>
            <p:cNvSpPr/>
            <p:nvPr/>
          </p:nvSpPr>
          <p:spPr>
            <a:xfrm>
              <a:off x="2235011" y="3177824"/>
              <a:ext cx="1416784" cy="628298"/>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406471" y="3195342"/>
              <a:ext cx="118173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Salary</a:t>
              </a:r>
              <a:endParaRPr lang="en-US" b="1" dirty="0">
                <a:latin typeface="Times New Roman" panose="02020603050405020304" pitchFamily="18" charset="0"/>
                <a:cs typeface="Times New Roman" panose="02020603050405020304" pitchFamily="18" charset="0"/>
              </a:endParaRPr>
            </a:p>
          </p:txBody>
        </p:sp>
      </p:grpSp>
      <p:cxnSp>
        <p:nvCxnSpPr>
          <p:cNvPr id="19" name="Straight Connector 18"/>
          <p:cNvCxnSpPr>
            <a:endCxn id="18" idx="4"/>
          </p:cNvCxnSpPr>
          <p:nvPr/>
        </p:nvCxnSpPr>
        <p:spPr>
          <a:xfrm flipH="1" flipV="1">
            <a:off x="3013028" y="2280522"/>
            <a:ext cx="1019232" cy="7806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339139" y="1723313"/>
            <a:ext cx="1347777" cy="557209"/>
            <a:chOff x="3848028" y="951879"/>
            <a:chExt cx="1347777" cy="557209"/>
          </a:xfrm>
        </p:grpSpPr>
        <p:sp>
          <p:nvSpPr>
            <p:cNvPr id="18" name="Oval 17"/>
            <p:cNvSpPr/>
            <p:nvPr/>
          </p:nvSpPr>
          <p:spPr>
            <a:xfrm>
              <a:off x="3848028" y="951879"/>
              <a:ext cx="1347777" cy="55720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20093" y="951879"/>
              <a:ext cx="1042273" cy="523220"/>
            </a:xfrm>
            <a:prstGeom prst="rect">
              <a:avLst/>
            </a:prstGeom>
            <a:noFill/>
          </p:spPr>
          <p:txBody>
            <a:bodyPr wrap="none" rtlCol="0">
              <a:spAutoFit/>
            </a:bodyPr>
            <a:lstStyle/>
            <a:p>
              <a:r>
                <a:rPr lang="en-US" sz="2800" b="1" dirty="0" err="1" smtClean="0">
                  <a:latin typeface="Times New Roman" panose="02020603050405020304" pitchFamily="18" charset="0"/>
                  <a:cs typeface="Times New Roman" panose="02020603050405020304" pitchFamily="18" charset="0"/>
                </a:rPr>
                <a:t>Minit</a:t>
              </a:r>
              <a:endParaRPr lang="en-US" b="1" dirty="0">
                <a:latin typeface="Times New Roman" panose="02020603050405020304" pitchFamily="18" charset="0"/>
                <a:cs typeface="Times New Roman" panose="02020603050405020304" pitchFamily="18" charset="0"/>
              </a:endParaRPr>
            </a:p>
          </p:txBody>
        </p:sp>
      </p:grpSp>
      <p:cxnSp>
        <p:nvCxnSpPr>
          <p:cNvPr id="23" name="Straight Connector 22"/>
          <p:cNvCxnSpPr>
            <a:stCxn id="25" idx="0"/>
            <a:endCxn id="22" idx="3"/>
          </p:cNvCxnSpPr>
          <p:nvPr/>
        </p:nvCxnSpPr>
        <p:spPr>
          <a:xfrm flipV="1">
            <a:off x="4683689" y="3741321"/>
            <a:ext cx="475390" cy="104149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982671" y="3064897"/>
            <a:ext cx="1204591" cy="792480"/>
            <a:chOff x="6739309" y="3024077"/>
            <a:chExt cx="1204591" cy="792480"/>
          </a:xfrm>
        </p:grpSpPr>
        <p:sp>
          <p:nvSpPr>
            <p:cNvPr id="22" name="Oval 21"/>
            <p:cNvSpPr/>
            <p:nvPr/>
          </p:nvSpPr>
          <p:spPr>
            <a:xfrm>
              <a:off x="6739309" y="3024077"/>
              <a:ext cx="1204591"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014622" y="3130091"/>
              <a:ext cx="663964" cy="523220"/>
            </a:xfrm>
            <a:prstGeom prst="rect">
              <a:avLst/>
            </a:prstGeom>
            <a:noFill/>
          </p:spPr>
          <p:txBody>
            <a:bodyPr wrap="none" rtlCol="0">
              <a:spAutoFit/>
            </a:bodyPr>
            <a:lstStyle/>
            <a:p>
              <a:r>
                <a:rPr lang="en-US" sz="2800" b="1" u="sng" dirty="0" err="1"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p:txBody>
        </p:sp>
      </p:grpSp>
      <p:cxnSp>
        <p:nvCxnSpPr>
          <p:cNvPr id="27" name="Straight Connector 26"/>
          <p:cNvCxnSpPr>
            <a:endCxn id="26" idx="3"/>
          </p:cNvCxnSpPr>
          <p:nvPr/>
        </p:nvCxnSpPr>
        <p:spPr>
          <a:xfrm flipV="1">
            <a:off x="5410200" y="3728164"/>
            <a:ext cx="1117004" cy="1057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366798" y="3051740"/>
            <a:ext cx="1095324" cy="792480"/>
            <a:chOff x="9145956" y="3130091"/>
            <a:chExt cx="1095324" cy="792480"/>
          </a:xfrm>
        </p:grpSpPr>
        <p:sp>
          <p:nvSpPr>
            <p:cNvPr id="26" name="Oval 25"/>
            <p:cNvSpPr/>
            <p:nvPr/>
          </p:nvSpPr>
          <p:spPr>
            <a:xfrm>
              <a:off x="9145956" y="3130091"/>
              <a:ext cx="1095324" cy="792480"/>
            </a:xfrm>
            <a:prstGeom prst="ellipse">
              <a:avLst/>
            </a:prstGeom>
            <a:solidFill>
              <a:schemeClr val="bg1"/>
            </a:solid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366267" y="3235403"/>
              <a:ext cx="662361"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sex</a:t>
              </a:r>
              <a:endParaRPr lang="en-US" b="1" dirty="0">
                <a:latin typeface="Times New Roman" panose="02020603050405020304" pitchFamily="18" charset="0"/>
                <a:cs typeface="Times New Roman" panose="02020603050405020304" pitchFamily="18" charset="0"/>
              </a:endParaRPr>
            </a:p>
          </p:txBody>
        </p:sp>
      </p:grpSp>
      <p:grpSp>
        <p:nvGrpSpPr>
          <p:cNvPr id="65" name="Group 64"/>
          <p:cNvGrpSpPr/>
          <p:nvPr/>
        </p:nvGrpSpPr>
        <p:grpSpPr>
          <a:xfrm>
            <a:off x="3587831" y="3078904"/>
            <a:ext cx="1261320" cy="770335"/>
            <a:chOff x="4623207" y="2850425"/>
            <a:chExt cx="1261320" cy="770335"/>
          </a:xfrm>
        </p:grpSpPr>
        <p:sp>
          <p:nvSpPr>
            <p:cNvPr id="30" name="Oval 29"/>
            <p:cNvSpPr/>
            <p:nvPr/>
          </p:nvSpPr>
          <p:spPr>
            <a:xfrm>
              <a:off x="4623207" y="2850425"/>
              <a:ext cx="1261320" cy="77033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756727" y="2975253"/>
              <a:ext cx="1082348"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p:txBody>
        </p:sp>
      </p:grpSp>
      <p:cxnSp>
        <p:nvCxnSpPr>
          <p:cNvPr id="33" name="Straight Connector 32"/>
          <p:cNvCxnSpPr>
            <a:stCxn id="30" idx="0"/>
            <a:endCxn id="32" idx="4"/>
          </p:cNvCxnSpPr>
          <p:nvPr/>
        </p:nvCxnSpPr>
        <p:spPr>
          <a:xfrm flipV="1">
            <a:off x="4218491" y="2296991"/>
            <a:ext cx="400375" cy="781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3898821" y="1632627"/>
            <a:ext cx="1466073" cy="664364"/>
            <a:chOff x="5922679" y="948832"/>
            <a:chExt cx="1466073" cy="664364"/>
          </a:xfrm>
        </p:grpSpPr>
        <p:sp>
          <p:nvSpPr>
            <p:cNvPr id="32" name="Oval 31"/>
            <p:cNvSpPr/>
            <p:nvPr/>
          </p:nvSpPr>
          <p:spPr>
            <a:xfrm>
              <a:off x="5922679" y="948832"/>
              <a:ext cx="1440089" cy="66436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997630" y="978781"/>
              <a:ext cx="1391122" cy="523220"/>
            </a:xfrm>
            <a:prstGeom prst="rect">
              <a:avLst/>
            </a:prstGeom>
            <a:noFill/>
          </p:spPr>
          <p:txBody>
            <a:bodyPr wrap="square" rtlCol="0">
              <a:spAutoFit/>
            </a:bodyPr>
            <a:lstStyle/>
            <a:p>
              <a:r>
                <a:rPr lang="en-US" sz="2800" b="1" dirty="0" err="1" smtClean="0">
                  <a:latin typeface="Times New Roman" panose="02020603050405020304" pitchFamily="18" charset="0"/>
                  <a:cs typeface="Times New Roman" panose="02020603050405020304" pitchFamily="18" charset="0"/>
                </a:rPr>
                <a:t>Lname</a:t>
              </a:r>
              <a:endParaRPr lang="en-US" b="1" dirty="0">
                <a:latin typeface="Times New Roman" panose="02020603050405020304" pitchFamily="18" charset="0"/>
                <a:cs typeface="Times New Roman" panose="02020603050405020304" pitchFamily="18" charset="0"/>
              </a:endParaRPr>
            </a:p>
          </p:txBody>
        </p:sp>
      </p:grpSp>
      <p:cxnSp>
        <p:nvCxnSpPr>
          <p:cNvPr id="37" name="Straight Connector 36"/>
          <p:cNvCxnSpPr>
            <a:stCxn id="60" idx="7"/>
          </p:cNvCxnSpPr>
          <p:nvPr/>
        </p:nvCxnSpPr>
        <p:spPr>
          <a:xfrm flipV="1">
            <a:off x="2406471" y="5430251"/>
            <a:ext cx="1124507" cy="4161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75215" y="4831775"/>
            <a:ext cx="1117360" cy="627315"/>
            <a:chOff x="8136510" y="909601"/>
            <a:chExt cx="1117360" cy="627315"/>
          </a:xfrm>
        </p:grpSpPr>
        <p:sp>
          <p:nvSpPr>
            <p:cNvPr id="36" name="Oval 35"/>
            <p:cNvSpPr/>
            <p:nvPr/>
          </p:nvSpPr>
          <p:spPr>
            <a:xfrm>
              <a:off x="8136510" y="909601"/>
              <a:ext cx="1117360" cy="62731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182231" y="951879"/>
              <a:ext cx="96372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p:txBody>
        </p:sp>
      </p:grpSp>
      <p:cxnSp>
        <p:nvCxnSpPr>
          <p:cNvPr id="40" name="Straight Connector 39"/>
          <p:cNvCxnSpPr>
            <a:stCxn id="30" idx="1"/>
            <a:endCxn id="39" idx="4"/>
          </p:cNvCxnSpPr>
          <p:nvPr/>
        </p:nvCxnSpPr>
        <p:spPr>
          <a:xfrm flipH="1" flipV="1">
            <a:off x="1479051" y="2342339"/>
            <a:ext cx="2293496" cy="849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47673" y="1715836"/>
            <a:ext cx="1392535" cy="626503"/>
            <a:chOff x="1757752" y="910413"/>
            <a:chExt cx="1392535" cy="626503"/>
          </a:xfrm>
        </p:grpSpPr>
        <p:sp>
          <p:nvSpPr>
            <p:cNvPr id="39" name="Oval 38"/>
            <p:cNvSpPr/>
            <p:nvPr/>
          </p:nvSpPr>
          <p:spPr>
            <a:xfrm>
              <a:off x="1757752" y="910413"/>
              <a:ext cx="1262755" cy="62650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24535" y="982656"/>
              <a:ext cx="1325752" cy="461665"/>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p:txBody>
        </p:sp>
      </p:grpSp>
      <p:grpSp>
        <p:nvGrpSpPr>
          <p:cNvPr id="53" name="Group 52"/>
          <p:cNvGrpSpPr/>
          <p:nvPr/>
        </p:nvGrpSpPr>
        <p:grpSpPr>
          <a:xfrm>
            <a:off x="8663134" y="3123825"/>
            <a:ext cx="1975278" cy="974903"/>
            <a:chOff x="4053840" y="2910840"/>
            <a:chExt cx="2621280" cy="1493520"/>
          </a:xfrm>
          <a:solidFill>
            <a:srgbClr val="FF0000"/>
          </a:solidFill>
        </p:grpSpPr>
        <p:sp>
          <p:nvSpPr>
            <p:cNvPr id="54" name="Oval 53"/>
            <p:cNvSpPr/>
            <p:nvPr/>
          </p:nvSpPr>
          <p:spPr>
            <a:xfrm>
              <a:off x="4053840" y="2910840"/>
              <a:ext cx="2621280" cy="1493520"/>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236720" y="3063240"/>
              <a:ext cx="2255520" cy="1203960"/>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p:cNvSpPr txBox="1"/>
          <p:nvPr/>
        </p:nvSpPr>
        <p:spPr>
          <a:xfrm>
            <a:off x="9029964" y="3380269"/>
            <a:ext cx="1380763" cy="400110"/>
          </a:xfrm>
          <a:prstGeom prst="rect">
            <a:avLst/>
          </a:prstGeom>
          <a:solidFill>
            <a:srgbClr val="FF0000"/>
          </a:solidFill>
        </p:spPr>
        <p:txBody>
          <a:bodyPr wrap="none" rtlCol="0">
            <a:spAutoFit/>
          </a:bodyPr>
          <a:lstStyle/>
          <a:p>
            <a:r>
              <a:rPr lang="en-US" sz="2000" b="1" dirty="0" err="1" smtClean="0">
                <a:latin typeface="Times New Roman" panose="02020603050405020304" pitchFamily="18" charset="0"/>
                <a:cs typeface="Times New Roman" panose="02020603050405020304" pitchFamily="18" charset="0"/>
              </a:rPr>
              <a:t>Works_On</a:t>
            </a:r>
            <a:endParaRPr lang="en-US" sz="1400" b="1" dirty="0">
              <a:latin typeface="Times New Roman" panose="02020603050405020304" pitchFamily="18" charset="0"/>
              <a:cs typeface="Times New Roman" panose="02020603050405020304" pitchFamily="18" charset="0"/>
            </a:endParaRPr>
          </a:p>
        </p:txBody>
      </p:sp>
      <p:cxnSp>
        <p:nvCxnSpPr>
          <p:cNvPr id="57" name="Straight Connector 56"/>
          <p:cNvCxnSpPr/>
          <p:nvPr/>
        </p:nvCxnSpPr>
        <p:spPr>
          <a:xfrm flipV="1">
            <a:off x="5884527" y="3791098"/>
            <a:ext cx="2778607" cy="14654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5" idx="1"/>
          </p:cNvCxnSpPr>
          <p:nvPr/>
        </p:nvCxnSpPr>
        <p:spPr>
          <a:xfrm flipH="1" flipV="1">
            <a:off x="1757752" y="5124837"/>
            <a:ext cx="1725098" cy="8763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508051" y="5730308"/>
            <a:ext cx="2224137" cy="792480"/>
            <a:chOff x="121827" y="2055074"/>
            <a:chExt cx="2224137" cy="792480"/>
          </a:xfrm>
        </p:grpSpPr>
        <p:sp>
          <p:nvSpPr>
            <p:cNvPr id="60" name="Oval 59"/>
            <p:cNvSpPr/>
            <p:nvPr/>
          </p:nvSpPr>
          <p:spPr>
            <a:xfrm>
              <a:off x="121827" y="2055074"/>
              <a:ext cx="2224137"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413842" y="2139856"/>
              <a:ext cx="1434945"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Address</a:t>
              </a:r>
              <a:endParaRPr lang="en-US" sz="2000" b="1" dirty="0">
                <a:latin typeface="Times New Roman" panose="02020603050405020304" pitchFamily="18" charset="0"/>
                <a:cs typeface="Times New Roman" panose="02020603050405020304" pitchFamily="18" charset="0"/>
              </a:endParaRPr>
            </a:p>
          </p:txBody>
        </p:sp>
      </p:grpSp>
      <p:grpSp>
        <p:nvGrpSpPr>
          <p:cNvPr id="73" name="Group 72"/>
          <p:cNvGrpSpPr/>
          <p:nvPr/>
        </p:nvGrpSpPr>
        <p:grpSpPr>
          <a:xfrm>
            <a:off x="7444977" y="1962743"/>
            <a:ext cx="1416784" cy="628298"/>
            <a:chOff x="2235011" y="3177824"/>
            <a:chExt cx="1416784" cy="628298"/>
          </a:xfrm>
        </p:grpSpPr>
        <p:sp>
          <p:nvSpPr>
            <p:cNvPr id="74" name="Oval 73"/>
            <p:cNvSpPr/>
            <p:nvPr/>
          </p:nvSpPr>
          <p:spPr>
            <a:xfrm>
              <a:off x="2235011" y="3177824"/>
              <a:ext cx="1416784" cy="628298"/>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2330271" y="3195342"/>
              <a:ext cx="1293880"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Project</a:t>
              </a:r>
              <a:endParaRPr lang="en-US" b="1" dirty="0">
                <a:latin typeface="Times New Roman" panose="02020603050405020304" pitchFamily="18" charset="0"/>
                <a:cs typeface="Times New Roman" panose="02020603050405020304" pitchFamily="18" charset="0"/>
              </a:endParaRPr>
            </a:p>
          </p:txBody>
        </p:sp>
      </p:grpSp>
      <p:grpSp>
        <p:nvGrpSpPr>
          <p:cNvPr id="76" name="Group 75"/>
          <p:cNvGrpSpPr/>
          <p:nvPr/>
        </p:nvGrpSpPr>
        <p:grpSpPr>
          <a:xfrm>
            <a:off x="9940445" y="1927722"/>
            <a:ext cx="1416784" cy="628298"/>
            <a:chOff x="2235011" y="3177824"/>
            <a:chExt cx="1416784" cy="628298"/>
          </a:xfrm>
        </p:grpSpPr>
        <p:sp>
          <p:nvSpPr>
            <p:cNvPr id="77" name="Oval 76"/>
            <p:cNvSpPr/>
            <p:nvPr/>
          </p:nvSpPr>
          <p:spPr>
            <a:xfrm>
              <a:off x="2235011" y="3177824"/>
              <a:ext cx="1416784" cy="628298"/>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2406471" y="3195342"/>
              <a:ext cx="1141659"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Hours</a:t>
              </a:r>
              <a:endParaRPr lang="en-US" b="1" dirty="0">
                <a:latin typeface="Times New Roman" panose="02020603050405020304" pitchFamily="18" charset="0"/>
                <a:cs typeface="Times New Roman" panose="02020603050405020304" pitchFamily="18" charset="0"/>
              </a:endParaRPr>
            </a:p>
          </p:txBody>
        </p:sp>
      </p:grpSp>
      <p:cxnSp>
        <p:nvCxnSpPr>
          <p:cNvPr id="80" name="Straight Connector 79"/>
          <p:cNvCxnSpPr/>
          <p:nvPr/>
        </p:nvCxnSpPr>
        <p:spPr>
          <a:xfrm flipH="1" flipV="1">
            <a:off x="8249644" y="2591041"/>
            <a:ext cx="690445" cy="63226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4" idx="7"/>
          </p:cNvCxnSpPr>
          <p:nvPr/>
        </p:nvCxnSpPr>
        <p:spPr>
          <a:xfrm flipV="1">
            <a:off x="10349139" y="2559927"/>
            <a:ext cx="213521" cy="70666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50299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482850" y="4782818"/>
            <a:ext cx="2401677" cy="859316"/>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Times New Roman" panose="02020603050405020304" pitchFamily="18" charset="0"/>
                <a:cs typeface="Times New Roman" panose="02020603050405020304" pitchFamily="18" charset="0"/>
              </a:rPr>
              <a:t>Example:</a:t>
            </a:r>
          </a:p>
          <a:p>
            <a:pPr marL="0" indent="0">
              <a:buNone/>
            </a:pPr>
            <a:r>
              <a:rPr lang="en-US" sz="3200" b="1" dirty="0">
                <a:latin typeface="Times New Roman" panose="02020603050405020304" pitchFamily="18" charset="0"/>
                <a:cs typeface="Times New Roman" panose="02020603050405020304" pitchFamily="18" charset="0"/>
              </a:rPr>
              <a:t>Entity Types for a Dummy Company:</a:t>
            </a: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cxnSp>
        <p:nvCxnSpPr>
          <p:cNvPr id="7" name="Straight Connector 6"/>
          <p:cNvCxnSpPr/>
          <p:nvPr/>
        </p:nvCxnSpPr>
        <p:spPr>
          <a:xfrm flipV="1">
            <a:off x="5126213" y="3774788"/>
            <a:ext cx="761792" cy="10057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4215479" y="3836481"/>
            <a:ext cx="120721" cy="94405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1900154" y="3879298"/>
            <a:ext cx="1582696" cy="108641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16427" y="4927775"/>
            <a:ext cx="1842171"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Dependent</a:t>
            </a:r>
            <a:endParaRPr lang="en-US" b="1"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268903" y="3088492"/>
            <a:ext cx="3018022" cy="792480"/>
            <a:chOff x="268903" y="3088492"/>
            <a:chExt cx="3018022" cy="792480"/>
          </a:xfrm>
        </p:grpSpPr>
        <p:sp>
          <p:nvSpPr>
            <p:cNvPr id="4" name="Oval 3"/>
            <p:cNvSpPr/>
            <p:nvPr/>
          </p:nvSpPr>
          <p:spPr>
            <a:xfrm>
              <a:off x="268903" y="3088492"/>
              <a:ext cx="3018022" cy="792480"/>
            </a:xfrm>
            <a:prstGeom prst="ellipse">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58076" y="3222285"/>
              <a:ext cx="2121093"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Relationship</a:t>
              </a:r>
              <a:endParaRPr lang="en-US" sz="2000" b="1" dirty="0">
                <a:latin typeface="Times New Roman" panose="02020603050405020304" pitchFamily="18" charset="0"/>
                <a:cs typeface="Times New Roman" panose="02020603050405020304" pitchFamily="18" charset="0"/>
              </a:endParaRPr>
            </a:p>
          </p:txBody>
        </p:sp>
      </p:grpSp>
      <p:grpSp>
        <p:nvGrpSpPr>
          <p:cNvPr id="18" name="Group 17"/>
          <p:cNvGrpSpPr/>
          <p:nvPr/>
        </p:nvGrpSpPr>
        <p:grpSpPr>
          <a:xfrm>
            <a:off x="7946104" y="4789562"/>
            <a:ext cx="3376898" cy="792480"/>
            <a:chOff x="6818663" y="5474017"/>
            <a:chExt cx="3376898" cy="792480"/>
          </a:xfrm>
        </p:grpSpPr>
        <p:sp>
          <p:nvSpPr>
            <p:cNvPr id="22" name="Oval 21"/>
            <p:cNvSpPr/>
            <p:nvPr/>
          </p:nvSpPr>
          <p:spPr>
            <a:xfrm>
              <a:off x="6818663" y="5474017"/>
              <a:ext cx="3376898"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081241" y="5576196"/>
              <a:ext cx="2860078" cy="523220"/>
            </a:xfrm>
            <a:prstGeom prst="rect">
              <a:avLst/>
            </a:prstGeom>
            <a:noFill/>
          </p:spPr>
          <p:txBody>
            <a:bodyPr wrap="none" rtlCol="0">
              <a:spAutoFit/>
            </a:bodyPr>
            <a:lstStyle/>
            <a:p>
              <a:r>
                <a:rPr lang="en-US" sz="2800" b="1" dirty="0" err="1" smtClean="0">
                  <a:latin typeface="Times New Roman" panose="02020603050405020304" pitchFamily="18" charset="0"/>
                  <a:cs typeface="Times New Roman" panose="02020603050405020304" pitchFamily="18" charset="0"/>
                </a:rPr>
                <a:t>Dependent_name</a:t>
              </a:r>
              <a:endParaRPr lang="en-US" b="1" dirty="0">
                <a:latin typeface="Times New Roman" panose="02020603050405020304" pitchFamily="18" charset="0"/>
                <a:cs typeface="Times New Roman" panose="02020603050405020304" pitchFamily="18" charset="0"/>
              </a:endParaRPr>
            </a:p>
          </p:txBody>
        </p:sp>
      </p:grpSp>
      <p:cxnSp>
        <p:nvCxnSpPr>
          <p:cNvPr id="27" name="Straight Connector 26"/>
          <p:cNvCxnSpPr/>
          <p:nvPr/>
        </p:nvCxnSpPr>
        <p:spPr>
          <a:xfrm flipV="1">
            <a:off x="5884527" y="3745505"/>
            <a:ext cx="2055208" cy="12633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458331" y="3030570"/>
            <a:ext cx="1813560" cy="792480"/>
            <a:chOff x="6226220" y="1171787"/>
            <a:chExt cx="1813560" cy="792480"/>
          </a:xfrm>
        </p:grpSpPr>
        <p:sp>
          <p:nvSpPr>
            <p:cNvPr id="5" name="Oval 4"/>
            <p:cNvSpPr/>
            <p:nvPr/>
          </p:nvSpPr>
          <p:spPr>
            <a:xfrm>
              <a:off x="6226220" y="1171787"/>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624429" y="1306417"/>
              <a:ext cx="962123"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p:txBody>
        </p:sp>
      </p:grpSp>
      <p:grpSp>
        <p:nvGrpSpPr>
          <p:cNvPr id="19" name="Group 18"/>
          <p:cNvGrpSpPr/>
          <p:nvPr/>
        </p:nvGrpSpPr>
        <p:grpSpPr>
          <a:xfrm>
            <a:off x="3476373" y="3030570"/>
            <a:ext cx="1813560" cy="792480"/>
            <a:chOff x="6226220" y="1171787"/>
            <a:chExt cx="1813560" cy="792480"/>
          </a:xfrm>
        </p:grpSpPr>
        <p:sp>
          <p:nvSpPr>
            <p:cNvPr id="20" name="Oval 19"/>
            <p:cNvSpPr/>
            <p:nvPr/>
          </p:nvSpPr>
          <p:spPr>
            <a:xfrm>
              <a:off x="6226220" y="1171787"/>
              <a:ext cx="1813560"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742206" y="1275007"/>
              <a:ext cx="723275"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Sex</a:t>
              </a:r>
              <a:endParaRPr lang="en-US" b="1" dirty="0">
                <a:latin typeface="Times New Roman" panose="02020603050405020304" pitchFamily="18" charset="0"/>
                <a:cs typeface="Times New Roman" panose="02020603050405020304" pitchFamily="18" charset="0"/>
              </a:endParaRPr>
            </a:p>
          </p:txBody>
        </p:sp>
      </p:grpSp>
      <p:grpSp>
        <p:nvGrpSpPr>
          <p:cNvPr id="26" name="Group 25"/>
          <p:cNvGrpSpPr/>
          <p:nvPr/>
        </p:nvGrpSpPr>
        <p:grpSpPr>
          <a:xfrm>
            <a:off x="7666968" y="2849880"/>
            <a:ext cx="2006600" cy="1417321"/>
            <a:chOff x="6226219" y="1037835"/>
            <a:chExt cx="2006600" cy="1050710"/>
          </a:xfrm>
          <a:solidFill>
            <a:srgbClr val="FF0000"/>
          </a:solidFill>
        </p:grpSpPr>
        <p:sp>
          <p:nvSpPr>
            <p:cNvPr id="28" name="Oval 27"/>
            <p:cNvSpPr/>
            <p:nvPr/>
          </p:nvSpPr>
          <p:spPr>
            <a:xfrm>
              <a:off x="6226219" y="1037835"/>
              <a:ext cx="2006600" cy="1050710"/>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434498" y="1358480"/>
              <a:ext cx="1707037" cy="387881"/>
            </a:xfrm>
            <a:prstGeom prst="rect">
              <a:avLst/>
            </a:prstGeom>
            <a:grp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grpSp>
      <p:cxnSp>
        <p:nvCxnSpPr>
          <p:cNvPr id="31" name="Straight Connector 30"/>
          <p:cNvCxnSpPr>
            <a:endCxn id="22" idx="2"/>
          </p:cNvCxnSpPr>
          <p:nvPr/>
        </p:nvCxnSpPr>
        <p:spPr>
          <a:xfrm flipV="1">
            <a:off x="5856540" y="5185802"/>
            <a:ext cx="2089564" cy="1724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05518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smtClean="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Entity types of a particular eco-system or mini-world are related to one another.</a:t>
            </a: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R</a:t>
            </a:r>
            <a:r>
              <a:rPr lang="en-US" sz="3200" dirty="0" smtClean="0">
                <a:latin typeface="Times New Roman" panose="02020603050405020304" pitchFamily="18" charset="0"/>
                <a:cs typeface="Times New Roman" panose="02020603050405020304" pitchFamily="18" charset="0"/>
              </a:rPr>
              <a:t>elationships among the entity types are generally captured as attributes in the Initial design.</a:t>
            </a:r>
          </a:p>
          <a:p>
            <a:endParaRPr lang="en-US" sz="3200" dirty="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Relationship among entity types are represented as </a:t>
            </a:r>
            <a:r>
              <a:rPr lang="en-US" sz="3200" b="1" dirty="0" smtClean="0">
                <a:latin typeface="Times New Roman" panose="02020603050405020304" pitchFamily="18" charset="0"/>
                <a:cs typeface="Times New Roman" panose="02020603050405020304" pitchFamily="18" charset="0"/>
              </a:rPr>
              <a:t>Relationship Type.</a:t>
            </a:r>
          </a:p>
          <a:p>
            <a:r>
              <a:rPr lang="en-US" sz="3200" dirty="0" smtClean="0">
                <a:latin typeface="Times New Roman" panose="02020603050405020304" pitchFamily="18" charset="0"/>
                <a:cs typeface="Times New Roman" panose="02020603050405020304" pitchFamily="18" charset="0"/>
              </a:rPr>
              <a:t>A set of associations/relationships that exists among a collection of entity types is called a </a:t>
            </a:r>
            <a:r>
              <a:rPr lang="en-US" sz="3200" b="1" dirty="0" smtClean="0">
                <a:latin typeface="Times New Roman" panose="02020603050405020304" pitchFamily="18" charset="0"/>
                <a:cs typeface="Times New Roman" panose="02020603050405020304" pitchFamily="18" charset="0"/>
              </a:rPr>
              <a:t>Relationship Type</a:t>
            </a:r>
            <a:r>
              <a:rPr lang="en-US" sz="3200" dirty="0" smtClean="0">
                <a:latin typeface="Times New Roman" panose="02020603050405020304" pitchFamily="18" charset="0"/>
                <a:cs typeface="Times New Roman" panose="02020603050405020304" pitchFamily="18" charset="0"/>
              </a:rPr>
              <a:t>.</a:t>
            </a:r>
          </a:p>
          <a:p>
            <a:r>
              <a:rPr lang="en-US" sz="3200" dirty="0" smtClean="0">
                <a:latin typeface="Times New Roman" panose="02020603050405020304" pitchFamily="18" charset="0"/>
                <a:cs typeface="Times New Roman" panose="02020603050405020304" pitchFamily="18" charset="0"/>
              </a:rPr>
              <a:t>Symbol:</a:t>
            </a: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5" name="Diamond 4"/>
          <p:cNvSpPr/>
          <p:nvPr/>
        </p:nvSpPr>
        <p:spPr>
          <a:xfrm>
            <a:off x="5273040" y="5593080"/>
            <a:ext cx="1810393" cy="655320"/>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74966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Relationship Type</a:t>
            </a:r>
            <a:r>
              <a:rPr lang="en-US" sz="3200" dirty="0" smtClean="0">
                <a:latin typeface="Times New Roman" panose="02020603050405020304" pitchFamily="18" charset="0"/>
                <a:cs typeface="Times New Roman" panose="02020603050405020304" pitchFamily="18" charset="0"/>
              </a:rPr>
              <a:t>.</a:t>
            </a: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7"/>
              <a:ext cx="2392680" cy="584775"/>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09929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Relationship Type</a:t>
            </a:r>
            <a:r>
              <a:rPr lang="en-US" sz="3200" dirty="0" smtClean="0">
                <a:latin typeface="Times New Roman" panose="02020603050405020304" pitchFamily="18" charset="0"/>
                <a:cs typeface="Times New Roman" panose="02020603050405020304" pitchFamily="18" charset="0"/>
              </a:rPr>
              <a:t>.</a:t>
            </a: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625951"/>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7"/>
                <a:ext cx="2392680" cy="584775"/>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extLst>
              <p:ext uri="{D42A27DB-BD31-4B8C-83A1-F6EECF244321}">
                <p14:modId xmlns:p14="http://schemas.microsoft.com/office/powerpoint/2010/main" val="3900232335"/>
              </p:ext>
            </p:extLst>
          </p:nvPr>
        </p:nvGraphicFramePr>
        <p:xfrm>
          <a:off x="8794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116877438"/>
              </p:ext>
            </p:extLst>
          </p:nvPr>
        </p:nvGraphicFramePr>
        <p:xfrm>
          <a:off x="9642490" y="327621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42" name="Straight Connector 41"/>
          <p:cNvCxnSpPr/>
          <p:nvPr/>
        </p:nvCxnSpPr>
        <p:spPr>
          <a:xfrm>
            <a:off x="2511768" y="5396615"/>
            <a:ext cx="1189524" cy="623185"/>
          </a:xfrm>
          <a:prstGeom prst="line">
            <a:avLst/>
          </a:prstGeom>
          <a:ln w="762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94708" y="2939662"/>
            <a:ext cx="2622347" cy="2801615"/>
          </a:xfrm>
          <a:prstGeom prst="ellipse">
            <a:avLst/>
          </a:prstGeom>
          <a:solidFill>
            <a:schemeClr val="accent1">
              <a:alpha val="2000"/>
            </a:schemeClr>
          </a:solid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3701292" y="5737074"/>
            <a:ext cx="3002280" cy="523220"/>
          </a:xfrm>
          <a:prstGeom prst="rect">
            <a:avLst/>
          </a:prstGeom>
          <a:noFill/>
          <a:ln w="38100">
            <a:solidFill>
              <a:srgbClr val="FF00FF"/>
            </a:solidFill>
          </a:ln>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Entity Sets</a:t>
            </a:r>
            <a:endParaRPr lang="en-US" sz="2800" b="1" dirty="0">
              <a:latin typeface="Times New Roman" panose="02020603050405020304" pitchFamily="18" charset="0"/>
              <a:cs typeface="Times New Roman" panose="02020603050405020304" pitchFamily="18" charset="0"/>
            </a:endParaRPr>
          </a:p>
        </p:txBody>
      </p:sp>
      <p:sp>
        <p:nvSpPr>
          <p:cNvPr id="45" name="Oval 44"/>
          <p:cNvSpPr/>
          <p:nvPr/>
        </p:nvSpPr>
        <p:spPr>
          <a:xfrm>
            <a:off x="9056711" y="2788509"/>
            <a:ext cx="2622347" cy="2801615"/>
          </a:xfrm>
          <a:prstGeom prst="ellipse">
            <a:avLst/>
          </a:prstGeom>
          <a:solidFill>
            <a:schemeClr val="accent1">
              <a:alpha val="2000"/>
            </a:schemeClr>
          </a:solid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6812281" y="4798621"/>
            <a:ext cx="2407919" cy="1109421"/>
          </a:xfrm>
          <a:prstGeom prst="line">
            <a:avLst/>
          </a:prstGeom>
          <a:ln w="762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25513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Relationship Type</a:t>
            </a:r>
            <a:r>
              <a:rPr lang="en-US" sz="3200" dirty="0" smtClean="0">
                <a:latin typeface="Times New Roman" panose="02020603050405020304" pitchFamily="18" charset="0"/>
                <a:cs typeface="Times New Roman" panose="02020603050405020304" pitchFamily="18" charset="0"/>
              </a:rPr>
              <a:t>.</a:t>
            </a: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625951"/>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7"/>
                <a:ext cx="2392680" cy="584775"/>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nvGraphicFramePr>
        <p:xfrm>
          <a:off x="8794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nvGraphicFramePr>
        <p:xfrm>
          <a:off x="9642490" y="327621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26" name="Straight Connector 25"/>
          <p:cNvCxnSpPr>
            <a:endCxn id="18" idx="1"/>
          </p:cNvCxnSpPr>
          <p:nvPr/>
        </p:nvCxnSpPr>
        <p:spPr>
          <a:xfrm>
            <a:off x="2095952" y="3985804"/>
            <a:ext cx="7546538" cy="21750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095952" y="3831555"/>
            <a:ext cx="7546538" cy="5089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095952" y="4617720"/>
            <a:ext cx="7546538" cy="1343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095952" y="4968240"/>
            <a:ext cx="7546538" cy="1814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024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Relationship Type</a:t>
            </a:r>
            <a:r>
              <a:rPr lang="en-US" sz="3200" dirty="0" smtClean="0">
                <a:latin typeface="Times New Roman" panose="02020603050405020304" pitchFamily="18" charset="0"/>
                <a:cs typeface="Times New Roman" panose="02020603050405020304" pitchFamily="18" charset="0"/>
              </a:rPr>
              <a:t>.</a:t>
            </a: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625951"/>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7"/>
                <a:ext cx="2392680" cy="584775"/>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extLst>
              <p:ext uri="{D42A27DB-BD31-4B8C-83A1-F6EECF244321}">
                <p14:modId xmlns:p14="http://schemas.microsoft.com/office/powerpoint/2010/main" val="3408734200"/>
              </p:ext>
            </p:extLst>
          </p:nvPr>
        </p:nvGraphicFramePr>
        <p:xfrm>
          <a:off x="8794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5657388"/>
              </p:ext>
            </p:extLst>
          </p:nvPr>
        </p:nvGraphicFramePr>
        <p:xfrm>
          <a:off x="9642490" y="327621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919982183"/>
              </p:ext>
            </p:extLst>
          </p:nvPr>
        </p:nvGraphicFramePr>
        <p:xfrm>
          <a:off x="4771211"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158183783"/>
              </p:ext>
            </p:extLst>
          </p:nvPr>
        </p:nvGraphicFramePr>
        <p:xfrm>
          <a:off x="62488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M-602</a:t>
                      </a: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spTree>
    <p:extLst>
      <p:ext uri="{BB962C8B-B14F-4D97-AF65-F5344CB8AC3E}">
        <p14:creationId xmlns:p14="http://schemas.microsoft.com/office/powerpoint/2010/main" val="34715004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Relationship Type</a:t>
            </a:r>
            <a:r>
              <a:rPr lang="en-US" sz="3200" dirty="0" smtClean="0">
                <a:latin typeface="Times New Roman" panose="02020603050405020304" pitchFamily="18" charset="0"/>
                <a:cs typeface="Times New Roman" panose="02020603050405020304" pitchFamily="18" charset="0"/>
              </a:rPr>
              <a:t>.</a:t>
            </a: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625951"/>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7"/>
                <a:ext cx="2392680" cy="584775"/>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nvGraphicFramePr>
        <p:xfrm>
          <a:off x="8794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nvGraphicFramePr>
        <p:xfrm>
          <a:off x="9642490" y="327621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graphicFrame>
        <p:nvGraphicFramePr>
          <p:cNvPr id="31" name="Table 30"/>
          <p:cNvGraphicFramePr>
            <a:graphicFrameLocks noGrp="1"/>
          </p:cNvGraphicFramePr>
          <p:nvPr/>
        </p:nvGraphicFramePr>
        <p:xfrm>
          <a:off x="4771211"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32" name="Table 31"/>
          <p:cNvGraphicFramePr>
            <a:graphicFrameLocks noGrp="1"/>
          </p:cNvGraphicFramePr>
          <p:nvPr/>
        </p:nvGraphicFramePr>
        <p:xfrm>
          <a:off x="62488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M-602</a:t>
                      </a: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33" name="Straight Connector 32"/>
          <p:cNvCxnSpPr>
            <a:endCxn id="8" idx="1"/>
          </p:cNvCxnSpPr>
          <p:nvPr/>
        </p:nvCxnSpPr>
        <p:spPr>
          <a:xfrm>
            <a:off x="7528610" y="5658225"/>
            <a:ext cx="961212" cy="406193"/>
          </a:xfrm>
          <a:prstGeom prst="line">
            <a:avLst/>
          </a:prstGeom>
          <a:ln w="762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886783" y="3001193"/>
            <a:ext cx="4724213" cy="2801615"/>
          </a:xfrm>
          <a:prstGeom prst="ellipse">
            <a:avLst/>
          </a:prstGeom>
          <a:solidFill>
            <a:schemeClr val="accent1">
              <a:alpha val="2000"/>
            </a:schemeClr>
          </a:solid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489822" y="5802808"/>
            <a:ext cx="3002280" cy="523220"/>
          </a:xfrm>
          <a:prstGeom prst="rect">
            <a:avLst/>
          </a:prstGeom>
          <a:noFill/>
          <a:ln w="38100">
            <a:solidFill>
              <a:srgbClr val="FF00FF"/>
            </a:solidFill>
          </a:ln>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Relationship Set</a:t>
            </a:r>
            <a:endParaRPr lang="en-US" sz="2800" b="1" dirty="0">
              <a:latin typeface="Times New Roman" panose="02020603050405020304" pitchFamily="18" charset="0"/>
              <a:cs typeface="Times New Roman" panose="02020603050405020304" pitchFamily="18" charset="0"/>
            </a:endParaRPr>
          </a:p>
        </p:txBody>
      </p:sp>
      <p:cxnSp>
        <p:nvCxnSpPr>
          <p:cNvPr id="26" name="Straight Connector 25"/>
          <p:cNvCxnSpPr/>
          <p:nvPr/>
        </p:nvCxnSpPr>
        <p:spPr>
          <a:xfrm flipH="1" flipV="1">
            <a:off x="3661570" y="632999"/>
            <a:ext cx="1565750" cy="1012921"/>
          </a:xfrm>
          <a:prstGeom prst="line">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20209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Degree of Relationship Type:</a:t>
            </a:r>
          </a:p>
          <a:p>
            <a:r>
              <a:rPr lang="en-US" dirty="0" smtClean="0">
                <a:latin typeface="Times New Roman" panose="02020603050405020304" pitchFamily="18" charset="0"/>
                <a:cs typeface="Times New Roman" panose="02020603050405020304" pitchFamily="18" charset="0"/>
              </a:rPr>
              <a:t>is the number of entity types participating in a </a:t>
            </a:r>
            <a:r>
              <a:rPr lang="en-US" dirty="0">
                <a:latin typeface="Times New Roman" panose="02020603050405020304" pitchFamily="18" charset="0"/>
                <a:cs typeface="Times New Roman" panose="02020603050405020304" pitchFamily="18" charset="0"/>
              </a:rPr>
              <a:t>Relationship </a:t>
            </a:r>
            <a:r>
              <a:rPr lang="en-US" dirty="0" smtClean="0">
                <a:latin typeface="Times New Roman" panose="02020603050405020304" pitchFamily="18" charset="0"/>
                <a:cs typeface="Times New Roman" panose="02020603050405020304" pitchFamily="18" charset="0"/>
              </a:rPr>
              <a:t>Type.</a:t>
            </a:r>
          </a:p>
          <a:p>
            <a:r>
              <a:rPr lang="en-US" sz="3200" b="1" dirty="0" smtClean="0">
                <a:latin typeface="Times New Roman" panose="02020603050405020304" pitchFamily="18" charset="0"/>
                <a:cs typeface="Times New Roman" panose="02020603050405020304" pitchFamily="18" charset="0"/>
              </a:rPr>
              <a:t>Attributes </a:t>
            </a:r>
            <a:r>
              <a:rPr lang="en-US" sz="3200" b="1" dirty="0">
                <a:latin typeface="Times New Roman" panose="02020603050405020304" pitchFamily="18" charset="0"/>
                <a:cs typeface="Times New Roman" panose="02020603050405020304" pitchFamily="18" charset="0"/>
              </a:rPr>
              <a:t>of Relationship Type:</a:t>
            </a:r>
          </a:p>
          <a:p>
            <a:r>
              <a:rPr lang="en-US" dirty="0" smtClean="0">
                <a:latin typeface="Times New Roman" panose="02020603050405020304" pitchFamily="18" charset="0"/>
                <a:cs typeface="Times New Roman" panose="02020603050405020304" pitchFamily="18" charset="0"/>
              </a:rPr>
              <a:t>A Relationship type can have attributes.</a:t>
            </a:r>
            <a:endParaRPr lang="en-US"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6" name="Group 5"/>
          <p:cNvGrpSpPr/>
          <p:nvPr/>
        </p:nvGrpSpPr>
        <p:grpSpPr>
          <a:xfrm>
            <a:off x="226391" y="3303050"/>
            <a:ext cx="10949321" cy="2466976"/>
            <a:chOff x="450200" y="1647031"/>
            <a:chExt cx="10949321" cy="2466976"/>
          </a:xfrm>
        </p:grpSpPr>
        <p:grpSp>
          <p:nvGrpSpPr>
            <p:cNvPr id="7" name="Group 6"/>
            <p:cNvGrpSpPr/>
            <p:nvPr/>
          </p:nvGrpSpPr>
          <p:grpSpPr>
            <a:xfrm>
              <a:off x="450200" y="1981496"/>
              <a:ext cx="1942800" cy="1523704"/>
              <a:chOff x="450200" y="2072936"/>
              <a:chExt cx="1854913" cy="1340434"/>
            </a:xfrm>
          </p:grpSpPr>
          <p:sp>
            <p:nvSpPr>
              <p:cNvPr id="18" name="Rectangle 17"/>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9" name="Straight Connector 18"/>
              <p:cNvCxnSpPr>
                <a:endCxn id="20"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8" name="Group 7"/>
            <p:cNvGrpSpPr/>
            <p:nvPr/>
          </p:nvGrpSpPr>
          <p:grpSpPr>
            <a:xfrm>
              <a:off x="9382254" y="1647031"/>
              <a:ext cx="2017267" cy="1842931"/>
              <a:chOff x="742886" y="1912221"/>
              <a:chExt cx="1838384" cy="1501149"/>
            </a:xfrm>
          </p:grpSpPr>
          <p:sp>
            <p:nvSpPr>
              <p:cNvPr id="15" name="Rectangle 14"/>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Project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6" name="Oval 15"/>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P</a:t>
                </a:r>
                <a:r>
                  <a:rPr lang="en-US" sz="2400" b="1" dirty="0" smtClean="0">
                    <a:solidFill>
                      <a:schemeClr val="tx1"/>
                    </a:solidFill>
                    <a:latin typeface="Times New Roman" panose="02020603050405020304" pitchFamily="18" charset="0"/>
                    <a:cs typeface="Times New Roman" panose="02020603050405020304" pitchFamily="18" charset="0"/>
                  </a:rPr>
                  <a:t>-ID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7" name="Straight Connector 16"/>
              <p:cNvCxnSpPr>
                <a:endCxn id="16"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4289520" y="2271847"/>
              <a:ext cx="3799753" cy="1842160"/>
              <a:chOff x="4343400" y="1667266"/>
              <a:chExt cx="3799753" cy="2971505"/>
            </a:xfrm>
          </p:grpSpPr>
          <p:sp>
            <p:nvSpPr>
              <p:cNvPr id="12" name="Diamond 1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Works_On</a:t>
                </a:r>
                <a:endParaRPr lang="en-US" sz="2400" b="1" dirty="0">
                  <a:latin typeface="Times New Roman" panose="02020603050405020304" pitchFamily="18" charset="0"/>
                  <a:cs typeface="Times New Roman" panose="02020603050405020304" pitchFamily="18" charset="0"/>
                </a:endParaRPr>
              </a:p>
            </p:txBody>
          </p:sp>
        </p:grpSp>
        <p:cxnSp>
          <p:nvCxnSpPr>
            <p:cNvPr id="10" name="Straight Connector 9"/>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15"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Oval 20"/>
          <p:cNvSpPr/>
          <p:nvPr/>
        </p:nvSpPr>
        <p:spPr>
          <a:xfrm>
            <a:off x="5144660" y="2907322"/>
            <a:ext cx="2017267" cy="62481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Hours</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a:endCxn id="21" idx="4"/>
          </p:cNvCxnSpPr>
          <p:nvPr/>
        </p:nvCxnSpPr>
        <p:spPr>
          <a:xfrm flipH="1" flipV="1">
            <a:off x="6153294" y="3532141"/>
            <a:ext cx="214563" cy="5911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9127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b="1" dirty="0">
                <a:latin typeface="Times New Roman" panose="02020603050405020304" pitchFamily="18" charset="0"/>
                <a:cs typeface="Times New Roman" panose="02020603050405020304" pitchFamily="18" charset="0"/>
              </a:rPr>
              <a:t> Levels of Abstraction in Database:</a:t>
            </a:r>
          </a:p>
        </p:txBody>
      </p:sp>
      <p:sp>
        <p:nvSpPr>
          <p:cNvPr id="3" name="Content Placeholder 2"/>
          <p:cNvSpPr>
            <a:spLocks noGrp="1"/>
          </p:cNvSpPr>
          <p:nvPr>
            <p:ph idx="1"/>
          </p:nvPr>
        </p:nvSpPr>
        <p:spPr>
          <a:xfrm>
            <a:off x="298369" y="899160"/>
            <a:ext cx="11167752" cy="5684519"/>
          </a:xfrm>
        </p:spPr>
        <p:txBody>
          <a:bodyPr>
            <a:normAutofit fontScale="92500" lnSpcReduction="10000"/>
          </a:bodyPr>
          <a:lstStyle/>
          <a:p>
            <a:pPr marL="0" indent="0">
              <a:buNone/>
            </a:pPr>
            <a:r>
              <a:rPr lang="en-US" sz="3200" b="1" dirty="0" smtClean="0">
                <a:latin typeface="Times New Roman" panose="02020603050405020304" pitchFamily="18" charset="0"/>
                <a:cs typeface="Times New Roman" panose="02020603050405020304" pitchFamily="18" charset="0"/>
              </a:rPr>
              <a:t>Conceptual Level:</a:t>
            </a:r>
          </a:p>
          <a:p>
            <a:r>
              <a:rPr lang="en-US" dirty="0" smtClean="0">
                <a:latin typeface="Times New Roman" panose="02020603050405020304" pitchFamily="18" charset="0"/>
                <a:cs typeface="Times New Roman" panose="02020603050405020304" pitchFamily="18" charset="0"/>
              </a:rPr>
              <a:t>It contains the description of all the data in the database of an organization and the relationships among the data.</a:t>
            </a:r>
          </a:p>
          <a:p>
            <a:r>
              <a:rPr lang="en-US" dirty="0" smtClean="0">
                <a:latin typeface="Times New Roman" panose="02020603050405020304" pitchFamily="18" charset="0"/>
                <a:cs typeface="Times New Roman" panose="02020603050405020304" pitchFamily="18" charset="0"/>
              </a:rPr>
              <a:t>It contains the logical structure of the entire database.</a:t>
            </a:r>
          </a:p>
          <a:p>
            <a:r>
              <a:rPr lang="en-US" dirty="0" smtClean="0">
                <a:latin typeface="Times New Roman" panose="02020603050405020304" pitchFamily="18" charset="0"/>
                <a:cs typeface="Times New Roman" panose="02020603050405020304" pitchFamily="18" charset="0"/>
              </a:rPr>
              <a:t>It represents:</a:t>
            </a:r>
          </a:p>
          <a:p>
            <a:pPr lvl="1"/>
            <a:r>
              <a:rPr lang="en-US" sz="2800" dirty="0" smtClean="0">
                <a:latin typeface="Times New Roman" panose="02020603050405020304" pitchFamily="18" charset="0"/>
                <a:cs typeface="Times New Roman" panose="02020603050405020304" pitchFamily="18" charset="0"/>
              </a:rPr>
              <a:t>All entities, attributes and their relationships</a:t>
            </a:r>
          </a:p>
          <a:p>
            <a:pPr lvl="1"/>
            <a:r>
              <a:rPr lang="en-US" sz="2800" dirty="0" smtClean="0">
                <a:latin typeface="Times New Roman" panose="02020603050405020304" pitchFamily="18" charset="0"/>
                <a:cs typeface="Times New Roman" panose="02020603050405020304" pitchFamily="18" charset="0"/>
              </a:rPr>
              <a:t>Constraints of the data</a:t>
            </a:r>
          </a:p>
          <a:p>
            <a:pPr lvl="1"/>
            <a:r>
              <a:rPr lang="en-US" sz="2800" dirty="0" smtClean="0">
                <a:latin typeface="Times New Roman" panose="02020603050405020304" pitchFamily="18" charset="0"/>
                <a:cs typeface="Times New Roman" panose="02020603050405020304" pitchFamily="18" charset="0"/>
              </a:rPr>
              <a:t>Semantic information about the data</a:t>
            </a:r>
          </a:p>
          <a:p>
            <a:pPr lvl="1"/>
            <a:r>
              <a:rPr lang="en-US" sz="2800" dirty="0" smtClean="0">
                <a:latin typeface="Times New Roman" panose="02020603050405020304" pitchFamily="18" charset="0"/>
                <a:cs typeface="Times New Roman" panose="02020603050405020304" pitchFamily="18" charset="0"/>
              </a:rPr>
              <a:t>Security and Integrity information</a:t>
            </a:r>
          </a:p>
          <a:p>
            <a:r>
              <a:rPr lang="en-US" dirty="0" smtClean="0">
                <a:latin typeface="Times New Roman" panose="02020603050405020304" pitchFamily="18" charset="0"/>
                <a:cs typeface="Times New Roman" panose="02020603050405020304" pitchFamily="18" charset="0"/>
              </a:rPr>
              <a:t>It should not contain any storage details about the data</a:t>
            </a:r>
          </a:p>
          <a:p>
            <a:r>
              <a:rPr lang="en-US" dirty="0" smtClean="0">
                <a:latin typeface="Times New Roman" panose="02020603050405020304" pitchFamily="18" charset="0"/>
                <a:cs typeface="Times New Roman" panose="02020603050405020304" pitchFamily="18" charset="0"/>
              </a:rPr>
              <a:t>Example:</a:t>
            </a:r>
          </a:p>
          <a:p>
            <a:r>
              <a:rPr lang="en-US" dirty="0" smtClean="0">
                <a:latin typeface="Times New Roman" panose="02020603050405020304" pitchFamily="18" charset="0"/>
                <a:cs typeface="Times New Roman" panose="02020603050405020304" pitchFamily="18" charset="0"/>
              </a:rPr>
              <a:t>Student data is logically stored using relation schema as </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Student</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Name, Branch, </a:t>
            </a:r>
            <a:r>
              <a:rPr lang="en-US" dirty="0" err="1" smtClean="0">
                <a:latin typeface="Times New Roman" panose="02020603050405020304" pitchFamily="18" charset="0"/>
                <a:cs typeface="Times New Roman" panose="02020603050405020304" pitchFamily="18" charset="0"/>
              </a:rPr>
              <a:t>DoB</a:t>
            </a:r>
            <a:r>
              <a:rPr lang="en-US" dirty="0" smtClean="0">
                <a:latin typeface="Times New Roman" panose="02020603050405020304" pitchFamily="18" charset="0"/>
                <a:cs typeface="Times New Roman" panose="02020603050405020304" pitchFamily="18" charset="0"/>
              </a:rPr>
              <a:t>, Sex)</a:t>
            </a:r>
          </a:p>
        </p:txBody>
      </p:sp>
    </p:spTree>
    <p:extLst>
      <p:ext uri="{BB962C8B-B14F-4D97-AF65-F5344CB8AC3E}">
        <p14:creationId xmlns:p14="http://schemas.microsoft.com/office/powerpoint/2010/main" val="131193333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Role Names:</a:t>
            </a:r>
          </a:p>
          <a:p>
            <a:r>
              <a:rPr lang="en-US" dirty="0" smtClean="0">
                <a:latin typeface="Times New Roman" panose="02020603050405020304" pitchFamily="18" charset="0"/>
                <a:cs typeface="Times New Roman" panose="02020603050405020304" pitchFamily="18" charset="0"/>
              </a:rPr>
              <a:t>Specify the role of the participating entity type.</a:t>
            </a: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15" name="Group 14"/>
          <p:cNvGrpSpPr/>
          <p:nvPr/>
        </p:nvGrpSpPr>
        <p:grpSpPr>
          <a:xfrm>
            <a:off x="558246" y="1595436"/>
            <a:ext cx="10949321" cy="2466976"/>
            <a:chOff x="450200" y="1647031"/>
            <a:chExt cx="10949321" cy="2466976"/>
          </a:xfrm>
        </p:grpSpPr>
        <p:grpSp>
          <p:nvGrpSpPr>
            <p:cNvPr id="16" name="Group 15"/>
            <p:cNvGrpSpPr/>
            <p:nvPr/>
          </p:nvGrpSpPr>
          <p:grpSpPr>
            <a:xfrm>
              <a:off x="450200" y="1981496"/>
              <a:ext cx="1942800" cy="1523704"/>
              <a:chOff x="450200" y="2072936"/>
              <a:chExt cx="1854913" cy="1340434"/>
            </a:xfrm>
          </p:grpSpPr>
          <p:sp>
            <p:nvSpPr>
              <p:cNvPr id="31" name="Rectangle 3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p:cNvCxnSpPr>
                <a:endCxn id="3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7" name="Group 16"/>
            <p:cNvGrpSpPr/>
            <p:nvPr/>
          </p:nvGrpSpPr>
          <p:grpSpPr>
            <a:xfrm>
              <a:off x="9382254" y="1647031"/>
              <a:ext cx="2017267" cy="1842931"/>
              <a:chOff x="742886" y="1912221"/>
              <a:chExt cx="1838384" cy="1501149"/>
            </a:xfrm>
          </p:grpSpPr>
          <p:sp>
            <p:nvSpPr>
              <p:cNvPr id="28" name="Rectangle 2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9" name="Oval 2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p:cNvCxnSpPr>
                <a:endCxn id="2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289520" y="2271847"/>
              <a:ext cx="3799753" cy="1842160"/>
              <a:chOff x="4343400" y="1667266"/>
              <a:chExt cx="3799753" cy="2971505"/>
            </a:xfrm>
          </p:grpSpPr>
          <p:sp>
            <p:nvSpPr>
              <p:cNvPr id="26" name="Diamond 2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046936" y="2814158"/>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Manages</a:t>
                </a:r>
                <a:endParaRPr lang="en-US" sz="2400" b="1" dirty="0">
                  <a:latin typeface="Times New Roman" panose="02020603050405020304" pitchFamily="18" charset="0"/>
                  <a:cs typeface="Times New Roman" panose="02020603050405020304" pitchFamily="18" charset="0"/>
                </a:endParaRPr>
              </a:p>
            </p:txBody>
          </p:sp>
        </p:grpSp>
        <p:cxnSp>
          <p:nvCxnSpPr>
            <p:cNvPr id="22" name="Straight Connector 21"/>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2833730" y="2463005"/>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Manager</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7854054" y="2326376"/>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a:p>
            <a:pPr algn="ctr"/>
            <a:r>
              <a:rPr lang="en-US" sz="2000" b="1" dirty="0" smtClean="0">
                <a:solidFill>
                  <a:schemeClr val="tx1"/>
                </a:solidFill>
                <a:latin typeface="Times New Roman" panose="02020603050405020304" pitchFamily="18" charset="0"/>
                <a:cs typeface="Times New Roman" panose="02020603050405020304" pitchFamily="18" charset="0"/>
              </a:rPr>
              <a:t>Managed</a:t>
            </a:r>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05404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Role Names are important in </a:t>
            </a:r>
            <a:r>
              <a:rPr lang="en-US" b="1" dirty="0" smtClean="0">
                <a:latin typeface="Times New Roman" panose="02020603050405020304" pitchFamily="18" charset="0"/>
                <a:cs typeface="Times New Roman" panose="02020603050405020304" pitchFamily="18" charset="0"/>
              </a:rPr>
              <a:t>Recursive relationship types</a:t>
            </a:r>
            <a:r>
              <a:rPr lang="en-US" dirty="0" smtClean="0">
                <a:latin typeface="Times New Roman" panose="02020603050405020304" pitchFamily="18" charset="0"/>
                <a:cs typeface="Times New Roman" panose="02020603050405020304" pitchFamily="18" charset="0"/>
              </a:rPr>
              <a:t>.</a:t>
            </a: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45" name="Group 44"/>
          <p:cNvGrpSpPr/>
          <p:nvPr/>
        </p:nvGrpSpPr>
        <p:grpSpPr>
          <a:xfrm>
            <a:off x="2451753" y="1648026"/>
            <a:ext cx="6466699" cy="4715348"/>
            <a:chOff x="2583956" y="1240402"/>
            <a:chExt cx="6466699" cy="4715348"/>
          </a:xfrm>
        </p:grpSpPr>
        <p:grpSp>
          <p:nvGrpSpPr>
            <p:cNvPr id="7" name="Group 6"/>
            <p:cNvGrpSpPr/>
            <p:nvPr/>
          </p:nvGrpSpPr>
          <p:grpSpPr>
            <a:xfrm>
              <a:off x="4472850" y="1240402"/>
              <a:ext cx="3389935" cy="1541326"/>
              <a:chOff x="227998" y="2057434"/>
              <a:chExt cx="3236584" cy="1355936"/>
            </a:xfrm>
          </p:grpSpPr>
          <p:sp>
            <p:nvSpPr>
              <p:cNvPr id="18" name="Rectangle 17"/>
              <p:cNvSpPr/>
              <p:nvPr/>
            </p:nvSpPr>
            <p:spPr>
              <a:xfrm>
                <a:off x="227998" y="2892668"/>
                <a:ext cx="2420916"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9" name="Straight Connector 18"/>
              <p:cNvCxnSpPr>
                <a:endCxn id="20" idx="4"/>
              </p:cNvCxnSpPr>
              <p:nvPr/>
            </p:nvCxnSpPr>
            <p:spPr>
              <a:xfrm flipV="1">
                <a:off x="2567317" y="2526417"/>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996438" y="2057434"/>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9" name="Group 8"/>
            <p:cNvGrpSpPr/>
            <p:nvPr/>
          </p:nvGrpSpPr>
          <p:grpSpPr>
            <a:xfrm>
              <a:off x="4185242" y="4113590"/>
              <a:ext cx="3290030" cy="1842160"/>
              <a:chOff x="4343401" y="1667266"/>
              <a:chExt cx="3290030" cy="2971505"/>
            </a:xfrm>
          </p:grpSpPr>
          <p:sp>
            <p:nvSpPr>
              <p:cNvPr id="12" name="Diamond 11"/>
              <p:cNvSpPr/>
              <p:nvPr/>
            </p:nvSpPr>
            <p:spPr>
              <a:xfrm>
                <a:off x="4343401" y="1667266"/>
                <a:ext cx="3290030"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4773949" y="2736984"/>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Supervision</a:t>
                </a:r>
                <a:endParaRPr lang="en-US" sz="2400" b="1" dirty="0">
                  <a:latin typeface="Times New Roman" panose="02020603050405020304" pitchFamily="18" charset="0"/>
                  <a:cs typeface="Times New Roman" panose="02020603050405020304" pitchFamily="18" charset="0"/>
                </a:endParaRPr>
              </a:p>
            </p:txBody>
          </p:sp>
        </p:grpSp>
        <p:cxnSp>
          <p:nvCxnSpPr>
            <p:cNvPr id="10" name="Straight Connector 9"/>
            <p:cNvCxnSpPr/>
            <p:nvPr/>
          </p:nvCxnSpPr>
          <p:spPr>
            <a:xfrm flipV="1">
              <a:off x="4110439" y="2781727"/>
              <a:ext cx="901695" cy="22529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583956" y="4113590"/>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Supervisor</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7297496" y="4143932"/>
              <a:ext cx="1753159" cy="70277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Supervisee</a:t>
              </a:r>
            </a:p>
          </p:txBody>
        </p:sp>
        <p:cxnSp>
          <p:nvCxnSpPr>
            <p:cNvPr id="36" name="Straight Connector 35"/>
            <p:cNvCxnSpPr>
              <a:endCxn id="12" idx="3"/>
            </p:cNvCxnSpPr>
            <p:nvPr/>
          </p:nvCxnSpPr>
          <p:spPr>
            <a:xfrm>
              <a:off x="6620802" y="2781727"/>
              <a:ext cx="854470" cy="22529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26084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Constraints on Binary Relationship Types:</a:t>
            </a:r>
          </a:p>
          <a:p>
            <a:r>
              <a:rPr lang="en-US" b="1" dirty="0" smtClean="0">
                <a:latin typeface="Times New Roman" panose="02020603050405020304" pitchFamily="18" charset="0"/>
                <a:cs typeface="Times New Roman" panose="02020603050405020304" pitchFamily="18" charset="0"/>
              </a:rPr>
              <a:t>Cardinality ratio:</a:t>
            </a:r>
          </a:p>
          <a:p>
            <a:r>
              <a:rPr lang="en-US" dirty="0" smtClean="0">
                <a:latin typeface="Times New Roman" panose="02020603050405020304" pitchFamily="18" charset="0"/>
                <a:cs typeface="Times New Roman" panose="02020603050405020304" pitchFamily="18" charset="0"/>
              </a:rPr>
              <a:t>It specifies the </a:t>
            </a:r>
            <a:r>
              <a:rPr lang="en-US" b="1" dirty="0" smtClean="0">
                <a:latin typeface="Times New Roman" panose="02020603050405020304" pitchFamily="18" charset="0"/>
                <a:cs typeface="Times New Roman" panose="02020603050405020304" pitchFamily="18" charset="0"/>
              </a:rPr>
              <a:t>maximum</a:t>
            </a:r>
            <a:r>
              <a:rPr lang="en-US" dirty="0" smtClean="0">
                <a:latin typeface="Times New Roman" panose="02020603050405020304" pitchFamily="18" charset="0"/>
                <a:cs typeface="Times New Roman" panose="02020603050405020304" pitchFamily="18" charset="0"/>
              </a:rPr>
              <a:t> number of relationship that an entity can participate in.</a:t>
            </a: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Here, manages is a One-to-One (1:1) relationship</a:t>
            </a: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6656" y="1869071"/>
            <a:ext cx="10949321" cy="2466976"/>
            <a:chOff x="558246" y="1286084"/>
            <a:chExt cx="10949321" cy="2466976"/>
          </a:xfrm>
        </p:grpSpPr>
        <p:grpSp>
          <p:nvGrpSpPr>
            <p:cNvPr id="15" name="Group 14"/>
            <p:cNvGrpSpPr/>
            <p:nvPr/>
          </p:nvGrpSpPr>
          <p:grpSpPr>
            <a:xfrm>
              <a:off x="558246" y="1286084"/>
              <a:ext cx="10949321" cy="2466976"/>
              <a:chOff x="450200" y="1647031"/>
              <a:chExt cx="10949321" cy="2466976"/>
            </a:xfrm>
          </p:grpSpPr>
          <p:grpSp>
            <p:nvGrpSpPr>
              <p:cNvPr id="16" name="Group 15"/>
              <p:cNvGrpSpPr/>
              <p:nvPr/>
            </p:nvGrpSpPr>
            <p:grpSpPr>
              <a:xfrm>
                <a:off x="450200" y="1981496"/>
                <a:ext cx="1942800" cy="1523704"/>
                <a:chOff x="450200" y="2072936"/>
                <a:chExt cx="1854913" cy="1340434"/>
              </a:xfrm>
            </p:grpSpPr>
            <p:sp>
              <p:nvSpPr>
                <p:cNvPr id="31" name="Rectangle 3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p:cNvCxnSpPr>
                  <a:endCxn id="3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7" name="Group 16"/>
              <p:cNvGrpSpPr/>
              <p:nvPr/>
            </p:nvGrpSpPr>
            <p:grpSpPr>
              <a:xfrm>
                <a:off x="9382254" y="1647031"/>
                <a:ext cx="2017267" cy="1842931"/>
                <a:chOff x="742886" y="1912221"/>
                <a:chExt cx="1838384" cy="1501149"/>
              </a:xfrm>
            </p:grpSpPr>
            <p:sp>
              <p:nvSpPr>
                <p:cNvPr id="28" name="Rectangle 2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9" name="Oval 2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p:cNvCxnSpPr>
                  <a:endCxn id="2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289520" y="2271847"/>
                <a:ext cx="3799753" cy="1842160"/>
                <a:chOff x="4343400" y="1667266"/>
                <a:chExt cx="3799753" cy="2971505"/>
              </a:xfrm>
            </p:grpSpPr>
            <p:sp>
              <p:nvSpPr>
                <p:cNvPr id="26" name="Diamond 2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046936" y="2814158"/>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Manages</a:t>
                  </a:r>
                  <a:endParaRPr lang="en-US" sz="2400" b="1" dirty="0">
                    <a:latin typeface="Times New Roman" panose="02020603050405020304" pitchFamily="18" charset="0"/>
                    <a:cs typeface="Times New Roman" panose="02020603050405020304" pitchFamily="18" charset="0"/>
                  </a:endParaRPr>
                </a:p>
              </p:txBody>
            </p:sp>
          </p:grpSp>
          <p:cxnSp>
            <p:nvCxnSpPr>
              <p:cNvPr id="22" name="Straight Connector 21"/>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2676086" y="2256410"/>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Manager </a:t>
              </a:r>
              <a:r>
                <a:rPr lang="en-US" sz="2400" b="1" dirty="0" smtClean="0">
                  <a:solidFill>
                    <a:srgbClr val="FF00FF"/>
                  </a:solidFill>
                  <a:latin typeface="Times New Roman" panose="02020603050405020304" pitchFamily="18" charset="0"/>
                  <a:cs typeface="Times New Roman" panose="02020603050405020304" pitchFamily="18" charset="0"/>
                </a:rPr>
                <a:t>1</a:t>
              </a:r>
              <a:endParaRPr lang="en-US" sz="2400" b="1" dirty="0">
                <a:solidFill>
                  <a:srgbClr val="FF00FF"/>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7854054" y="1874561"/>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a:p>
              <a:pPr algn="ctr"/>
              <a:r>
                <a:rPr lang="en-US" sz="2000" b="1" dirty="0" smtClean="0">
                  <a:solidFill>
                    <a:schemeClr val="tx1"/>
                  </a:solidFill>
                  <a:latin typeface="Times New Roman" panose="02020603050405020304" pitchFamily="18" charset="0"/>
                  <a:cs typeface="Times New Roman" panose="02020603050405020304" pitchFamily="18" charset="0"/>
                </a:rPr>
                <a:t>Managed</a:t>
              </a:r>
              <a:endParaRPr lang="en-US" sz="2000"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19" name="Table 18"/>
          <p:cNvGraphicFramePr>
            <a:graphicFrameLocks noGrp="1"/>
          </p:cNvGraphicFramePr>
          <p:nvPr>
            <p:extLst>
              <p:ext uri="{D42A27DB-BD31-4B8C-83A1-F6EECF244321}">
                <p14:modId xmlns:p14="http://schemas.microsoft.com/office/powerpoint/2010/main" val="3623078059"/>
              </p:ext>
            </p:extLst>
          </p:nvPr>
        </p:nvGraphicFramePr>
        <p:xfrm>
          <a:off x="995503" y="3922547"/>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873005448"/>
              </p:ext>
            </p:extLst>
          </p:nvPr>
        </p:nvGraphicFramePr>
        <p:xfrm>
          <a:off x="9758503" y="3785387"/>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bl>
          </a:graphicData>
        </a:graphic>
      </p:graphicFrame>
      <p:cxnSp>
        <p:nvCxnSpPr>
          <p:cNvPr id="23" name="Straight Connector 22"/>
          <p:cNvCxnSpPr/>
          <p:nvPr/>
        </p:nvCxnSpPr>
        <p:spPr>
          <a:xfrm flipV="1">
            <a:off x="2211965" y="4337303"/>
            <a:ext cx="7723659" cy="157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211965" y="4744927"/>
            <a:ext cx="7635525" cy="15423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8051324" y="3023664"/>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FF"/>
                </a:solidFill>
                <a:latin typeface="Times New Roman" panose="02020603050405020304" pitchFamily="18" charset="0"/>
                <a:cs typeface="Times New Roman" panose="02020603050405020304" pitchFamily="18" charset="0"/>
              </a:rPr>
              <a:t>1</a:t>
            </a:r>
            <a:endParaRPr lang="en-US" sz="2000" b="1" dirty="0" smtClean="0">
              <a:solidFill>
                <a:srgbClr val="FF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24260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Here, manages is a One-to-One (1:1) relationship</a:t>
            </a: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072952"/>
            <a:ext cx="10949321" cy="2466976"/>
            <a:chOff x="558246" y="1286084"/>
            <a:chExt cx="10949321" cy="2466976"/>
          </a:xfrm>
        </p:grpSpPr>
        <p:grpSp>
          <p:nvGrpSpPr>
            <p:cNvPr id="15" name="Group 14"/>
            <p:cNvGrpSpPr/>
            <p:nvPr/>
          </p:nvGrpSpPr>
          <p:grpSpPr>
            <a:xfrm>
              <a:off x="558246" y="1286084"/>
              <a:ext cx="10949321" cy="2466976"/>
              <a:chOff x="450200" y="1647031"/>
              <a:chExt cx="10949321" cy="2466976"/>
            </a:xfrm>
          </p:grpSpPr>
          <p:grpSp>
            <p:nvGrpSpPr>
              <p:cNvPr id="16" name="Group 15"/>
              <p:cNvGrpSpPr/>
              <p:nvPr/>
            </p:nvGrpSpPr>
            <p:grpSpPr>
              <a:xfrm>
                <a:off x="450200" y="1981496"/>
                <a:ext cx="1942800" cy="1523704"/>
                <a:chOff x="450200" y="2072936"/>
                <a:chExt cx="1854913" cy="1340434"/>
              </a:xfrm>
            </p:grpSpPr>
            <p:sp>
              <p:nvSpPr>
                <p:cNvPr id="31" name="Rectangle 3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p:cNvCxnSpPr>
                  <a:endCxn id="3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7" name="Group 16"/>
              <p:cNvGrpSpPr/>
              <p:nvPr/>
            </p:nvGrpSpPr>
            <p:grpSpPr>
              <a:xfrm>
                <a:off x="9382254" y="1647031"/>
                <a:ext cx="2017267" cy="1842931"/>
                <a:chOff x="742886" y="1912221"/>
                <a:chExt cx="1838384" cy="1501149"/>
              </a:xfrm>
            </p:grpSpPr>
            <p:sp>
              <p:nvSpPr>
                <p:cNvPr id="28" name="Rectangle 2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9" name="Oval 2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p:cNvCxnSpPr>
                  <a:endCxn id="2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289520" y="2271847"/>
                <a:ext cx="3799753" cy="1842160"/>
                <a:chOff x="4343400" y="1667266"/>
                <a:chExt cx="3799753" cy="2971505"/>
              </a:xfrm>
            </p:grpSpPr>
            <p:sp>
              <p:nvSpPr>
                <p:cNvPr id="26" name="Diamond 2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046936" y="2814158"/>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Manages</a:t>
                  </a:r>
                  <a:endParaRPr lang="en-US" sz="2400" b="1" dirty="0">
                    <a:latin typeface="Times New Roman" panose="02020603050405020304" pitchFamily="18" charset="0"/>
                    <a:cs typeface="Times New Roman" panose="02020603050405020304" pitchFamily="18" charset="0"/>
                  </a:endParaRPr>
                </a:p>
              </p:txBody>
            </p:sp>
          </p:grpSp>
          <p:cxnSp>
            <p:nvCxnSpPr>
              <p:cNvPr id="22" name="Straight Connector 21"/>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2676086" y="2256410"/>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Manager</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7881384" y="1799064"/>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a:p>
              <a:pPr algn="ctr"/>
              <a:r>
                <a:rPr lang="en-US" sz="2000" b="1" dirty="0" smtClean="0">
                  <a:solidFill>
                    <a:schemeClr val="tx1"/>
                  </a:solidFill>
                  <a:latin typeface="Times New Roman" panose="02020603050405020304" pitchFamily="18" charset="0"/>
                  <a:cs typeface="Times New Roman" panose="02020603050405020304" pitchFamily="18" charset="0"/>
                </a:rPr>
                <a:t>Managed</a:t>
              </a:r>
              <a:endParaRPr lang="en-US" sz="2000"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19" name="Table 18"/>
          <p:cNvGraphicFramePr>
            <a:graphicFrameLocks noGrp="1"/>
          </p:cNvGraphicFramePr>
          <p:nvPr/>
        </p:nvGraphicFramePr>
        <p:xfrm>
          <a:off x="997093" y="3474198"/>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617236630"/>
              </p:ext>
            </p:extLst>
          </p:nvPr>
        </p:nvGraphicFramePr>
        <p:xfrm>
          <a:off x="9760093" y="3337038"/>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M-602</a:t>
                      </a: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2199394434"/>
              </p:ext>
            </p:extLst>
          </p:nvPr>
        </p:nvGraphicFramePr>
        <p:xfrm>
          <a:off x="4837312" y="3651764"/>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err="1" smtClean="0">
                          <a:latin typeface="Times New Roman" panose="02020603050405020304" pitchFamily="18" charset="0"/>
                          <a:cs typeface="Times New Roman" panose="02020603050405020304" pitchFamily="18" charset="0"/>
                        </a:rPr>
                        <a:t>Mng_SSN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1015705588"/>
              </p:ext>
            </p:extLst>
          </p:nvPr>
        </p:nvGraphicFramePr>
        <p:xfrm>
          <a:off x="6314991" y="3651764"/>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M-602</a:t>
                      </a: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sp>
        <p:nvSpPr>
          <p:cNvPr id="38" name="Rectangle 37"/>
          <p:cNvSpPr/>
          <p:nvPr/>
        </p:nvSpPr>
        <p:spPr>
          <a:xfrm>
            <a:off x="8197318" y="2241850"/>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FF"/>
                </a:solidFill>
                <a:latin typeface="Times New Roman" panose="02020603050405020304" pitchFamily="18" charset="0"/>
                <a:cs typeface="Times New Roman" panose="02020603050405020304" pitchFamily="18" charset="0"/>
              </a:rPr>
              <a:t>1</a:t>
            </a:r>
            <a:endParaRPr lang="en-US" sz="2000" b="1" dirty="0" smtClean="0">
              <a:solidFill>
                <a:srgbClr val="FF00FF"/>
              </a:solidFill>
              <a:latin typeface="Times New Roman" panose="02020603050405020304" pitchFamily="18" charset="0"/>
              <a:cs typeface="Times New Roman" panose="02020603050405020304" pitchFamily="18" charset="0"/>
            </a:endParaRPr>
          </a:p>
        </p:txBody>
      </p:sp>
      <p:sp>
        <p:nvSpPr>
          <p:cNvPr id="39" name="Rectangle 38"/>
          <p:cNvSpPr/>
          <p:nvPr/>
        </p:nvSpPr>
        <p:spPr>
          <a:xfrm>
            <a:off x="4115865" y="2175339"/>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FF"/>
                </a:solidFill>
                <a:latin typeface="Times New Roman" panose="02020603050405020304" pitchFamily="18" charset="0"/>
                <a:cs typeface="Times New Roman" panose="02020603050405020304" pitchFamily="18" charset="0"/>
              </a:rPr>
              <a:t>1</a:t>
            </a:r>
            <a:endParaRPr lang="en-US" sz="2000" b="1" dirty="0" smtClean="0">
              <a:solidFill>
                <a:srgbClr val="FF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540480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b="1"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Here, manages is a One-to-Many (1:N) relationship</a:t>
            </a:r>
          </a:p>
          <a:p>
            <a:r>
              <a:rPr lang="en-US" dirty="0" smtClean="0">
                <a:latin typeface="Times New Roman" panose="02020603050405020304" pitchFamily="18" charset="0"/>
                <a:cs typeface="Times New Roman" panose="02020603050405020304" pitchFamily="18" charset="0"/>
              </a:rPr>
              <a:t>Where, N=2</a:t>
            </a: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072952"/>
            <a:ext cx="10949321" cy="2466976"/>
            <a:chOff x="558246" y="1286084"/>
            <a:chExt cx="10949321" cy="2466976"/>
          </a:xfrm>
        </p:grpSpPr>
        <p:grpSp>
          <p:nvGrpSpPr>
            <p:cNvPr id="15" name="Group 14"/>
            <p:cNvGrpSpPr/>
            <p:nvPr/>
          </p:nvGrpSpPr>
          <p:grpSpPr>
            <a:xfrm>
              <a:off x="558246" y="1286084"/>
              <a:ext cx="10949321" cy="2466976"/>
              <a:chOff x="450200" y="1647031"/>
              <a:chExt cx="10949321" cy="2466976"/>
            </a:xfrm>
          </p:grpSpPr>
          <p:grpSp>
            <p:nvGrpSpPr>
              <p:cNvPr id="16" name="Group 15"/>
              <p:cNvGrpSpPr/>
              <p:nvPr/>
            </p:nvGrpSpPr>
            <p:grpSpPr>
              <a:xfrm>
                <a:off x="450200" y="1981496"/>
                <a:ext cx="1942800" cy="1523704"/>
                <a:chOff x="450200" y="2072936"/>
                <a:chExt cx="1854913" cy="1340434"/>
              </a:xfrm>
            </p:grpSpPr>
            <p:sp>
              <p:nvSpPr>
                <p:cNvPr id="31" name="Rectangle 3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p:cNvCxnSpPr>
                  <a:endCxn id="3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7" name="Group 16"/>
              <p:cNvGrpSpPr/>
              <p:nvPr/>
            </p:nvGrpSpPr>
            <p:grpSpPr>
              <a:xfrm>
                <a:off x="9382254" y="1647031"/>
                <a:ext cx="2017267" cy="1842931"/>
                <a:chOff x="742886" y="1912221"/>
                <a:chExt cx="1838384" cy="1501149"/>
              </a:xfrm>
            </p:grpSpPr>
            <p:sp>
              <p:nvSpPr>
                <p:cNvPr id="28" name="Rectangle 2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9" name="Oval 2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p:cNvCxnSpPr>
                  <a:endCxn id="2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289520" y="2271847"/>
                <a:ext cx="3799753" cy="1842160"/>
                <a:chOff x="4343400" y="1667266"/>
                <a:chExt cx="3799753" cy="2971505"/>
              </a:xfrm>
            </p:grpSpPr>
            <p:sp>
              <p:nvSpPr>
                <p:cNvPr id="26" name="Diamond 2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046936" y="2814158"/>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Manages</a:t>
                  </a:r>
                  <a:endParaRPr lang="en-US" sz="2400" b="1" dirty="0">
                    <a:latin typeface="Times New Roman" panose="02020603050405020304" pitchFamily="18" charset="0"/>
                    <a:cs typeface="Times New Roman" panose="02020603050405020304" pitchFamily="18" charset="0"/>
                  </a:endParaRPr>
                </a:p>
              </p:txBody>
            </p:sp>
          </p:grpSp>
          <p:cxnSp>
            <p:nvCxnSpPr>
              <p:cNvPr id="22" name="Straight Connector 21"/>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2610700" y="2311237"/>
              <a:ext cx="1455008" cy="430057"/>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Manager</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7854054" y="1831410"/>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a:p>
              <a:pPr algn="ctr"/>
              <a:r>
                <a:rPr lang="en-US" sz="2000" b="1" dirty="0" smtClean="0">
                  <a:solidFill>
                    <a:schemeClr val="tx1"/>
                  </a:solidFill>
                  <a:latin typeface="Times New Roman" panose="02020603050405020304" pitchFamily="18" charset="0"/>
                  <a:cs typeface="Times New Roman" panose="02020603050405020304" pitchFamily="18" charset="0"/>
                </a:rPr>
                <a:t>Managed</a:t>
              </a:r>
              <a:endParaRPr lang="en-US" sz="2000"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19" name="Table 18"/>
          <p:cNvGraphicFramePr>
            <a:graphicFrameLocks noGrp="1"/>
          </p:cNvGraphicFramePr>
          <p:nvPr/>
        </p:nvGraphicFramePr>
        <p:xfrm>
          <a:off x="997093" y="3474198"/>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20" name="Table 19"/>
          <p:cNvGraphicFramePr>
            <a:graphicFrameLocks noGrp="1"/>
          </p:cNvGraphicFramePr>
          <p:nvPr/>
        </p:nvGraphicFramePr>
        <p:xfrm>
          <a:off x="9760093" y="333703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23" name="Straight Connector 22"/>
          <p:cNvCxnSpPr/>
          <p:nvPr/>
        </p:nvCxnSpPr>
        <p:spPr>
          <a:xfrm>
            <a:off x="2213555" y="4046632"/>
            <a:ext cx="7745693" cy="19486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213555" y="4402583"/>
            <a:ext cx="7745693" cy="6431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213555" y="3877937"/>
            <a:ext cx="7745693" cy="1686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213555" y="4401298"/>
            <a:ext cx="7745693" cy="1854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8218764" y="2232494"/>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FF"/>
                </a:solidFill>
                <a:latin typeface="Times New Roman" panose="02020603050405020304" pitchFamily="18" charset="0"/>
                <a:cs typeface="Times New Roman" panose="02020603050405020304" pitchFamily="18" charset="0"/>
              </a:rPr>
              <a:t>N</a:t>
            </a:r>
          </a:p>
        </p:txBody>
      </p:sp>
      <p:sp>
        <p:nvSpPr>
          <p:cNvPr id="39" name="Rectangle 38"/>
          <p:cNvSpPr/>
          <p:nvPr/>
        </p:nvSpPr>
        <p:spPr>
          <a:xfrm>
            <a:off x="4127543" y="2126628"/>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FF"/>
                </a:solidFill>
                <a:latin typeface="Times New Roman" panose="02020603050405020304" pitchFamily="18" charset="0"/>
                <a:cs typeface="Times New Roman" panose="02020603050405020304" pitchFamily="18" charset="0"/>
              </a:rPr>
              <a:t>1</a:t>
            </a:r>
            <a:endParaRPr lang="en-US" sz="2000" b="1" dirty="0" smtClean="0">
              <a:solidFill>
                <a:srgbClr val="FF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905056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Here</a:t>
            </a:r>
            <a:r>
              <a:rPr lang="en-US" dirty="0">
                <a:latin typeface="Times New Roman" panose="02020603050405020304" pitchFamily="18" charset="0"/>
                <a:cs typeface="Times New Roman" panose="02020603050405020304" pitchFamily="18" charset="0"/>
              </a:rPr>
              <a:t>, manages is a </a:t>
            </a:r>
            <a:r>
              <a:rPr lang="en-US" dirty="0" smtClean="0">
                <a:latin typeface="Times New Roman" panose="02020603050405020304" pitchFamily="18" charset="0"/>
                <a:cs typeface="Times New Roman" panose="02020603050405020304" pitchFamily="18" charset="0"/>
              </a:rPr>
              <a:t>One-to-Many </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1:N) relationship</a:t>
            </a:r>
          </a:p>
          <a:p>
            <a:r>
              <a:rPr lang="en-US" dirty="0">
                <a:latin typeface="Times New Roman" panose="02020603050405020304" pitchFamily="18" charset="0"/>
                <a:cs typeface="Times New Roman" panose="02020603050405020304" pitchFamily="18" charset="0"/>
              </a:rPr>
              <a:t>Where, </a:t>
            </a:r>
            <a:r>
              <a:rPr lang="en-US" dirty="0" smtClean="0">
                <a:latin typeface="Times New Roman" panose="02020603050405020304" pitchFamily="18" charset="0"/>
                <a:cs typeface="Times New Roman" panose="02020603050405020304" pitchFamily="18" charset="0"/>
              </a:rPr>
              <a:t>N=2</a:t>
            </a:r>
            <a:endParaRPr lang="en-US"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072952"/>
            <a:ext cx="10949321" cy="2466976"/>
            <a:chOff x="558246" y="1286084"/>
            <a:chExt cx="10949321" cy="2466976"/>
          </a:xfrm>
        </p:grpSpPr>
        <p:grpSp>
          <p:nvGrpSpPr>
            <p:cNvPr id="15" name="Group 14"/>
            <p:cNvGrpSpPr/>
            <p:nvPr/>
          </p:nvGrpSpPr>
          <p:grpSpPr>
            <a:xfrm>
              <a:off x="558246" y="1286084"/>
              <a:ext cx="10949321" cy="2466976"/>
              <a:chOff x="450200" y="1647031"/>
              <a:chExt cx="10949321" cy="2466976"/>
            </a:xfrm>
          </p:grpSpPr>
          <p:grpSp>
            <p:nvGrpSpPr>
              <p:cNvPr id="16" name="Group 15"/>
              <p:cNvGrpSpPr/>
              <p:nvPr/>
            </p:nvGrpSpPr>
            <p:grpSpPr>
              <a:xfrm>
                <a:off x="450200" y="1981496"/>
                <a:ext cx="1942800" cy="1523704"/>
                <a:chOff x="450200" y="2072936"/>
                <a:chExt cx="1854913" cy="1340434"/>
              </a:xfrm>
            </p:grpSpPr>
            <p:sp>
              <p:nvSpPr>
                <p:cNvPr id="31" name="Rectangle 3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p:cNvCxnSpPr>
                  <a:endCxn id="3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7" name="Group 16"/>
              <p:cNvGrpSpPr/>
              <p:nvPr/>
            </p:nvGrpSpPr>
            <p:grpSpPr>
              <a:xfrm>
                <a:off x="9382254" y="1647031"/>
                <a:ext cx="2017267" cy="1842931"/>
                <a:chOff x="742886" y="1912221"/>
                <a:chExt cx="1838384" cy="1501149"/>
              </a:xfrm>
            </p:grpSpPr>
            <p:sp>
              <p:nvSpPr>
                <p:cNvPr id="28" name="Rectangle 2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9" name="Oval 2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p:cNvCxnSpPr>
                  <a:endCxn id="2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289520" y="2271847"/>
                <a:ext cx="3799753" cy="1842160"/>
                <a:chOff x="4343400" y="1667266"/>
                <a:chExt cx="3799753" cy="2971505"/>
              </a:xfrm>
            </p:grpSpPr>
            <p:sp>
              <p:nvSpPr>
                <p:cNvPr id="26" name="Diamond 2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046936" y="2814158"/>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Manages</a:t>
                  </a:r>
                  <a:endParaRPr lang="en-US" sz="2400" b="1" dirty="0">
                    <a:latin typeface="Times New Roman" panose="02020603050405020304" pitchFamily="18" charset="0"/>
                    <a:cs typeface="Times New Roman" panose="02020603050405020304" pitchFamily="18" charset="0"/>
                  </a:endParaRPr>
                </a:p>
              </p:txBody>
            </p:sp>
          </p:grpSp>
          <p:cxnSp>
            <p:nvCxnSpPr>
              <p:cNvPr id="22" name="Straight Connector 21"/>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2580145" y="2406107"/>
              <a:ext cx="1465653" cy="365496"/>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Manager</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7903324" y="1887101"/>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a:p>
              <a:pPr algn="ctr"/>
              <a:r>
                <a:rPr lang="en-US" sz="2000" b="1" dirty="0" smtClean="0">
                  <a:solidFill>
                    <a:schemeClr val="tx1"/>
                  </a:solidFill>
                  <a:latin typeface="Times New Roman" panose="02020603050405020304" pitchFamily="18" charset="0"/>
                  <a:cs typeface="Times New Roman" panose="02020603050405020304" pitchFamily="18" charset="0"/>
                </a:rPr>
                <a:t>Managed</a:t>
              </a:r>
              <a:endParaRPr lang="en-US" sz="2000"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19" name="Table 18"/>
          <p:cNvGraphicFramePr>
            <a:graphicFrameLocks noGrp="1"/>
          </p:cNvGraphicFramePr>
          <p:nvPr/>
        </p:nvGraphicFramePr>
        <p:xfrm>
          <a:off x="997093" y="3474198"/>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20" name="Table 19"/>
          <p:cNvGraphicFramePr>
            <a:graphicFrameLocks noGrp="1"/>
          </p:cNvGraphicFramePr>
          <p:nvPr/>
        </p:nvGraphicFramePr>
        <p:xfrm>
          <a:off x="9760093" y="333703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889669247"/>
              </p:ext>
            </p:extLst>
          </p:nvPr>
        </p:nvGraphicFramePr>
        <p:xfrm>
          <a:off x="4837312" y="3651764"/>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err="1" smtClean="0">
                          <a:latin typeface="Times New Roman" panose="02020603050405020304" pitchFamily="18" charset="0"/>
                          <a:cs typeface="Times New Roman" panose="02020603050405020304" pitchFamily="18" charset="0"/>
                        </a:rPr>
                        <a:t>Mng_SSN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75119728"/>
              </p:ext>
            </p:extLst>
          </p:nvPr>
        </p:nvGraphicFramePr>
        <p:xfrm>
          <a:off x="6314991" y="3651764"/>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F-601</a:t>
                      </a: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sp>
        <p:nvSpPr>
          <p:cNvPr id="39" name="Rectangle 38"/>
          <p:cNvSpPr/>
          <p:nvPr/>
        </p:nvSpPr>
        <p:spPr>
          <a:xfrm>
            <a:off x="8216973" y="2241850"/>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FF"/>
                </a:solidFill>
                <a:latin typeface="Times New Roman" panose="02020603050405020304" pitchFamily="18" charset="0"/>
                <a:cs typeface="Times New Roman" panose="02020603050405020304" pitchFamily="18" charset="0"/>
              </a:rPr>
              <a:t>N</a:t>
            </a:r>
          </a:p>
        </p:txBody>
      </p:sp>
      <p:sp>
        <p:nvSpPr>
          <p:cNvPr id="40" name="Rectangle 39"/>
          <p:cNvSpPr/>
          <p:nvPr/>
        </p:nvSpPr>
        <p:spPr>
          <a:xfrm>
            <a:off x="3894564" y="2216750"/>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00FF"/>
                </a:solidFill>
                <a:latin typeface="Times New Roman" panose="02020603050405020304" pitchFamily="18" charset="0"/>
                <a:cs typeface="Times New Roman" panose="02020603050405020304" pitchFamily="18" charset="0"/>
              </a:rPr>
              <a:t>1</a:t>
            </a:r>
            <a:endParaRPr lang="en-US" sz="2000" b="1" dirty="0" smtClean="0">
              <a:solidFill>
                <a:srgbClr val="FF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071042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Here, </a:t>
            </a:r>
            <a:r>
              <a:rPr lang="en-US" dirty="0" err="1" smtClean="0">
                <a:latin typeface="Times New Roman" panose="02020603050405020304" pitchFamily="18" charset="0"/>
                <a:cs typeface="Times New Roman" panose="02020603050405020304" pitchFamily="18" charset="0"/>
              </a:rPr>
              <a:t>Works_On</a:t>
            </a:r>
            <a:r>
              <a:rPr lang="en-US" dirty="0" smtClean="0">
                <a:latin typeface="Times New Roman" panose="02020603050405020304" pitchFamily="18" charset="0"/>
                <a:cs typeface="Times New Roman" panose="02020603050405020304" pitchFamily="18" charset="0"/>
              </a:rPr>
              <a:t> is a Many-to-Many (M:N) relationship</a:t>
            </a:r>
          </a:p>
          <a:p>
            <a:r>
              <a:rPr lang="en-US" dirty="0" smtClean="0">
                <a:latin typeface="Times New Roman" panose="02020603050405020304" pitchFamily="18" charset="0"/>
                <a:cs typeface="Times New Roman" panose="02020603050405020304" pitchFamily="18" charset="0"/>
              </a:rPr>
              <a:t>Where, M=2:N=3</a:t>
            </a: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072952"/>
            <a:ext cx="10949321" cy="2466976"/>
            <a:chOff x="558246" y="1286084"/>
            <a:chExt cx="10949321" cy="2466976"/>
          </a:xfrm>
        </p:grpSpPr>
        <p:grpSp>
          <p:nvGrpSpPr>
            <p:cNvPr id="15" name="Group 14"/>
            <p:cNvGrpSpPr/>
            <p:nvPr/>
          </p:nvGrpSpPr>
          <p:grpSpPr>
            <a:xfrm>
              <a:off x="558246" y="1286084"/>
              <a:ext cx="10949321" cy="2466976"/>
              <a:chOff x="450200" y="1647031"/>
              <a:chExt cx="10949321" cy="2466976"/>
            </a:xfrm>
          </p:grpSpPr>
          <p:grpSp>
            <p:nvGrpSpPr>
              <p:cNvPr id="16" name="Group 15"/>
              <p:cNvGrpSpPr/>
              <p:nvPr/>
            </p:nvGrpSpPr>
            <p:grpSpPr>
              <a:xfrm>
                <a:off x="450200" y="1981496"/>
                <a:ext cx="1942800" cy="1523704"/>
                <a:chOff x="450200" y="2072936"/>
                <a:chExt cx="1854913" cy="1340434"/>
              </a:xfrm>
            </p:grpSpPr>
            <p:sp>
              <p:nvSpPr>
                <p:cNvPr id="31" name="Rectangle 3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p:cNvCxnSpPr>
                  <a:endCxn id="3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7" name="Group 16"/>
              <p:cNvGrpSpPr/>
              <p:nvPr/>
            </p:nvGrpSpPr>
            <p:grpSpPr>
              <a:xfrm>
                <a:off x="9382254" y="1647031"/>
                <a:ext cx="2017267" cy="1842931"/>
                <a:chOff x="742886" y="1912221"/>
                <a:chExt cx="1838384" cy="1501149"/>
              </a:xfrm>
            </p:grpSpPr>
            <p:sp>
              <p:nvSpPr>
                <p:cNvPr id="28" name="Rectangle 2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Project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9" name="Oval 2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P</a:t>
                  </a:r>
                  <a:r>
                    <a:rPr lang="en-US" sz="2400" b="1" dirty="0" smtClean="0">
                      <a:solidFill>
                        <a:schemeClr val="tx1"/>
                      </a:solidFill>
                      <a:latin typeface="Times New Roman" panose="02020603050405020304" pitchFamily="18" charset="0"/>
                      <a:cs typeface="Times New Roman" panose="02020603050405020304" pitchFamily="18" charset="0"/>
                    </a:rPr>
                    <a:t>-ID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p:cNvCxnSpPr>
                  <a:endCxn id="2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289520" y="2271847"/>
                <a:ext cx="3799753" cy="1842160"/>
                <a:chOff x="4343400" y="1667266"/>
                <a:chExt cx="3799753" cy="2971505"/>
              </a:xfrm>
            </p:grpSpPr>
            <p:sp>
              <p:nvSpPr>
                <p:cNvPr id="26" name="Diamond 2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Works_On</a:t>
                  </a:r>
                  <a:endParaRPr lang="en-US" sz="2400" b="1" dirty="0">
                    <a:latin typeface="Times New Roman" panose="02020603050405020304" pitchFamily="18" charset="0"/>
                    <a:cs typeface="Times New Roman" panose="02020603050405020304" pitchFamily="18" charset="0"/>
                  </a:endParaRPr>
                </a:p>
              </p:txBody>
            </p:sp>
          </p:grpSp>
          <p:cxnSp>
            <p:nvCxnSpPr>
              <p:cNvPr id="22" name="Straight Connector 21"/>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2588435" y="2436614"/>
              <a:ext cx="1300519" cy="29594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worker</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7886302" y="2140668"/>
              <a:ext cx="1319650" cy="26448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project</a:t>
              </a:r>
            </a:p>
          </p:txBody>
        </p:sp>
      </p:grpSp>
      <p:graphicFrame>
        <p:nvGraphicFramePr>
          <p:cNvPr id="19" name="Table 18"/>
          <p:cNvGraphicFramePr>
            <a:graphicFrameLocks noGrp="1"/>
          </p:cNvGraphicFramePr>
          <p:nvPr/>
        </p:nvGraphicFramePr>
        <p:xfrm>
          <a:off x="997093" y="3474198"/>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788945288"/>
              </p:ext>
            </p:extLst>
          </p:nvPr>
        </p:nvGraphicFramePr>
        <p:xfrm>
          <a:off x="9522548" y="3430720"/>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P-ID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P-601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P-602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25192240"/>
              </p:ext>
            </p:extLst>
          </p:nvPr>
        </p:nvGraphicFramePr>
        <p:xfrm>
          <a:off x="9522548" y="4519110"/>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P-603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bl>
          </a:graphicData>
        </a:graphic>
      </p:graphicFrame>
      <p:cxnSp>
        <p:nvCxnSpPr>
          <p:cNvPr id="38" name="Straight Connector 37"/>
          <p:cNvCxnSpPr/>
          <p:nvPr/>
        </p:nvCxnSpPr>
        <p:spPr>
          <a:xfrm flipV="1">
            <a:off x="2280449" y="3986980"/>
            <a:ext cx="7436422" cy="721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280449" y="4059113"/>
            <a:ext cx="7242099" cy="3019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40" idx="1"/>
          </p:cNvCxnSpPr>
          <p:nvPr/>
        </p:nvCxnSpPr>
        <p:spPr>
          <a:xfrm>
            <a:off x="2280449" y="4081939"/>
            <a:ext cx="7242099" cy="62259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2280449" y="3986980"/>
            <a:ext cx="7436422" cy="446250"/>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2259488" y="4331530"/>
            <a:ext cx="7457383" cy="104065"/>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443330" y="4452889"/>
            <a:ext cx="7273541" cy="251641"/>
          </a:xfrm>
          <a:prstGeom prst="line">
            <a:avLst/>
          </a:prstGeom>
          <a:ln w="25400">
            <a:solidFill>
              <a:srgbClr val="FF00FF"/>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325247" y="2208834"/>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FF"/>
                </a:solidFill>
                <a:latin typeface="Times New Roman" panose="02020603050405020304" pitchFamily="18" charset="0"/>
                <a:cs typeface="Times New Roman" panose="02020603050405020304" pitchFamily="18" charset="0"/>
              </a:rPr>
              <a:t>N</a:t>
            </a:r>
          </a:p>
        </p:txBody>
      </p:sp>
      <p:sp>
        <p:nvSpPr>
          <p:cNvPr id="63" name="Rectangle 62"/>
          <p:cNvSpPr/>
          <p:nvPr/>
        </p:nvSpPr>
        <p:spPr>
          <a:xfrm>
            <a:off x="3712250" y="2171162"/>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FF"/>
                </a:solidFill>
                <a:latin typeface="Times New Roman" panose="02020603050405020304" pitchFamily="18" charset="0"/>
                <a:cs typeface="Times New Roman" panose="02020603050405020304" pitchFamily="18" charset="0"/>
              </a:rPr>
              <a:t>M</a:t>
            </a:r>
          </a:p>
        </p:txBody>
      </p:sp>
    </p:spTree>
    <p:extLst>
      <p:ext uri="{BB962C8B-B14F-4D97-AF65-F5344CB8AC3E}">
        <p14:creationId xmlns:p14="http://schemas.microsoft.com/office/powerpoint/2010/main" val="181659814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pPr marL="0" indent="0">
              <a:buNone/>
            </a:pPr>
            <a:endParaRPr lang="en-US" sz="1600" dirty="0" smtClean="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Here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Works_On</a:t>
            </a:r>
            <a:r>
              <a:rPr lang="en-US" dirty="0">
                <a:latin typeface="Times New Roman" panose="02020603050405020304" pitchFamily="18" charset="0"/>
                <a:cs typeface="Times New Roman" panose="02020603050405020304" pitchFamily="18" charset="0"/>
              </a:rPr>
              <a:t> is a Many-to-Many (M:N) </a:t>
            </a:r>
            <a:r>
              <a:rPr lang="en-US" dirty="0" smtClean="0">
                <a:latin typeface="Times New Roman" panose="02020603050405020304" pitchFamily="18" charset="0"/>
                <a:cs typeface="Times New Roman" panose="02020603050405020304" pitchFamily="18" charset="0"/>
              </a:rPr>
              <a:t>relationship</a:t>
            </a:r>
          </a:p>
          <a:p>
            <a:r>
              <a:rPr lang="en-US" dirty="0">
                <a:latin typeface="Times New Roman" panose="02020603050405020304" pitchFamily="18" charset="0"/>
                <a:cs typeface="Times New Roman" panose="02020603050405020304" pitchFamily="18" charset="0"/>
              </a:rPr>
              <a:t>Where, M=2:N=3</a:t>
            </a:r>
          </a:p>
          <a:p>
            <a:endParaRPr lang="en-US" dirty="0">
              <a:latin typeface="Times New Roman" panose="02020603050405020304" pitchFamily="18" charset="0"/>
              <a:cs typeface="Times New Roman" panose="02020603050405020304" pitchFamily="18" charset="0"/>
            </a:endParaRPr>
          </a:p>
          <a:p>
            <a:pPr marL="0" indent="0">
              <a:buNone/>
            </a:pPr>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69670"/>
            <a:ext cx="10949321" cy="2466976"/>
            <a:chOff x="558246" y="1286084"/>
            <a:chExt cx="10949321" cy="2466976"/>
          </a:xfrm>
        </p:grpSpPr>
        <p:grpSp>
          <p:nvGrpSpPr>
            <p:cNvPr id="15" name="Group 14"/>
            <p:cNvGrpSpPr/>
            <p:nvPr/>
          </p:nvGrpSpPr>
          <p:grpSpPr>
            <a:xfrm>
              <a:off x="558246" y="1286084"/>
              <a:ext cx="10949321" cy="2466976"/>
              <a:chOff x="450200" y="1647031"/>
              <a:chExt cx="10949321" cy="2466976"/>
            </a:xfrm>
          </p:grpSpPr>
          <p:grpSp>
            <p:nvGrpSpPr>
              <p:cNvPr id="16" name="Group 15"/>
              <p:cNvGrpSpPr/>
              <p:nvPr/>
            </p:nvGrpSpPr>
            <p:grpSpPr>
              <a:xfrm>
                <a:off x="450200" y="1981496"/>
                <a:ext cx="1942800" cy="1523704"/>
                <a:chOff x="450200" y="2072936"/>
                <a:chExt cx="1854913" cy="1340434"/>
              </a:xfrm>
            </p:grpSpPr>
            <p:sp>
              <p:nvSpPr>
                <p:cNvPr id="31" name="Rectangle 3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32" name="Straight Connector 31"/>
                <p:cNvCxnSpPr>
                  <a:endCxn id="3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7" name="Group 16"/>
              <p:cNvGrpSpPr/>
              <p:nvPr/>
            </p:nvGrpSpPr>
            <p:grpSpPr>
              <a:xfrm>
                <a:off x="9382254" y="1647031"/>
                <a:ext cx="2017267" cy="1842931"/>
                <a:chOff x="742886" y="1912221"/>
                <a:chExt cx="1838384" cy="1501149"/>
              </a:xfrm>
            </p:grpSpPr>
            <p:sp>
              <p:nvSpPr>
                <p:cNvPr id="28" name="Rectangle 2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Project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9" name="Oval 2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P</a:t>
                  </a:r>
                  <a:r>
                    <a:rPr lang="en-US" sz="2400" b="1" dirty="0" smtClean="0">
                      <a:solidFill>
                        <a:schemeClr val="tx1"/>
                      </a:solidFill>
                      <a:latin typeface="Times New Roman" panose="02020603050405020304" pitchFamily="18" charset="0"/>
                      <a:cs typeface="Times New Roman" panose="02020603050405020304" pitchFamily="18" charset="0"/>
                    </a:rPr>
                    <a:t>-ID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30" name="Straight Connector 29"/>
                <p:cNvCxnSpPr>
                  <a:endCxn id="2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289520" y="2271847"/>
                <a:ext cx="3799753" cy="1842160"/>
                <a:chOff x="4343400" y="1667266"/>
                <a:chExt cx="3799753" cy="2971505"/>
              </a:xfrm>
            </p:grpSpPr>
            <p:sp>
              <p:nvSpPr>
                <p:cNvPr id="26" name="Diamond 2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Works_On</a:t>
                  </a:r>
                  <a:endParaRPr lang="en-US" sz="2400" b="1" dirty="0">
                    <a:latin typeface="Times New Roman" panose="02020603050405020304" pitchFamily="18" charset="0"/>
                    <a:cs typeface="Times New Roman" panose="02020603050405020304" pitchFamily="18" charset="0"/>
                  </a:endParaRPr>
                </a:p>
              </p:txBody>
            </p:sp>
          </p:grpSp>
          <p:cxnSp>
            <p:nvCxnSpPr>
              <p:cNvPr id="22" name="Straight Connector 21"/>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2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2543406" y="2465929"/>
              <a:ext cx="1234902" cy="295948"/>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Worker</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7886302" y="2140667"/>
              <a:ext cx="1636246" cy="591895"/>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Project</a:t>
              </a:r>
              <a:endParaRPr lang="en-US" sz="2000"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19" name="Table 18"/>
          <p:cNvGraphicFramePr>
            <a:graphicFrameLocks noGrp="1"/>
          </p:cNvGraphicFramePr>
          <p:nvPr>
            <p:extLst>
              <p:ext uri="{D42A27DB-BD31-4B8C-83A1-F6EECF244321}">
                <p14:modId xmlns:p14="http://schemas.microsoft.com/office/powerpoint/2010/main" val="2526179154"/>
              </p:ext>
            </p:extLst>
          </p:nvPr>
        </p:nvGraphicFramePr>
        <p:xfrm>
          <a:off x="911615" y="2300850"/>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11709258"/>
              </p:ext>
            </p:extLst>
          </p:nvPr>
        </p:nvGraphicFramePr>
        <p:xfrm>
          <a:off x="9760093" y="2365092"/>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P-ID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P-601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P-602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1416567208"/>
              </p:ext>
            </p:extLst>
          </p:nvPr>
        </p:nvGraphicFramePr>
        <p:xfrm>
          <a:off x="4930944" y="278020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err="1" smtClean="0">
                          <a:latin typeface="Times New Roman" panose="02020603050405020304" pitchFamily="18" charset="0"/>
                          <a:cs typeface="Times New Roman" panose="02020603050405020304" pitchFamily="18" charset="0"/>
                        </a:rPr>
                        <a:t>Wr_SSN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3807869210"/>
              </p:ext>
            </p:extLst>
          </p:nvPr>
        </p:nvGraphicFramePr>
        <p:xfrm>
          <a:off x="6408623" y="278020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P-ID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P-601</a:t>
                      </a:r>
                    </a:p>
                  </a:txBody>
                  <a:tcPr>
                    <a:solidFill>
                      <a:srgbClr val="00B050"/>
                    </a:solidFill>
                  </a:tcPr>
                </a:tc>
                <a:extLst>
                  <a:ext uri="{0D108BD9-81ED-4DB2-BD59-A6C34878D82A}">
                    <a16:rowId xmlns:a16="http://schemas.microsoft.com/office/drawing/2014/main" val="8387521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P-602</a:t>
                      </a:r>
                    </a:p>
                  </a:txBody>
                  <a:tcPr>
                    <a:solidFill>
                      <a:srgbClr val="00B050"/>
                    </a:solidFill>
                  </a:tcPr>
                </a:tc>
                <a:extLst>
                  <a:ext uri="{0D108BD9-81ED-4DB2-BD59-A6C34878D82A}">
                    <a16:rowId xmlns:a16="http://schemas.microsoft.com/office/drawing/2014/main" val="261619468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P-603</a:t>
                      </a:r>
                    </a:p>
                  </a:txBody>
                  <a:tcPr>
                    <a:solidFill>
                      <a:srgbClr val="00B050"/>
                    </a:solidFill>
                  </a:tcPr>
                </a:tc>
                <a:extLst>
                  <a:ext uri="{0D108BD9-81ED-4DB2-BD59-A6C34878D82A}">
                    <a16:rowId xmlns:a16="http://schemas.microsoft.com/office/drawing/2014/main" val="126087662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P-601</a:t>
                      </a:r>
                    </a:p>
                  </a:txBody>
                  <a:tcPr>
                    <a:solidFill>
                      <a:srgbClr val="00B050"/>
                    </a:solidFill>
                  </a:tcPr>
                </a:tc>
                <a:extLst>
                  <a:ext uri="{0D108BD9-81ED-4DB2-BD59-A6C34878D82A}">
                    <a16:rowId xmlns:a16="http://schemas.microsoft.com/office/drawing/2014/main" val="36942268"/>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315617970"/>
              </p:ext>
            </p:extLst>
          </p:nvPr>
        </p:nvGraphicFramePr>
        <p:xfrm>
          <a:off x="4930944" y="4634400"/>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842105652"/>
              </p:ext>
            </p:extLst>
          </p:nvPr>
        </p:nvGraphicFramePr>
        <p:xfrm>
          <a:off x="6408623" y="4639480"/>
          <a:ext cx="1477679" cy="36576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0">
                <a:tc>
                  <a:txBody>
                    <a:bodyPr/>
                    <a:lstStyle/>
                    <a:p>
                      <a:pPr algn="ctr"/>
                      <a:r>
                        <a:rPr lang="en-US" b="1" dirty="0" smtClean="0">
                          <a:latin typeface="Times New Roman" panose="02020603050405020304" pitchFamily="18" charset="0"/>
                          <a:cs typeface="Times New Roman" panose="02020603050405020304" pitchFamily="18" charset="0"/>
                        </a:rPr>
                        <a:t>P-602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701242804"/>
              </p:ext>
            </p:extLst>
          </p:nvPr>
        </p:nvGraphicFramePr>
        <p:xfrm>
          <a:off x="9760093" y="3477612"/>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P-603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4063273672"/>
              </p:ext>
            </p:extLst>
          </p:nvPr>
        </p:nvGraphicFramePr>
        <p:xfrm>
          <a:off x="4930944" y="5005240"/>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3263759715"/>
              </p:ext>
            </p:extLst>
          </p:nvPr>
        </p:nvGraphicFramePr>
        <p:xfrm>
          <a:off x="6408623" y="5010320"/>
          <a:ext cx="1477679" cy="36576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0">
                <a:tc>
                  <a:txBody>
                    <a:bodyPr/>
                    <a:lstStyle/>
                    <a:p>
                      <a:pPr algn="ctr"/>
                      <a:r>
                        <a:rPr lang="en-US" b="1" dirty="0" smtClean="0">
                          <a:latin typeface="Times New Roman" panose="02020603050405020304" pitchFamily="18" charset="0"/>
                          <a:cs typeface="Times New Roman" panose="02020603050405020304" pitchFamily="18" charset="0"/>
                        </a:rPr>
                        <a:t>P-603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bl>
          </a:graphicData>
        </a:graphic>
      </p:graphicFrame>
      <p:sp>
        <p:nvSpPr>
          <p:cNvPr id="48" name="Rectangle 47"/>
          <p:cNvSpPr/>
          <p:nvPr/>
        </p:nvSpPr>
        <p:spPr>
          <a:xfrm>
            <a:off x="8325247" y="1349515"/>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FF"/>
                </a:solidFill>
                <a:latin typeface="Times New Roman" panose="02020603050405020304" pitchFamily="18" charset="0"/>
                <a:cs typeface="Times New Roman" panose="02020603050405020304" pitchFamily="18" charset="0"/>
              </a:rPr>
              <a:t>N</a:t>
            </a:r>
          </a:p>
        </p:txBody>
      </p:sp>
      <p:sp>
        <p:nvSpPr>
          <p:cNvPr id="49" name="Rectangle 48"/>
          <p:cNvSpPr/>
          <p:nvPr/>
        </p:nvSpPr>
        <p:spPr>
          <a:xfrm>
            <a:off x="3712250" y="1311843"/>
            <a:ext cx="412467" cy="350539"/>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FF"/>
                </a:solidFill>
                <a:latin typeface="Times New Roman" panose="02020603050405020304" pitchFamily="18" charset="0"/>
                <a:cs typeface="Times New Roman" panose="02020603050405020304" pitchFamily="18" charset="0"/>
              </a:rPr>
              <a:t>M</a:t>
            </a:r>
          </a:p>
        </p:txBody>
      </p:sp>
    </p:spTree>
    <p:extLst>
      <p:ext uri="{BB962C8B-B14F-4D97-AF65-F5344CB8AC3E}">
        <p14:creationId xmlns:p14="http://schemas.microsoft.com/office/powerpoint/2010/main" val="187500398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Constraints on Binary Relationship Types:</a:t>
            </a:r>
          </a:p>
          <a:p>
            <a:r>
              <a:rPr lang="en-US" b="1" dirty="0" smtClean="0">
                <a:latin typeface="Times New Roman" panose="02020603050405020304" pitchFamily="18" charset="0"/>
                <a:cs typeface="Times New Roman" panose="02020603050405020304" pitchFamily="18" charset="0"/>
              </a:rPr>
              <a:t>Participation/minimum cardinality constraint:</a:t>
            </a:r>
          </a:p>
          <a:p>
            <a:r>
              <a:rPr lang="en-US" dirty="0" smtClean="0">
                <a:latin typeface="Times New Roman" panose="02020603050405020304" pitchFamily="18" charset="0"/>
                <a:cs typeface="Times New Roman" panose="02020603050405020304" pitchFamily="18" charset="0"/>
              </a:rPr>
              <a:t>It specifies the </a:t>
            </a:r>
            <a:r>
              <a:rPr lang="en-US" b="1" dirty="0" smtClean="0">
                <a:latin typeface="Times New Roman" panose="02020603050405020304" pitchFamily="18" charset="0"/>
                <a:cs typeface="Times New Roman" panose="02020603050405020304" pitchFamily="18" charset="0"/>
              </a:rPr>
              <a:t>minimum</a:t>
            </a:r>
            <a:r>
              <a:rPr lang="en-US" dirty="0" smtClean="0">
                <a:latin typeface="Times New Roman" panose="02020603050405020304" pitchFamily="18" charset="0"/>
                <a:cs typeface="Times New Roman" panose="02020603050405020304" pitchFamily="18" charset="0"/>
              </a:rPr>
              <a:t> number of relationship that each entity can participate in.</a:t>
            </a:r>
          </a:p>
          <a:p>
            <a:r>
              <a:rPr lang="en-US" b="1" dirty="0" smtClean="0">
                <a:latin typeface="Times New Roman" panose="02020603050405020304" pitchFamily="18" charset="0"/>
                <a:cs typeface="Times New Roman" panose="02020603050405020304" pitchFamily="18" charset="0"/>
              </a:rPr>
              <a:t>Types of participation constraint:</a:t>
            </a:r>
          </a:p>
          <a:p>
            <a:pPr lvl="2"/>
            <a:r>
              <a:rPr lang="en-US" sz="2800" dirty="0" smtClean="0">
                <a:latin typeface="Times New Roman" panose="02020603050405020304" pitchFamily="18" charset="0"/>
                <a:cs typeface="Times New Roman" panose="02020603050405020304" pitchFamily="18" charset="0"/>
              </a:rPr>
              <a:t>1. total participation</a:t>
            </a:r>
          </a:p>
          <a:p>
            <a:pPr lvl="2"/>
            <a:r>
              <a:rPr lang="en-US" sz="2800" dirty="0" smtClean="0">
                <a:latin typeface="Times New Roman" panose="02020603050405020304" pitchFamily="18" charset="0"/>
                <a:cs typeface="Times New Roman" panose="02020603050405020304" pitchFamily="18" charset="0"/>
              </a:rPr>
              <a:t>2. partial participation</a:t>
            </a: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575478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latin typeface="Times New Roman" panose="02020603050405020304" pitchFamily="18" charset="0"/>
                <a:cs typeface="Times New Roman" panose="02020603050405020304" pitchFamily="18" charset="0"/>
              </a:rPr>
              <a:t>Total participation</a:t>
            </a:r>
            <a:r>
              <a:rPr lang="en-US" sz="3200" b="1" dirty="0" smtClean="0">
                <a:latin typeface="Times New Roman" panose="02020603050405020304" pitchFamily="18" charset="0"/>
                <a:cs typeface="Times New Roman" panose="02020603050405020304" pitchFamily="18" charset="0"/>
              </a:rPr>
              <a:t>:</a:t>
            </a:r>
          </a:p>
          <a:p>
            <a:r>
              <a:rPr lang="en-US" sz="3200" dirty="0" smtClean="0">
                <a:latin typeface="Times New Roman" panose="02020603050405020304" pitchFamily="18" charset="0"/>
                <a:cs typeface="Times New Roman" panose="02020603050405020304" pitchFamily="18" charset="0"/>
              </a:rPr>
              <a:t>Constraint: Every employee must work for at least one department and at most two department(cardinality ratio). A department can have at least one employee &amp; at most N employees.</a:t>
            </a:r>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828710"/>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7"/>
                <a:ext cx="2392680" cy="584775"/>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extLst>
              <p:ext uri="{D42A27DB-BD31-4B8C-83A1-F6EECF244321}">
                <p14:modId xmlns:p14="http://schemas.microsoft.com/office/powerpoint/2010/main" val="860791734"/>
              </p:ext>
            </p:extLst>
          </p:nvPr>
        </p:nvGraphicFramePr>
        <p:xfrm>
          <a:off x="879490" y="447290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000854139"/>
              </p:ext>
            </p:extLst>
          </p:nvPr>
        </p:nvGraphicFramePr>
        <p:xfrm>
          <a:off x="9642490" y="433574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26" name="Straight Connector 25"/>
          <p:cNvCxnSpPr/>
          <p:nvPr/>
        </p:nvCxnSpPr>
        <p:spPr>
          <a:xfrm flipV="1">
            <a:off x="2095952" y="4895123"/>
            <a:ext cx="7631942" cy="15021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095952" y="5234900"/>
            <a:ext cx="7720077" cy="16511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095952" y="5677258"/>
            <a:ext cx="7546538" cy="1343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095952" y="5944494"/>
            <a:ext cx="7720077" cy="2647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914995" y="2437505"/>
            <a:ext cx="1983718"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min=1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max=2</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32" name="Rectangle 31"/>
          <p:cNvSpPr/>
          <p:nvPr/>
        </p:nvSpPr>
        <p:spPr>
          <a:xfrm>
            <a:off x="2522491" y="2852578"/>
            <a:ext cx="1367589" cy="2819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employee</a:t>
            </a:r>
          </a:p>
        </p:txBody>
      </p:sp>
      <p:sp>
        <p:nvSpPr>
          <p:cNvPr id="33" name="Rectangle 32"/>
          <p:cNvSpPr/>
          <p:nvPr/>
        </p:nvSpPr>
        <p:spPr>
          <a:xfrm>
            <a:off x="7935630" y="2865653"/>
            <a:ext cx="1554670" cy="2950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p:txBody>
      </p:sp>
      <p:sp>
        <p:nvSpPr>
          <p:cNvPr id="35" name="Rectangle 34"/>
          <p:cNvSpPr/>
          <p:nvPr/>
        </p:nvSpPr>
        <p:spPr>
          <a:xfrm>
            <a:off x="7506582" y="2488483"/>
            <a:ext cx="1983718"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min=1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max=N</a:t>
            </a:r>
            <a:r>
              <a:rPr lang="en-US" sz="2000" b="1" dirty="0" smtClean="0">
                <a:solidFill>
                  <a:schemeClr val="tx1"/>
                </a:solidFill>
                <a:latin typeface="Times New Roman" panose="02020603050405020304" pitchFamily="18" charset="0"/>
                <a:cs typeface="Times New Roman" panose="02020603050405020304" pitchFamily="18" charset="0"/>
              </a:rPr>
              <a:t>)</a:t>
            </a:r>
          </a:p>
        </p:txBody>
      </p:sp>
      <p:cxnSp>
        <p:nvCxnSpPr>
          <p:cNvPr id="36" name="Straight Connector 35"/>
          <p:cNvCxnSpPr/>
          <p:nvPr/>
        </p:nvCxnSpPr>
        <p:spPr>
          <a:xfrm flipV="1">
            <a:off x="2095952" y="5616200"/>
            <a:ext cx="7720077" cy="5523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67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b="1" dirty="0">
                <a:latin typeface="Times New Roman" panose="02020603050405020304" pitchFamily="18" charset="0"/>
                <a:cs typeface="Times New Roman" panose="02020603050405020304" pitchFamily="18" charset="0"/>
              </a:rPr>
              <a:t> Levels of Abstraction in Database:</a:t>
            </a:r>
          </a:p>
        </p:txBody>
      </p:sp>
      <p:sp>
        <p:nvSpPr>
          <p:cNvPr id="3" name="Content Placeholder 2"/>
          <p:cNvSpPr>
            <a:spLocks noGrp="1"/>
          </p:cNvSpPr>
          <p:nvPr>
            <p:ph idx="1"/>
          </p:nvPr>
        </p:nvSpPr>
        <p:spPr>
          <a:xfrm>
            <a:off x="298369" y="899160"/>
            <a:ext cx="11167752" cy="5684519"/>
          </a:xfrm>
        </p:spPr>
        <p:txBody>
          <a:bodyPr>
            <a:normAutofit/>
          </a:bodyPr>
          <a:lstStyle/>
          <a:p>
            <a:pPr marL="0" indent="0">
              <a:buNone/>
            </a:pPr>
            <a:r>
              <a:rPr lang="en-US" sz="3200" b="1" dirty="0" smtClean="0">
                <a:latin typeface="Times New Roman" panose="02020603050405020304" pitchFamily="18" charset="0"/>
                <a:cs typeface="Times New Roman" panose="02020603050405020304" pitchFamily="18" charset="0"/>
              </a:rPr>
              <a:t>Internal Level:</a:t>
            </a:r>
          </a:p>
          <a:p>
            <a:r>
              <a:rPr lang="en-US" dirty="0" smtClean="0">
                <a:latin typeface="Times New Roman" panose="02020603050405020304" pitchFamily="18" charset="0"/>
                <a:cs typeface="Times New Roman" panose="02020603050405020304" pitchFamily="18" charset="0"/>
              </a:rPr>
              <a:t>It describes how the data is physically stored in the database.</a:t>
            </a:r>
          </a:p>
          <a:p>
            <a:r>
              <a:rPr lang="en-US" dirty="0" smtClean="0">
                <a:latin typeface="Times New Roman" panose="02020603050405020304" pitchFamily="18" charset="0"/>
                <a:cs typeface="Times New Roman" panose="02020603050405020304" pitchFamily="18" charset="0"/>
              </a:rPr>
              <a:t>It is concerned with:</a:t>
            </a:r>
          </a:p>
          <a:p>
            <a:pPr lvl="1"/>
            <a:r>
              <a:rPr lang="en-US" sz="2800" dirty="0" smtClean="0">
                <a:latin typeface="Times New Roman" panose="02020603050405020304" pitchFamily="18" charset="0"/>
                <a:cs typeface="Times New Roman" panose="02020603050405020304" pitchFamily="18" charset="0"/>
              </a:rPr>
              <a:t>Storage space allocation for data and indexes,</a:t>
            </a:r>
          </a:p>
          <a:p>
            <a:pPr lvl="1"/>
            <a:r>
              <a:rPr lang="en-US" sz="2800" dirty="0" smtClean="0">
                <a:latin typeface="Times New Roman" panose="02020603050405020304" pitchFamily="18" charset="0"/>
                <a:cs typeface="Times New Roman" panose="02020603050405020304" pitchFamily="18" charset="0"/>
              </a:rPr>
              <a:t>Record descriptions for storage</a:t>
            </a:r>
          </a:p>
          <a:p>
            <a:pPr lvl="1"/>
            <a:r>
              <a:rPr lang="en-US" sz="2800" dirty="0" smtClean="0">
                <a:latin typeface="Times New Roman" panose="02020603050405020304" pitchFamily="18" charset="0"/>
                <a:cs typeface="Times New Roman" panose="02020603050405020304" pitchFamily="18" charset="0"/>
              </a:rPr>
              <a:t>Record Placement</a:t>
            </a:r>
          </a:p>
          <a:p>
            <a:pPr lvl="1"/>
            <a:r>
              <a:rPr lang="en-US" sz="2800" dirty="0" smtClean="0">
                <a:latin typeface="Times New Roman" panose="02020603050405020304" pitchFamily="18" charset="0"/>
                <a:cs typeface="Times New Roman" panose="02020603050405020304" pitchFamily="18" charset="0"/>
              </a:rPr>
              <a:t>Data compression and encryption techniques</a:t>
            </a:r>
          </a:p>
        </p:txBody>
      </p:sp>
    </p:spTree>
    <p:extLst>
      <p:ext uri="{BB962C8B-B14F-4D97-AF65-F5344CB8AC3E}">
        <p14:creationId xmlns:p14="http://schemas.microsoft.com/office/powerpoint/2010/main" val="356672700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latin typeface="Times New Roman" panose="02020603050405020304" pitchFamily="18" charset="0"/>
                <a:cs typeface="Times New Roman" panose="02020603050405020304" pitchFamily="18" charset="0"/>
              </a:rPr>
              <a:t>Total participation</a:t>
            </a:r>
            <a:r>
              <a:rPr lang="en-US" sz="3200" b="1" dirty="0" smtClean="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Constraint: Every employee must work for at least one department and at most two department(cardinality ratio). A department can have at least one employee &amp; at most N employees.</a:t>
            </a: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685489"/>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7"/>
                <a:ext cx="2392680" cy="584775"/>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nvGraphicFramePr>
        <p:xfrm>
          <a:off x="879490" y="447290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nvGraphicFramePr>
        <p:xfrm>
          <a:off x="9642490" y="433574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26" name="Straight Connector 25"/>
          <p:cNvCxnSpPr/>
          <p:nvPr/>
        </p:nvCxnSpPr>
        <p:spPr>
          <a:xfrm flipV="1">
            <a:off x="2095952" y="4895123"/>
            <a:ext cx="7631942" cy="15021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095952" y="5234900"/>
            <a:ext cx="7720077" cy="16511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095952" y="5677258"/>
            <a:ext cx="7546538" cy="1343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095952" y="5944494"/>
            <a:ext cx="7720077" cy="2647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731517" y="2569846"/>
            <a:ext cx="885824"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2</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32" name="Rectangle 31"/>
          <p:cNvSpPr/>
          <p:nvPr/>
        </p:nvSpPr>
        <p:spPr>
          <a:xfrm>
            <a:off x="2522491" y="2852578"/>
            <a:ext cx="1367589" cy="2819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employee</a:t>
            </a:r>
          </a:p>
        </p:txBody>
      </p:sp>
      <p:sp>
        <p:nvSpPr>
          <p:cNvPr id="33" name="Rectangle 32"/>
          <p:cNvSpPr/>
          <p:nvPr/>
        </p:nvSpPr>
        <p:spPr>
          <a:xfrm>
            <a:off x="7935630" y="2865653"/>
            <a:ext cx="1554670" cy="2950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p:txBody>
      </p:sp>
      <p:sp>
        <p:nvSpPr>
          <p:cNvPr id="35" name="Rectangle 34"/>
          <p:cNvSpPr/>
          <p:nvPr/>
        </p:nvSpPr>
        <p:spPr>
          <a:xfrm>
            <a:off x="8354818" y="2433692"/>
            <a:ext cx="851133"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cxnSp>
        <p:nvCxnSpPr>
          <p:cNvPr id="36" name="Straight Connector 35"/>
          <p:cNvCxnSpPr/>
          <p:nvPr/>
        </p:nvCxnSpPr>
        <p:spPr>
          <a:xfrm flipV="1">
            <a:off x="2095952" y="5616200"/>
            <a:ext cx="7720077" cy="5523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06604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latin typeface="Times New Roman" panose="02020603050405020304" pitchFamily="18" charset="0"/>
                <a:cs typeface="Times New Roman" panose="02020603050405020304" pitchFamily="18" charset="0"/>
              </a:rPr>
              <a:t>Total participation:</a:t>
            </a: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625951"/>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7"/>
                <a:ext cx="2392680" cy="584775"/>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nvGraphicFramePr>
        <p:xfrm>
          <a:off x="8794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nvGraphicFramePr>
        <p:xfrm>
          <a:off x="9642490" y="327621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graphicFrame>
        <p:nvGraphicFramePr>
          <p:cNvPr id="31" name="Table 30"/>
          <p:cNvGraphicFramePr>
            <a:graphicFrameLocks noGrp="1"/>
          </p:cNvGraphicFramePr>
          <p:nvPr/>
        </p:nvGraphicFramePr>
        <p:xfrm>
          <a:off x="4771211"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786355899"/>
              </p:ext>
            </p:extLst>
          </p:nvPr>
        </p:nvGraphicFramePr>
        <p:xfrm>
          <a:off x="62488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F-601</a:t>
                      </a: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sp>
        <p:nvSpPr>
          <p:cNvPr id="26" name="Rectangle 25"/>
          <p:cNvSpPr/>
          <p:nvPr/>
        </p:nvSpPr>
        <p:spPr>
          <a:xfrm>
            <a:off x="2522491" y="1820802"/>
            <a:ext cx="1367589" cy="2819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employee</a:t>
            </a:r>
          </a:p>
        </p:txBody>
      </p:sp>
      <p:sp>
        <p:nvSpPr>
          <p:cNvPr id="30" name="Rectangle 29"/>
          <p:cNvSpPr/>
          <p:nvPr/>
        </p:nvSpPr>
        <p:spPr>
          <a:xfrm>
            <a:off x="7908631" y="1742484"/>
            <a:ext cx="1575195" cy="21602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p:txBody>
      </p:sp>
      <p:sp>
        <p:nvSpPr>
          <p:cNvPr id="33" name="Rectangle 32"/>
          <p:cNvSpPr/>
          <p:nvPr/>
        </p:nvSpPr>
        <p:spPr>
          <a:xfrm>
            <a:off x="3668034" y="1624235"/>
            <a:ext cx="885824"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2</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34" name="Rectangle 33"/>
          <p:cNvSpPr/>
          <p:nvPr/>
        </p:nvSpPr>
        <p:spPr>
          <a:xfrm>
            <a:off x="7775852" y="1290445"/>
            <a:ext cx="885824"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aphicFrame>
        <p:nvGraphicFramePr>
          <p:cNvPr id="35" name="Table 34"/>
          <p:cNvGraphicFramePr>
            <a:graphicFrameLocks noGrp="1"/>
          </p:cNvGraphicFramePr>
          <p:nvPr>
            <p:extLst>
              <p:ext uri="{D42A27DB-BD31-4B8C-83A1-F6EECF244321}">
                <p14:modId xmlns:p14="http://schemas.microsoft.com/office/powerpoint/2010/main" val="2082419547"/>
              </p:ext>
            </p:extLst>
          </p:nvPr>
        </p:nvGraphicFramePr>
        <p:xfrm>
          <a:off x="4771210" y="5267570"/>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915940365"/>
              </p:ext>
            </p:extLst>
          </p:nvPr>
        </p:nvGraphicFramePr>
        <p:xfrm>
          <a:off x="6248889" y="5267570"/>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spTree>
    <p:extLst>
      <p:ext uri="{BB962C8B-B14F-4D97-AF65-F5344CB8AC3E}">
        <p14:creationId xmlns:p14="http://schemas.microsoft.com/office/powerpoint/2010/main" val="199447194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Alternative representation for Total </a:t>
            </a:r>
            <a:r>
              <a:rPr lang="en-US" sz="3200" b="1" dirty="0">
                <a:latin typeface="Times New Roman" panose="02020603050405020304" pitchFamily="18" charset="0"/>
                <a:cs typeface="Times New Roman" panose="02020603050405020304" pitchFamily="18" charset="0"/>
              </a:rPr>
              <a:t>participation:</a:t>
            </a: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625951"/>
            <a:ext cx="10949321" cy="2533078"/>
            <a:chOff x="450200" y="1647031"/>
            <a:chExt cx="10949321" cy="2533078"/>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337949"/>
              <a:ext cx="3799753" cy="1842160"/>
              <a:chOff x="4343400" y="1773892"/>
              <a:chExt cx="3799753" cy="2971505"/>
            </a:xfrm>
          </p:grpSpPr>
          <p:sp>
            <p:nvSpPr>
              <p:cNvPr id="22" name="Diamond 21"/>
              <p:cNvSpPr/>
              <p:nvPr/>
            </p:nvSpPr>
            <p:spPr>
              <a:xfrm>
                <a:off x="4343400" y="1773892"/>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7"/>
                <a:ext cx="2392680" cy="584775"/>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2042090" cy="58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7945284" y="3170334"/>
              <a:ext cx="1436970" cy="2259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nvGraphicFramePr>
        <p:xfrm>
          <a:off x="8794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nvGraphicFramePr>
        <p:xfrm>
          <a:off x="9642490" y="327621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graphicFrame>
        <p:nvGraphicFramePr>
          <p:cNvPr id="31" name="Table 30"/>
          <p:cNvGraphicFramePr>
            <a:graphicFrameLocks noGrp="1"/>
          </p:cNvGraphicFramePr>
          <p:nvPr/>
        </p:nvGraphicFramePr>
        <p:xfrm>
          <a:off x="4771211"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32" name="Table 31"/>
          <p:cNvGraphicFramePr>
            <a:graphicFrameLocks noGrp="1"/>
          </p:cNvGraphicFramePr>
          <p:nvPr/>
        </p:nvGraphicFramePr>
        <p:xfrm>
          <a:off x="6248890" y="341337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anose="02020603050405020304" pitchFamily="18" charset="0"/>
                          <a:cs typeface="Times New Roman" panose="02020603050405020304" pitchFamily="18" charset="0"/>
                        </a:rPr>
                        <a:t>F-601</a:t>
                      </a: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sp>
        <p:nvSpPr>
          <p:cNvPr id="26" name="Rectangle 25"/>
          <p:cNvSpPr/>
          <p:nvPr/>
        </p:nvSpPr>
        <p:spPr>
          <a:xfrm>
            <a:off x="2522491" y="1820802"/>
            <a:ext cx="1367589" cy="2819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employee</a:t>
            </a:r>
          </a:p>
        </p:txBody>
      </p:sp>
      <p:sp>
        <p:nvSpPr>
          <p:cNvPr id="30" name="Rectangle 29"/>
          <p:cNvSpPr/>
          <p:nvPr/>
        </p:nvSpPr>
        <p:spPr>
          <a:xfrm>
            <a:off x="7908631" y="1742484"/>
            <a:ext cx="1575195" cy="21602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p:txBody>
      </p:sp>
      <p:sp>
        <p:nvSpPr>
          <p:cNvPr id="33" name="Rectangle 32"/>
          <p:cNvSpPr/>
          <p:nvPr/>
        </p:nvSpPr>
        <p:spPr>
          <a:xfrm>
            <a:off x="3668034" y="1624235"/>
            <a:ext cx="885824"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latin typeface="Times New Roman" panose="02020603050405020304" pitchFamily="18" charset="0"/>
                <a:cs typeface="Times New Roman" panose="02020603050405020304" pitchFamily="18" charset="0"/>
              </a:rPr>
              <a:t>N</a:t>
            </a:r>
            <a:endParaRPr lang="en-US" sz="2000" b="1" dirty="0" smtClean="0">
              <a:solidFill>
                <a:schemeClr val="tx1"/>
              </a:solidFill>
              <a:latin typeface="Times New Roman" panose="02020603050405020304" pitchFamily="18" charset="0"/>
              <a:cs typeface="Times New Roman" panose="02020603050405020304" pitchFamily="18" charset="0"/>
            </a:endParaRPr>
          </a:p>
        </p:txBody>
      </p:sp>
      <p:sp>
        <p:nvSpPr>
          <p:cNvPr id="34" name="Rectangle 33"/>
          <p:cNvSpPr/>
          <p:nvPr/>
        </p:nvSpPr>
        <p:spPr>
          <a:xfrm>
            <a:off x="7601406" y="1488143"/>
            <a:ext cx="421467" cy="33379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B050"/>
                </a:solidFill>
                <a:latin typeface="Times New Roman" panose="02020603050405020304" pitchFamily="18" charset="0"/>
                <a:cs typeface="Times New Roman" panose="02020603050405020304" pitchFamily="18" charset="0"/>
              </a:rPr>
              <a:t>2</a:t>
            </a:r>
            <a:endParaRPr lang="en-US" sz="2000" b="1" dirty="0" smtClean="0">
              <a:solidFill>
                <a:schemeClr val="tx1"/>
              </a:solidFill>
              <a:latin typeface="Times New Roman" panose="02020603050405020304" pitchFamily="18" charset="0"/>
              <a:cs typeface="Times New Roman" panose="02020603050405020304" pitchFamily="18" charset="0"/>
            </a:endParaRPr>
          </a:p>
        </p:txBody>
      </p:sp>
      <p:graphicFrame>
        <p:nvGraphicFramePr>
          <p:cNvPr id="35" name="Table 34"/>
          <p:cNvGraphicFramePr>
            <a:graphicFrameLocks noGrp="1"/>
          </p:cNvGraphicFramePr>
          <p:nvPr/>
        </p:nvGraphicFramePr>
        <p:xfrm>
          <a:off x="4771210" y="5267570"/>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36" name="Table 35"/>
          <p:cNvGraphicFramePr>
            <a:graphicFrameLocks noGrp="1"/>
          </p:cNvGraphicFramePr>
          <p:nvPr/>
        </p:nvGraphicFramePr>
        <p:xfrm>
          <a:off x="6248889" y="5267570"/>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28" name="Straight Connector 27"/>
          <p:cNvCxnSpPr/>
          <p:nvPr/>
        </p:nvCxnSpPr>
        <p:spPr>
          <a:xfrm>
            <a:off x="2533213" y="2324299"/>
            <a:ext cx="202064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053330" y="2324299"/>
            <a:ext cx="143697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074734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Partial </a:t>
            </a:r>
            <a:r>
              <a:rPr lang="en-US" sz="3200" b="1" dirty="0">
                <a:latin typeface="Times New Roman" panose="02020603050405020304" pitchFamily="18" charset="0"/>
                <a:cs typeface="Times New Roman" panose="02020603050405020304" pitchFamily="18" charset="0"/>
              </a:rPr>
              <a:t>participation</a:t>
            </a:r>
            <a:r>
              <a:rPr lang="en-US" sz="3200" b="1" dirty="0" smtClean="0">
                <a:latin typeface="Times New Roman" panose="02020603050405020304" pitchFamily="18" charset="0"/>
                <a:cs typeface="Times New Roman" panose="02020603050405020304" pitchFamily="18" charset="0"/>
              </a:rPr>
              <a:t>:</a:t>
            </a:r>
          </a:p>
          <a:p>
            <a:r>
              <a:rPr lang="en-US" sz="3200" dirty="0" smtClean="0">
                <a:latin typeface="Times New Roman" panose="02020603050405020304" pitchFamily="18" charset="0"/>
                <a:cs typeface="Times New Roman" panose="02020603050405020304" pitchFamily="18" charset="0"/>
              </a:rPr>
              <a:t>Constraint: Some employees may not manage any department and some employee may manage at most 3 departments (cardinality ratio). A department must have only one manager.</a:t>
            </a:r>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839727"/>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8"/>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Manages</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extLst>
              <p:ext uri="{D42A27DB-BD31-4B8C-83A1-F6EECF244321}">
                <p14:modId xmlns:p14="http://schemas.microsoft.com/office/powerpoint/2010/main" val="1061839769"/>
              </p:ext>
            </p:extLst>
          </p:nvPr>
        </p:nvGraphicFramePr>
        <p:xfrm>
          <a:off x="879490" y="447290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nvGraphicFramePr>
        <p:xfrm>
          <a:off x="9642490" y="433574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26" name="Straight Connector 25"/>
          <p:cNvCxnSpPr/>
          <p:nvPr/>
        </p:nvCxnSpPr>
        <p:spPr>
          <a:xfrm flipV="1">
            <a:off x="2095952" y="4895123"/>
            <a:ext cx="7631942" cy="15021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095952" y="5944494"/>
            <a:ext cx="7720077" cy="2647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914995" y="2437505"/>
            <a:ext cx="1983718"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min=0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max=3</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32" name="Rectangle 31"/>
          <p:cNvSpPr/>
          <p:nvPr/>
        </p:nvSpPr>
        <p:spPr>
          <a:xfrm>
            <a:off x="2522491" y="2852578"/>
            <a:ext cx="1367589" cy="2819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manager</a:t>
            </a:r>
          </a:p>
        </p:txBody>
      </p:sp>
      <p:sp>
        <p:nvSpPr>
          <p:cNvPr id="33" name="Rectangle 32"/>
          <p:cNvSpPr/>
          <p:nvPr/>
        </p:nvSpPr>
        <p:spPr>
          <a:xfrm>
            <a:off x="7935630" y="2865653"/>
            <a:ext cx="1554670" cy="2950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p:txBody>
      </p:sp>
      <p:sp>
        <p:nvSpPr>
          <p:cNvPr id="35" name="Rectangle 34"/>
          <p:cNvSpPr/>
          <p:nvPr/>
        </p:nvSpPr>
        <p:spPr>
          <a:xfrm>
            <a:off x="7506582" y="2488483"/>
            <a:ext cx="1983718"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min=1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max=1</a:t>
            </a:r>
            <a:r>
              <a:rPr lang="en-US" sz="2000" b="1" dirty="0" smtClean="0">
                <a:solidFill>
                  <a:schemeClr val="tx1"/>
                </a:solidFill>
                <a:latin typeface="Times New Roman" panose="02020603050405020304" pitchFamily="18" charset="0"/>
                <a:cs typeface="Times New Roman" panose="02020603050405020304" pitchFamily="18" charset="0"/>
              </a:rPr>
              <a:t>)</a:t>
            </a:r>
          </a:p>
        </p:txBody>
      </p:sp>
      <p:cxnSp>
        <p:nvCxnSpPr>
          <p:cNvPr id="36" name="Straight Connector 35"/>
          <p:cNvCxnSpPr/>
          <p:nvPr/>
        </p:nvCxnSpPr>
        <p:spPr>
          <a:xfrm flipV="1">
            <a:off x="2095952" y="5616200"/>
            <a:ext cx="7720077" cy="5523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095952" y="5255046"/>
            <a:ext cx="7631942" cy="9349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48616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Partial </a:t>
            </a:r>
            <a:r>
              <a:rPr lang="en-US" sz="3200" b="1" dirty="0">
                <a:latin typeface="Times New Roman" panose="02020603050405020304" pitchFamily="18" charset="0"/>
                <a:cs typeface="Times New Roman" panose="02020603050405020304" pitchFamily="18" charset="0"/>
              </a:rPr>
              <a:t>participation</a:t>
            </a:r>
            <a:r>
              <a:rPr lang="en-US" sz="3200" b="1" dirty="0" smtClean="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Constraint: Some employees may not manage any department and some employee may manage at most </a:t>
            </a:r>
            <a:r>
              <a:rPr lang="en-US" sz="3200" dirty="0" smtClean="0">
                <a:latin typeface="Times New Roman" panose="02020603050405020304" pitchFamily="18" charset="0"/>
                <a:cs typeface="Times New Roman" panose="02020603050405020304" pitchFamily="18" charset="0"/>
              </a:rPr>
              <a:t>3 </a:t>
            </a:r>
            <a:r>
              <a:rPr lang="en-US" sz="3200" dirty="0">
                <a:latin typeface="Times New Roman" panose="02020603050405020304" pitchFamily="18" charset="0"/>
                <a:cs typeface="Times New Roman" panose="02020603050405020304" pitchFamily="18" charset="0"/>
              </a:rPr>
              <a:t>departments (cardinality ratio). A department must have only one manager.</a:t>
            </a: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839727"/>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8"/>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Manages</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extLst>
              <p:ext uri="{D42A27DB-BD31-4B8C-83A1-F6EECF244321}">
                <p14:modId xmlns:p14="http://schemas.microsoft.com/office/powerpoint/2010/main" val="310584592"/>
              </p:ext>
            </p:extLst>
          </p:nvPr>
        </p:nvGraphicFramePr>
        <p:xfrm>
          <a:off x="879490" y="447290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graphicFrame>
        <p:nvGraphicFramePr>
          <p:cNvPr id="18" name="Table 17"/>
          <p:cNvGraphicFramePr>
            <a:graphicFrameLocks noGrp="1"/>
          </p:cNvGraphicFramePr>
          <p:nvPr/>
        </p:nvGraphicFramePr>
        <p:xfrm>
          <a:off x="9642490" y="433574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26" name="Straight Connector 25"/>
          <p:cNvCxnSpPr/>
          <p:nvPr/>
        </p:nvCxnSpPr>
        <p:spPr>
          <a:xfrm flipV="1">
            <a:off x="2095952" y="4895123"/>
            <a:ext cx="7631942" cy="15021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095952" y="5944494"/>
            <a:ext cx="7720077" cy="26473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682673" y="258816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3</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32" name="Rectangle 31"/>
          <p:cNvSpPr/>
          <p:nvPr/>
        </p:nvSpPr>
        <p:spPr>
          <a:xfrm>
            <a:off x="2522491" y="2852578"/>
            <a:ext cx="1367589" cy="2819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manager</a:t>
            </a:r>
          </a:p>
        </p:txBody>
      </p:sp>
      <p:sp>
        <p:nvSpPr>
          <p:cNvPr id="33" name="Rectangle 32"/>
          <p:cNvSpPr/>
          <p:nvPr/>
        </p:nvSpPr>
        <p:spPr>
          <a:xfrm>
            <a:off x="7935630" y="2865653"/>
            <a:ext cx="1554670" cy="2950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p:txBody>
      </p:sp>
      <p:sp>
        <p:nvSpPr>
          <p:cNvPr id="35" name="Rectangle 34"/>
          <p:cNvSpPr/>
          <p:nvPr/>
        </p:nvSpPr>
        <p:spPr>
          <a:xfrm>
            <a:off x="8232739" y="2470842"/>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cxnSp>
        <p:nvCxnSpPr>
          <p:cNvPr id="36" name="Straight Connector 35"/>
          <p:cNvCxnSpPr/>
          <p:nvPr/>
        </p:nvCxnSpPr>
        <p:spPr>
          <a:xfrm flipV="1">
            <a:off x="2095952" y="5616200"/>
            <a:ext cx="7720077" cy="5523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2095951" y="5262848"/>
            <a:ext cx="7720078" cy="9050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15035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Partial </a:t>
            </a:r>
            <a:r>
              <a:rPr lang="en-US" sz="3200" b="1" dirty="0">
                <a:latin typeface="Times New Roman" panose="02020603050405020304" pitchFamily="18" charset="0"/>
                <a:cs typeface="Times New Roman" panose="02020603050405020304" pitchFamily="18" charset="0"/>
              </a:rPr>
              <a:t>participation</a:t>
            </a:r>
            <a:r>
              <a:rPr lang="en-US" sz="3200" b="1" dirty="0" smtClean="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Constraint: Some employees may not manage any department and some employee may manage at most 3 departments (cardinality ratio). A department must have only one manager.</a:t>
            </a: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872778"/>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8"/>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Manages</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extLst>
              <p:ext uri="{D42A27DB-BD31-4B8C-83A1-F6EECF244321}">
                <p14:modId xmlns:p14="http://schemas.microsoft.com/office/powerpoint/2010/main" val="515345425"/>
              </p:ext>
            </p:extLst>
          </p:nvPr>
        </p:nvGraphicFramePr>
        <p:xfrm>
          <a:off x="879490" y="447290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sp>
        <p:nvSpPr>
          <p:cNvPr id="31" name="Rectangle 30"/>
          <p:cNvSpPr/>
          <p:nvPr/>
        </p:nvSpPr>
        <p:spPr>
          <a:xfrm>
            <a:off x="3682673" y="258816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3</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32" name="Rectangle 31"/>
          <p:cNvSpPr/>
          <p:nvPr/>
        </p:nvSpPr>
        <p:spPr>
          <a:xfrm>
            <a:off x="2522491" y="2852578"/>
            <a:ext cx="1367589" cy="2819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manager</a:t>
            </a:r>
          </a:p>
        </p:txBody>
      </p:sp>
      <p:sp>
        <p:nvSpPr>
          <p:cNvPr id="33" name="Rectangle 32"/>
          <p:cNvSpPr/>
          <p:nvPr/>
        </p:nvSpPr>
        <p:spPr>
          <a:xfrm>
            <a:off x="7935630" y="2865653"/>
            <a:ext cx="1554670" cy="2950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p:txBody>
      </p:sp>
      <p:sp>
        <p:nvSpPr>
          <p:cNvPr id="35" name="Rectangle 34"/>
          <p:cNvSpPr/>
          <p:nvPr/>
        </p:nvSpPr>
        <p:spPr>
          <a:xfrm>
            <a:off x="8232739" y="2470842"/>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aphicFrame>
        <p:nvGraphicFramePr>
          <p:cNvPr id="28" name="Table 27"/>
          <p:cNvGraphicFramePr>
            <a:graphicFrameLocks noGrp="1"/>
          </p:cNvGraphicFramePr>
          <p:nvPr>
            <p:extLst>
              <p:ext uri="{D42A27DB-BD31-4B8C-83A1-F6EECF244321}">
                <p14:modId xmlns:p14="http://schemas.microsoft.com/office/powerpoint/2010/main" val="3718853941"/>
              </p:ext>
            </p:extLst>
          </p:nvPr>
        </p:nvGraphicFramePr>
        <p:xfrm>
          <a:off x="4819763" y="4463134"/>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M-SSN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4207698562"/>
              </p:ext>
            </p:extLst>
          </p:nvPr>
        </p:nvGraphicFramePr>
        <p:xfrm>
          <a:off x="4819763" y="5579716"/>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987044160"/>
              </p:ext>
            </p:extLst>
          </p:nvPr>
        </p:nvGraphicFramePr>
        <p:xfrm>
          <a:off x="6297442" y="4449296"/>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2334988878"/>
              </p:ext>
            </p:extLst>
          </p:nvPr>
        </p:nvGraphicFramePr>
        <p:xfrm>
          <a:off x="10078299" y="4330930"/>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3624118862"/>
              </p:ext>
            </p:extLst>
          </p:nvPr>
        </p:nvGraphicFramePr>
        <p:xfrm>
          <a:off x="4819763" y="5947314"/>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spTree>
    <p:extLst>
      <p:ext uri="{BB962C8B-B14F-4D97-AF65-F5344CB8AC3E}">
        <p14:creationId xmlns:p14="http://schemas.microsoft.com/office/powerpoint/2010/main" val="322579033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Alternative representation for Partial </a:t>
            </a:r>
            <a:r>
              <a:rPr lang="en-US" sz="3200" b="1" dirty="0">
                <a:latin typeface="Times New Roman" panose="02020603050405020304" pitchFamily="18" charset="0"/>
                <a:cs typeface="Times New Roman" panose="02020603050405020304" pitchFamily="18" charset="0"/>
              </a:rPr>
              <a:t>participation</a:t>
            </a:r>
            <a:r>
              <a:rPr lang="en-US" sz="3200" b="1" dirty="0" smtClean="0">
                <a:latin typeface="Times New Roman" panose="02020603050405020304" pitchFamily="18" charset="0"/>
                <a:cs typeface="Times New Roman" panose="02020603050405020304" pitchFamily="18" charset="0"/>
              </a:rPr>
              <a:t>:</a:t>
            </a: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558246" y="1685489"/>
            <a:ext cx="10949321" cy="2466976"/>
            <a:chOff x="450200" y="1647031"/>
            <a:chExt cx="10949321" cy="2466976"/>
          </a:xfrm>
        </p:grpSpPr>
        <p:grpSp>
          <p:nvGrpSpPr>
            <p:cNvPr id="15" name="Group 14"/>
            <p:cNvGrpSpPr/>
            <p:nvPr/>
          </p:nvGrpSpPr>
          <p:grpSpPr>
            <a:xfrm>
              <a:off x="450200" y="1981496"/>
              <a:ext cx="1942800" cy="1523704"/>
              <a:chOff x="450200" y="2072936"/>
              <a:chExt cx="1854913" cy="1340434"/>
            </a:xfrm>
          </p:grpSpPr>
          <p:sp>
            <p:nvSpPr>
              <p:cNvPr id="3" name="Rectangle 2"/>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4" name="Straight Connector 3"/>
              <p:cNvCxnSpPr>
                <a:endCxn id="5"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6" name="Group 15"/>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0" name="Oval 19"/>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0"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289520" y="2271847"/>
              <a:ext cx="3799753" cy="1842160"/>
              <a:chOff x="4343400" y="1667266"/>
              <a:chExt cx="3799753" cy="2971505"/>
            </a:xfrm>
          </p:grpSpPr>
          <p:sp>
            <p:nvSpPr>
              <p:cNvPr id="22" name="Diamond 21"/>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5046936" y="2814158"/>
                <a:ext cx="2392680" cy="943274"/>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Manages</a:t>
                </a:r>
                <a:endParaRPr lang="en-US" sz="2400" b="1" dirty="0">
                  <a:latin typeface="Times New Roman" panose="02020603050405020304" pitchFamily="18" charset="0"/>
                  <a:cs typeface="Times New Roman" panose="02020603050405020304" pitchFamily="18" charset="0"/>
                </a:endParaRPr>
              </a:p>
            </p:txBody>
          </p:sp>
        </p:grpSp>
        <p:cxnSp>
          <p:nvCxnSpPr>
            <p:cNvPr id="25" name="Straight Connector 24"/>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7"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 name="Table 5"/>
          <p:cNvGraphicFramePr>
            <a:graphicFrameLocks noGrp="1"/>
          </p:cNvGraphicFramePr>
          <p:nvPr/>
        </p:nvGraphicFramePr>
        <p:xfrm>
          <a:off x="879490" y="447290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102</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103</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36942268"/>
                  </a:ext>
                </a:extLst>
              </a:tr>
            </a:tbl>
          </a:graphicData>
        </a:graphic>
      </p:graphicFrame>
      <p:sp>
        <p:nvSpPr>
          <p:cNvPr id="31" name="Rectangle 30"/>
          <p:cNvSpPr/>
          <p:nvPr/>
        </p:nvSpPr>
        <p:spPr>
          <a:xfrm>
            <a:off x="3682673" y="258816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B050"/>
                </a:solidFill>
                <a:latin typeface="Times New Roman" panose="02020603050405020304" pitchFamily="18" charset="0"/>
                <a:cs typeface="Times New Roman" panose="02020603050405020304" pitchFamily="18" charset="0"/>
              </a:rPr>
              <a:t>1</a:t>
            </a:r>
            <a:endParaRPr lang="en-US" sz="2000" b="1" dirty="0" smtClean="0">
              <a:solidFill>
                <a:schemeClr val="tx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2522491" y="2852578"/>
            <a:ext cx="1367589" cy="2819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manager</a:t>
            </a:r>
          </a:p>
        </p:txBody>
      </p:sp>
      <p:sp>
        <p:nvSpPr>
          <p:cNvPr id="33" name="Rectangle 32"/>
          <p:cNvSpPr/>
          <p:nvPr/>
        </p:nvSpPr>
        <p:spPr>
          <a:xfrm>
            <a:off x="7935630" y="2865653"/>
            <a:ext cx="1554670" cy="295042"/>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department</a:t>
            </a:r>
          </a:p>
        </p:txBody>
      </p:sp>
      <p:sp>
        <p:nvSpPr>
          <p:cNvPr id="35" name="Rectangle 34"/>
          <p:cNvSpPr/>
          <p:nvPr/>
        </p:nvSpPr>
        <p:spPr>
          <a:xfrm>
            <a:off x="8232739" y="2470842"/>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latin typeface="Times New Roman" panose="02020603050405020304" pitchFamily="18" charset="0"/>
                <a:cs typeface="Times New Roman" panose="02020603050405020304" pitchFamily="18" charset="0"/>
              </a:rPr>
              <a:t>3</a:t>
            </a:r>
            <a:endParaRPr lang="en-US" sz="2000" b="1" dirty="0" smtClean="0">
              <a:solidFill>
                <a:schemeClr val="tx1"/>
              </a:solidFill>
              <a:latin typeface="Times New Roman" panose="02020603050405020304" pitchFamily="18" charset="0"/>
              <a:cs typeface="Times New Roman" panose="02020603050405020304" pitchFamily="18" charset="0"/>
            </a:endParaRPr>
          </a:p>
        </p:txBody>
      </p:sp>
      <p:graphicFrame>
        <p:nvGraphicFramePr>
          <p:cNvPr id="28" name="Table 27"/>
          <p:cNvGraphicFramePr>
            <a:graphicFrameLocks noGrp="1"/>
          </p:cNvGraphicFramePr>
          <p:nvPr/>
        </p:nvGraphicFramePr>
        <p:xfrm>
          <a:off x="4819763" y="4330930"/>
          <a:ext cx="1477679" cy="111252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M-SSN</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101</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29" name="Table 28"/>
          <p:cNvGraphicFramePr>
            <a:graphicFrameLocks noGrp="1"/>
          </p:cNvGraphicFramePr>
          <p:nvPr/>
        </p:nvGraphicFramePr>
        <p:xfrm>
          <a:off x="4819763" y="5436495"/>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37" name="Table 36"/>
          <p:cNvGraphicFramePr>
            <a:graphicFrameLocks noGrp="1"/>
          </p:cNvGraphicFramePr>
          <p:nvPr/>
        </p:nvGraphicFramePr>
        <p:xfrm>
          <a:off x="9642490" y="4335748"/>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cxnSp>
        <p:nvCxnSpPr>
          <p:cNvPr id="30" name="Straight Connector 29"/>
          <p:cNvCxnSpPr/>
          <p:nvPr/>
        </p:nvCxnSpPr>
        <p:spPr>
          <a:xfrm flipV="1">
            <a:off x="7884991" y="3313699"/>
            <a:ext cx="1605309" cy="5490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6" name="Table 35"/>
          <p:cNvGraphicFramePr>
            <a:graphicFrameLocks noGrp="1"/>
          </p:cNvGraphicFramePr>
          <p:nvPr>
            <p:extLst>
              <p:ext uri="{D42A27DB-BD31-4B8C-83A1-F6EECF244321}">
                <p14:modId xmlns:p14="http://schemas.microsoft.com/office/powerpoint/2010/main" val="2818057674"/>
              </p:ext>
            </p:extLst>
          </p:nvPr>
        </p:nvGraphicFramePr>
        <p:xfrm>
          <a:off x="4819762" y="5807335"/>
          <a:ext cx="1477679" cy="37084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104</a:t>
                      </a:r>
                      <a:endParaRPr lang="en-US" b="1"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616194689"/>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530486344"/>
              </p:ext>
            </p:extLst>
          </p:nvPr>
        </p:nvGraphicFramePr>
        <p:xfrm>
          <a:off x="6297441" y="4323975"/>
          <a:ext cx="1477679" cy="1854200"/>
        </p:xfrm>
        <a:graphic>
          <a:graphicData uri="http://schemas.openxmlformats.org/drawingml/2006/table">
            <a:tbl>
              <a:tblPr firstRow="1" bandRow="1"/>
              <a:tblGrid>
                <a:gridCol w="1477679">
                  <a:extLst>
                    <a:ext uri="{9D8B030D-6E8A-4147-A177-3AD203B41FA5}">
                      <a16:colId xmlns:a16="http://schemas.microsoft.com/office/drawing/2014/main" val="3280341981"/>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D-ID</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3518053"/>
                  </a:ext>
                </a:extLst>
              </a:tr>
              <a:tr h="370840">
                <a:tc>
                  <a:txBody>
                    <a:bodyPr/>
                    <a:lstStyle/>
                    <a:p>
                      <a:pPr algn="ctr"/>
                      <a:r>
                        <a:rPr lang="en-US" b="1" dirty="0" smtClean="0">
                          <a:latin typeface="Times New Roman" panose="02020603050405020304" pitchFamily="18" charset="0"/>
                          <a:cs typeface="Times New Roman" panose="02020603050405020304" pitchFamily="18" charset="0"/>
                        </a:rPr>
                        <a:t>F-601</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838752101"/>
                  </a:ext>
                </a:extLst>
              </a:tr>
              <a:tr h="370840">
                <a:tc>
                  <a:txBody>
                    <a:bodyPr/>
                    <a:lstStyle/>
                    <a:p>
                      <a:pPr algn="ctr"/>
                      <a:r>
                        <a:rPr lang="en-US" b="1" dirty="0" smtClean="0">
                          <a:latin typeface="Times New Roman" panose="02020603050405020304" pitchFamily="18" charset="0"/>
                          <a:cs typeface="Times New Roman" panose="02020603050405020304" pitchFamily="18" charset="0"/>
                        </a:rPr>
                        <a:t>M-602</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261619468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S-603</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1260876629"/>
                  </a:ext>
                </a:extLst>
              </a:tr>
              <a:tr h="370840">
                <a:tc>
                  <a:txBody>
                    <a:bodyPr/>
                    <a:lstStyle/>
                    <a:p>
                      <a:pPr algn="ctr"/>
                      <a:r>
                        <a:rPr lang="en-US" b="1" dirty="0" smtClean="0">
                          <a:latin typeface="Times New Roman" panose="02020603050405020304" pitchFamily="18" charset="0"/>
                          <a:cs typeface="Times New Roman" panose="02020603050405020304" pitchFamily="18" charset="0"/>
                        </a:rPr>
                        <a:t>RD-604</a:t>
                      </a:r>
                      <a:endParaRPr lang="en-US" b="1" dirty="0">
                        <a:latin typeface="Times New Roman" panose="02020603050405020304" pitchFamily="18" charset="0"/>
                        <a:cs typeface="Times New Roman" panose="02020603050405020304" pitchFamily="18" charset="0"/>
                      </a:endParaRPr>
                    </a:p>
                  </a:txBody>
                  <a:tcPr>
                    <a:solidFill>
                      <a:srgbClr val="00B050"/>
                    </a:solidFill>
                  </a:tcPr>
                </a:tc>
                <a:extLst>
                  <a:ext uri="{0D108BD9-81ED-4DB2-BD59-A6C34878D82A}">
                    <a16:rowId xmlns:a16="http://schemas.microsoft.com/office/drawing/2014/main" val="36942268"/>
                  </a:ext>
                </a:extLst>
              </a:tr>
            </a:tbl>
          </a:graphicData>
        </a:graphic>
      </p:graphicFrame>
    </p:spTree>
    <p:extLst>
      <p:ext uri="{BB962C8B-B14F-4D97-AF65-F5344CB8AC3E}">
        <p14:creationId xmlns:p14="http://schemas.microsoft.com/office/powerpoint/2010/main" val="14904574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Weak Entity Type:</a:t>
            </a:r>
          </a:p>
          <a:p>
            <a:r>
              <a:rPr lang="en-US" dirty="0" smtClean="0">
                <a:latin typeface="Times New Roman" panose="02020603050405020304" pitchFamily="18" charset="0"/>
                <a:cs typeface="Times New Roman" panose="02020603050405020304" pitchFamily="18" charset="0"/>
              </a:rPr>
              <a:t>Entity types that do not have key attributes of their own are called weak entities.</a:t>
            </a:r>
          </a:p>
          <a:p>
            <a:r>
              <a:rPr lang="en-US" b="1" dirty="0" smtClean="0">
                <a:latin typeface="Times New Roman" panose="02020603050405020304" pitchFamily="18" charset="0"/>
                <a:cs typeface="Times New Roman" panose="02020603050405020304" pitchFamily="18" charset="0"/>
              </a:rPr>
              <a:t>Example</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Dependents of employees</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472004415"/>
              </p:ext>
            </p:extLst>
          </p:nvPr>
        </p:nvGraphicFramePr>
        <p:xfrm>
          <a:off x="5244029" y="2036445"/>
          <a:ext cx="5449013" cy="2772416"/>
        </p:xfrm>
        <a:graphic>
          <a:graphicData uri="http://schemas.openxmlformats.org/drawingml/2006/table">
            <a:tbl>
              <a:tblPr firstRow="1" bandRow="1"/>
              <a:tblGrid>
                <a:gridCol w="2757843">
                  <a:extLst>
                    <a:ext uri="{9D8B030D-6E8A-4147-A177-3AD203B41FA5}">
                      <a16:colId xmlns:a16="http://schemas.microsoft.com/office/drawing/2014/main" val="1384626382"/>
                    </a:ext>
                  </a:extLst>
                </a:gridCol>
                <a:gridCol w="2691170">
                  <a:extLst>
                    <a:ext uri="{9D8B030D-6E8A-4147-A177-3AD203B41FA5}">
                      <a16:colId xmlns:a16="http://schemas.microsoft.com/office/drawing/2014/main" val="4062823256"/>
                    </a:ext>
                  </a:extLst>
                </a:gridCol>
              </a:tblGrid>
              <a:tr h="486416">
                <a:tc>
                  <a:txBody>
                    <a:bodyPr/>
                    <a:lstStyle/>
                    <a:p>
                      <a:pPr algn="ctr"/>
                      <a:r>
                        <a:rPr lang="en-US" sz="2400" b="1" dirty="0" err="1" smtClean="0">
                          <a:latin typeface="Times New Roman" panose="02020603050405020304" pitchFamily="18" charset="0"/>
                          <a:cs typeface="Times New Roman" panose="02020603050405020304" pitchFamily="18" charset="0"/>
                        </a:rPr>
                        <a:t>Dependent_Name</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Dependent_Type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Jude</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Children</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Jessica</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Wife</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860369"/>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2400" b="1" dirty="0" smtClean="0">
                          <a:latin typeface="Times New Roman" panose="02020603050405020304" pitchFamily="18" charset="0"/>
                          <a:cs typeface="Times New Roman" panose="02020603050405020304" pitchFamily="18" charset="0"/>
                        </a:rPr>
                        <a:t>wife</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778874400"/>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2400" b="1" dirty="0" smtClean="0">
                          <a:latin typeface="Times New Roman" panose="02020603050405020304" pitchFamily="18" charset="0"/>
                          <a:cs typeface="Times New Roman" panose="02020603050405020304" pitchFamily="18" charset="0"/>
                        </a:rPr>
                        <a:t>children</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2811274202"/>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Jessica</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2400" b="1" dirty="0" smtClean="0">
                          <a:latin typeface="Times New Roman" panose="02020603050405020304" pitchFamily="18" charset="0"/>
                          <a:cs typeface="Times New Roman" panose="02020603050405020304" pitchFamily="18" charset="0"/>
                        </a:rPr>
                        <a:t>children</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837470236"/>
                  </a:ext>
                </a:extLst>
              </a:tr>
            </a:tbl>
          </a:graphicData>
        </a:graphic>
      </p:graphicFrame>
      <p:sp>
        <p:nvSpPr>
          <p:cNvPr id="8" name="TextBox 7"/>
          <p:cNvSpPr txBox="1"/>
          <p:nvPr/>
        </p:nvSpPr>
        <p:spPr>
          <a:xfrm>
            <a:off x="7138931" y="4843345"/>
            <a:ext cx="2313542"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Dependent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828126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latin typeface="Times New Roman" panose="02020603050405020304" pitchFamily="18" charset="0"/>
                <a:cs typeface="Times New Roman" panose="02020603050405020304" pitchFamily="18" charset="0"/>
              </a:rPr>
              <a:t>Weak Entity Type:</a:t>
            </a:r>
          </a:p>
          <a:p>
            <a:r>
              <a:rPr lang="en-US" dirty="0" smtClean="0">
                <a:latin typeface="Times New Roman" panose="02020603050405020304" pitchFamily="18" charset="0"/>
                <a:cs typeface="Times New Roman" panose="02020603050405020304" pitchFamily="18" charset="0"/>
              </a:rPr>
              <a:t>Entity types that do not have key attributes of their own are called weak entities.</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3407501293"/>
              </p:ext>
            </p:extLst>
          </p:nvPr>
        </p:nvGraphicFramePr>
        <p:xfrm>
          <a:off x="1013547" y="2522862"/>
          <a:ext cx="4010145" cy="1554480"/>
        </p:xfrm>
        <a:graphic>
          <a:graphicData uri="http://schemas.openxmlformats.org/drawingml/2006/table">
            <a:tbl>
              <a:tblPr firstRow="1" bandRow="1"/>
              <a:tblGrid>
                <a:gridCol w="2029606">
                  <a:extLst>
                    <a:ext uri="{9D8B030D-6E8A-4147-A177-3AD203B41FA5}">
                      <a16:colId xmlns:a16="http://schemas.microsoft.com/office/drawing/2014/main" val="1384626382"/>
                    </a:ext>
                  </a:extLst>
                </a:gridCol>
                <a:gridCol w="1980539">
                  <a:extLst>
                    <a:ext uri="{9D8B030D-6E8A-4147-A177-3AD203B41FA5}">
                      <a16:colId xmlns:a16="http://schemas.microsoft.com/office/drawing/2014/main" val="4062823256"/>
                    </a:ext>
                  </a:extLst>
                </a:gridCol>
              </a:tblGrid>
              <a:tr h="452390">
                <a:tc>
                  <a:txBody>
                    <a:bodyPr/>
                    <a:lstStyle/>
                    <a:p>
                      <a:pPr algn="ctr"/>
                      <a:r>
                        <a:rPr lang="en-US" sz="2800" b="1" u="sng" dirty="0" smtClean="0">
                          <a:latin typeface="Times New Roman" panose="02020603050405020304" pitchFamily="18" charset="0"/>
                          <a:cs typeface="Times New Roman" panose="02020603050405020304" pitchFamily="18" charset="0"/>
                        </a:rPr>
                        <a:t>SSN</a:t>
                      </a:r>
                      <a:endParaRPr lang="en-US" sz="2800" b="1" u="sng" dirty="0">
                        <a:latin typeface="Times New Roman" panose="02020603050405020304" pitchFamily="18" charset="0"/>
                        <a:cs typeface="Times New Roman" panose="02020603050405020304" pitchFamily="18" charset="0"/>
                      </a:endParaRPr>
                    </a:p>
                  </a:txBody>
                  <a:tcPr/>
                </a:tc>
                <a:tc>
                  <a:txBody>
                    <a:bodyPr/>
                    <a:lstStyle/>
                    <a:p>
                      <a:pPr algn="ctr"/>
                      <a:r>
                        <a:rPr lang="en-US" sz="2800" b="1" dirty="0" smtClean="0">
                          <a:latin typeface="Times New Roman" panose="02020603050405020304" pitchFamily="18" charset="0"/>
                          <a:cs typeface="Times New Roman" panose="02020603050405020304" pitchFamily="18" charset="0"/>
                        </a:rPr>
                        <a:t>Name</a:t>
                      </a:r>
                      <a:endParaRPr lang="en-US" sz="2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75040">
                <a:tc>
                  <a:txBody>
                    <a:bodyPr/>
                    <a:lstStyle/>
                    <a:p>
                      <a:pPr algn="ctr"/>
                      <a:r>
                        <a:rPr lang="en-US" sz="2800" b="1" dirty="0" smtClean="0">
                          <a:latin typeface="Times New Roman" panose="02020603050405020304" pitchFamily="18" charset="0"/>
                          <a:cs typeface="Times New Roman" panose="02020603050405020304" pitchFamily="18" charset="0"/>
                        </a:rPr>
                        <a:t>E101</a:t>
                      </a:r>
                      <a:endParaRPr lang="en-US" sz="28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2800" b="1" dirty="0" smtClean="0">
                          <a:latin typeface="Times New Roman" panose="02020603050405020304" pitchFamily="18" charset="0"/>
                          <a:cs typeface="Times New Roman" panose="02020603050405020304" pitchFamily="18" charset="0"/>
                        </a:rPr>
                        <a:t>James</a:t>
                      </a:r>
                      <a:endParaRPr lang="en-US" sz="28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75040">
                <a:tc>
                  <a:txBody>
                    <a:bodyPr/>
                    <a:lstStyle/>
                    <a:p>
                      <a:pPr algn="ctr"/>
                      <a:r>
                        <a:rPr lang="en-US" sz="2800" b="1" dirty="0" smtClean="0">
                          <a:latin typeface="Times New Roman" panose="02020603050405020304" pitchFamily="18" charset="0"/>
                          <a:cs typeface="Times New Roman" panose="02020603050405020304" pitchFamily="18" charset="0"/>
                        </a:rPr>
                        <a:t>E102</a:t>
                      </a:r>
                      <a:endParaRPr lang="en-US" sz="28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2800" b="1" dirty="0" smtClean="0">
                          <a:latin typeface="Times New Roman" panose="02020603050405020304" pitchFamily="18" charset="0"/>
                          <a:cs typeface="Times New Roman" panose="02020603050405020304" pitchFamily="18" charset="0"/>
                        </a:rPr>
                        <a:t>Jack</a:t>
                      </a:r>
                      <a:endParaRPr lang="en-US" sz="28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86036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60141949"/>
              </p:ext>
            </p:extLst>
          </p:nvPr>
        </p:nvGraphicFramePr>
        <p:xfrm>
          <a:off x="6279614" y="2069496"/>
          <a:ext cx="5449013" cy="2772416"/>
        </p:xfrm>
        <a:graphic>
          <a:graphicData uri="http://schemas.openxmlformats.org/drawingml/2006/table">
            <a:tbl>
              <a:tblPr firstRow="1" bandRow="1"/>
              <a:tblGrid>
                <a:gridCol w="2757843">
                  <a:extLst>
                    <a:ext uri="{9D8B030D-6E8A-4147-A177-3AD203B41FA5}">
                      <a16:colId xmlns:a16="http://schemas.microsoft.com/office/drawing/2014/main" val="1384626382"/>
                    </a:ext>
                  </a:extLst>
                </a:gridCol>
                <a:gridCol w="2691170">
                  <a:extLst>
                    <a:ext uri="{9D8B030D-6E8A-4147-A177-3AD203B41FA5}">
                      <a16:colId xmlns:a16="http://schemas.microsoft.com/office/drawing/2014/main" val="4062823256"/>
                    </a:ext>
                  </a:extLst>
                </a:gridCol>
              </a:tblGrid>
              <a:tr h="486416">
                <a:tc>
                  <a:txBody>
                    <a:bodyPr/>
                    <a:lstStyle/>
                    <a:p>
                      <a:pPr algn="ctr"/>
                      <a:r>
                        <a:rPr lang="en-US" sz="2400" b="1" dirty="0" err="1" smtClean="0">
                          <a:latin typeface="Times New Roman" panose="02020603050405020304" pitchFamily="18" charset="0"/>
                          <a:cs typeface="Times New Roman" panose="02020603050405020304" pitchFamily="18" charset="0"/>
                        </a:rPr>
                        <a:t>Dependent_Name</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Dependent_Type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Jude</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Children</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Jessica</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Wife</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860369"/>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2400" b="1" dirty="0" smtClean="0">
                          <a:latin typeface="Times New Roman" panose="02020603050405020304" pitchFamily="18" charset="0"/>
                          <a:cs typeface="Times New Roman" panose="02020603050405020304" pitchFamily="18" charset="0"/>
                        </a:rPr>
                        <a:t>wife</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778874400"/>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2400" b="1" dirty="0" smtClean="0">
                          <a:latin typeface="Times New Roman" panose="02020603050405020304" pitchFamily="18" charset="0"/>
                          <a:cs typeface="Times New Roman" panose="02020603050405020304" pitchFamily="18" charset="0"/>
                        </a:rPr>
                        <a:t>children</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2811274202"/>
                  </a:ext>
                </a:extLst>
              </a:tr>
              <a:tr h="375040">
                <a:tc>
                  <a:txBody>
                    <a:bodyPr/>
                    <a:lstStyle/>
                    <a:p>
                      <a:pPr algn="ctr"/>
                      <a:r>
                        <a:rPr lang="en-US" sz="2400" b="1" dirty="0" smtClean="0">
                          <a:latin typeface="Times New Roman" panose="02020603050405020304" pitchFamily="18" charset="0"/>
                          <a:cs typeface="Times New Roman" panose="02020603050405020304" pitchFamily="18" charset="0"/>
                        </a:rPr>
                        <a:t>Jessica</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2400" b="1" dirty="0" smtClean="0">
                          <a:latin typeface="Times New Roman" panose="02020603050405020304" pitchFamily="18" charset="0"/>
                          <a:cs typeface="Times New Roman" panose="02020603050405020304" pitchFamily="18" charset="0"/>
                        </a:rPr>
                        <a:t>children</a:t>
                      </a:r>
                      <a:endParaRPr lang="en-US" sz="24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837470236"/>
                  </a:ext>
                </a:extLst>
              </a:tr>
            </a:tbl>
          </a:graphicData>
        </a:graphic>
      </p:graphicFrame>
      <p:sp>
        <p:nvSpPr>
          <p:cNvPr id="6" name="TextBox 5"/>
          <p:cNvSpPr txBox="1"/>
          <p:nvPr/>
        </p:nvSpPr>
        <p:spPr>
          <a:xfrm>
            <a:off x="8174516" y="4876396"/>
            <a:ext cx="2313542"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Dependent</a:t>
            </a:r>
            <a:endParaRPr 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861848" y="4257137"/>
            <a:ext cx="2313542"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989566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9309253" y="2941505"/>
            <a:ext cx="2401677" cy="881314"/>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3" name="Diamond 22"/>
          <p:cNvSpPr/>
          <p:nvPr/>
        </p:nvSpPr>
        <p:spPr>
          <a:xfrm>
            <a:off x="4109480" y="2385100"/>
            <a:ext cx="4375923" cy="2067147"/>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26391" y="194586"/>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Weak Entity Type:</a:t>
            </a:r>
          </a:p>
          <a:p>
            <a:r>
              <a:rPr lang="en-US" dirty="0" smtClean="0">
                <a:latin typeface="Times New Roman" panose="02020603050405020304" pitchFamily="18" charset="0"/>
                <a:cs typeface="Times New Roman" panose="02020603050405020304" pitchFamily="18" charset="0"/>
              </a:rPr>
              <a:t>Entity types should be identified with a strong entity type via a relationship type.</a:t>
            </a:r>
          </a:p>
          <a:p>
            <a:r>
              <a:rPr lang="en-US" dirty="0" smtClean="0">
                <a:latin typeface="Times New Roman" panose="02020603050405020304" pitchFamily="18" charset="0"/>
                <a:cs typeface="Times New Roman" panose="02020603050405020304" pitchFamily="18" charset="0"/>
              </a:rPr>
              <a:t>Such relationship type is called identifying relationship.</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3532486263"/>
              </p:ext>
            </p:extLst>
          </p:nvPr>
        </p:nvGraphicFramePr>
        <p:xfrm>
          <a:off x="550840" y="4616068"/>
          <a:ext cx="2357613" cy="1135027"/>
        </p:xfrm>
        <a:graphic>
          <a:graphicData uri="http://schemas.openxmlformats.org/drawingml/2006/table">
            <a:tbl>
              <a:tblPr firstRow="1" bandRow="1"/>
              <a:tblGrid>
                <a:gridCol w="1193230">
                  <a:extLst>
                    <a:ext uri="{9D8B030D-6E8A-4147-A177-3AD203B41FA5}">
                      <a16:colId xmlns:a16="http://schemas.microsoft.com/office/drawing/2014/main" val="1384626382"/>
                    </a:ext>
                  </a:extLst>
                </a:gridCol>
                <a:gridCol w="1164383">
                  <a:extLst>
                    <a:ext uri="{9D8B030D-6E8A-4147-A177-3AD203B41FA5}">
                      <a16:colId xmlns:a16="http://schemas.microsoft.com/office/drawing/2014/main" val="4062823256"/>
                    </a:ext>
                  </a:extLst>
                </a:gridCol>
              </a:tblGrid>
              <a:tr h="403507">
                <a:tc>
                  <a:txBody>
                    <a:bodyPr/>
                    <a:lstStyle/>
                    <a:p>
                      <a:pPr algn="ctr"/>
                      <a:r>
                        <a:rPr lang="en-US" b="1" u="sng" dirty="0"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53350">
                <a:tc>
                  <a:txBody>
                    <a:bodyPr/>
                    <a:lstStyle/>
                    <a:p>
                      <a:pPr algn="ctr"/>
                      <a:r>
                        <a:rPr lang="en-US" b="1" dirty="0" smtClean="0">
                          <a:latin typeface="Times New Roman" panose="02020603050405020304" pitchFamily="18" charset="0"/>
                          <a:cs typeface="Times New Roman" panose="02020603050405020304" pitchFamily="18" charset="0"/>
                        </a:rPr>
                        <a:t>E101</a:t>
                      </a:r>
                      <a:endParaRPr lang="en-US"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b="1" dirty="0" smtClean="0">
                          <a:latin typeface="Times New Roman" panose="02020603050405020304" pitchFamily="18" charset="0"/>
                          <a:cs typeface="Times New Roman" panose="02020603050405020304" pitchFamily="18" charset="0"/>
                        </a:rPr>
                        <a:t>James</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53350">
                <a:tc>
                  <a:txBody>
                    <a:bodyPr/>
                    <a:lstStyle/>
                    <a:p>
                      <a:pPr algn="ctr"/>
                      <a:r>
                        <a:rPr lang="en-US" b="1" dirty="0" smtClean="0">
                          <a:latin typeface="Times New Roman" panose="02020603050405020304" pitchFamily="18" charset="0"/>
                          <a:cs typeface="Times New Roman" panose="02020603050405020304" pitchFamily="18" charset="0"/>
                        </a:rPr>
                        <a:t>E102</a:t>
                      </a:r>
                      <a:endParaRPr lang="en-US"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b="1" dirty="0" smtClean="0">
                          <a:latin typeface="Times New Roman" panose="02020603050405020304" pitchFamily="18" charset="0"/>
                          <a:cs typeface="Times New Roman" panose="02020603050405020304" pitchFamily="18" charset="0"/>
                        </a:rPr>
                        <a:t>Jack</a:t>
                      </a:r>
                      <a:endParaRPr lang="en-US"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86036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39131625"/>
              </p:ext>
            </p:extLst>
          </p:nvPr>
        </p:nvGraphicFramePr>
        <p:xfrm>
          <a:off x="9409486" y="4060732"/>
          <a:ext cx="2221390" cy="2013174"/>
        </p:xfrm>
        <a:graphic>
          <a:graphicData uri="http://schemas.openxmlformats.org/drawingml/2006/table">
            <a:tbl>
              <a:tblPr firstRow="1" bandRow="1"/>
              <a:tblGrid>
                <a:gridCol w="977724">
                  <a:extLst>
                    <a:ext uri="{9D8B030D-6E8A-4147-A177-3AD203B41FA5}">
                      <a16:colId xmlns:a16="http://schemas.microsoft.com/office/drawing/2014/main" val="1384626382"/>
                    </a:ext>
                  </a:extLst>
                </a:gridCol>
                <a:gridCol w="1243666">
                  <a:extLst>
                    <a:ext uri="{9D8B030D-6E8A-4147-A177-3AD203B41FA5}">
                      <a16:colId xmlns:a16="http://schemas.microsoft.com/office/drawing/2014/main" val="4062823256"/>
                    </a:ext>
                  </a:extLst>
                </a:gridCol>
              </a:tblGrid>
              <a:tr h="336774">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D_Type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Jude</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Jessica</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b="1" dirty="0" smtClean="0">
                          <a:latin typeface="Times New Roman" panose="02020603050405020304" pitchFamily="18" charset="0"/>
                          <a:cs typeface="Times New Roman" panose="02020603050405020304" pitchFamily="18" charset="0"/>
                        </a:rPr>
                        <a:t>wife</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860369"/>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Mary</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wife</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778874400"/>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John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2811274202"/>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Jessica</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837470236"/>
                  </a:ext>
                </a:extLst>
              </a:tr>
            </a:tbl>
          </a:graphicData>
        </a:graphic>
      </p:graphicFrame>
      <p:sp>
        <p:nvSpPr>
          <p:cNvPr id="6" name="TextBox 5"/>
          <p:cNvSpPr txBox="1"/>
          <p:nvPr/>
        </p:nvSpPr>
        <p:spPr>
          <a:xfrm>
            <a:off x="9709955" y="6112168"/>
            <a:ext cx="1792517"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Dependent</a:t>
            </a:r>
            <a:endParaRPr 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77534" y="5751095"/>
            <a:ext cx="1729650"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558246" y="1872778"/>
            <a:ext cx="10949321" cy="2466976"/>
            <a:chOff x="450200" y="1647031"/>
            <a:chExt cx="10949321" cy="2466976"/>
          </a:xfrm>
        </p:grpSpPr>
        <p:grpSp>
          <p:nvGrpSpPr>
            <p:cNvPr id="9" name="Group 8"/>
            <p:cNvGrpSpPr/>
            <p:nvPr/>
          </p:nvGrpSpPr>
          <p:grpSpPr>
            <a:xfrm>
              <a:off x="450200" y="1981496"/>
              <a:ext cx="1942800" cy="1523704"/>
              <a:chOff x="450200" y="2072936"/>
              <a:chExt cx="1854913" cy="1340434"/>
            </a:xfrm>
          </p:grpSpPr>
          <p:sp>
            <p:nvSpPr>
              <p:cNvPr id="20" name="Rectangle 19"/>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2"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0" name="Group 9"/>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Dependent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8" name="Oval 17"/>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DName</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9" name="Straight Connector 18"/>
              <p:cNvCxnSpPr>
                <a:endCxn id="18" idx="4"/>
              </p:cNvCxnSpPr>
              <p:nvPr/>
            </p:nvCxnSpPr>
            <p:spPr>
              <a:xfrm flipH="1" flipV="1">
                <a:off x="1662078" y="2421164"/>
                <a:ext cx="150728" cy="33447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289520" y="2271847"/>
              <a:ext cx="3799753" cy="1842160"/>
              <a:chOff x="4343400" y="1667266"/>
              <a:chExt cx="3799753" cy="2971505"/>
            </a:xfrm>
          </p:grpSpPr>
          <p:sp>
            <p:nvSpPr>
              <p:cNvPr id="15" name="Diamond 14"/>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5046936" y="2814158"/>
                <a:ext cx="2392680" cy="744691"/>
              </a:xfrm>
              <a:prstGeom prst="rect">
                <a:avLst/>
              </a:prstGeom>
              <a:noFill/>
            </p:spPr>
            <p:txBody>
              <a:bodyPr wrap="square" rtlCol="0">
                <a:spAutoFit/>
              </a:bodyPr>
              <a:lstStyle/>
              <a:p>
                <a:pPr algn="ctr"/>
                <a:r>
                  <a:rPr lang="en-US" sz="2400" b="1" dirty="0" err="1" smtClean="0">
                    <a:latin typeface="Times New Roman" panose="02020603050405020304" pitchFamily="18" charset="0"/>
                    <a:cs typeface="Times New Roman" panose="02020603050405020304" pitchFamily="18" charset="0"/>
                  </a:rPr>
                  <a:t>Dependents_Of</a:t>
                </a:r>
                <a:endParaRPr lang="en-US" b="1" dirty="0">
                  <a:latin typeface="Times New Roman" panose="02020603050405020304" pitchFamily="18" charset="0"/>
                  <a:cs typeface="Times New Roman" panose="02020603050405020304" pitchFamily="18" charset="0"/>
                </a:endParaRPr>
              </a:p>
            </p:txBody>
          </p:sp>
        </p:grpSp>
        <p:cxnSp>
          <p:nvCxnSpPr>
            <p:cNvPr id="12" name="Straight Connector 11"/>
            <p:cNvCxnSpPr/>
            <p:nvPr/>
          </p:nvCxnSpPr>
          <p:spPr>
            <a:xfrm>
              <a:off x="2403722" y="3192927"/>
              <a:ext cx="1597712" cy="75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206460" y="3112364"/>
              <a:ext cx="9947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p:cNvCxnSpPr/>
          <p:nvPr/>
        </p:nvCxnSpPr>
        <p:spPr>
          <a:xfrm>
            <a:off x="8314506" y="3514381"/>
            <a:ext cx="972430" cy="2203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0" name="Table 29"/>
          <p:cNvGraphicFramePr>
            <a:graphicFrameLocks noGrp="1"/>
          </p:cNvGraphicFramePr>
          <p:nvPr>
            <p:extLst>
              <p:ext uri="{D42A27DB-BD31-4B8C-83A1-F6EECF244321}">
                <p14:modId xmlns:p14="http://schemas.microsoft.com/office/powerpoint/2010/main" val="2054449305"/>
              </p:ext>
            </p:extLst>
          </p:nvPr>
        </p:nvGraphicFramePr>
        <p:xfrm>
          <a:off x="4715105" y="4595739"/>
          <a:ext cx="1193230" cy="1041980"/>
        </p:xfrm>
        <a:graphic>
          <a:graphicData uri="http://schemas.openxmlformats.org/drawingml/2006/table">
            <a:tbl>
              <a:tblPr firstRow="1" bandRow="1"/>
              <a:tblGrid>
                <a:gridCol w="1193230">
                  <a:extLst>
                    <a:ext uri="{9D8B030D-6E8A-4147-A177-3AD203B41FA5}">
                      <a16:colId xmlns:a16="http://schemas.microsoft.com/office/drawing/2014/main" val="1384626382"/>
                    </a:ext>
                  </a:extLst>
                </a:gridCol>
              </a:tblGrid>
              <a:tr h="328801">
                <a:tc>
                  <a:txBody>
                    <a:bodyPr/>
                    <a:lstStyle/>
                    <a:p>
                      <a:pPr algn="ctr"/>
                      <a:r>
                        <a:rPr lang="en-US" sz="1600" b="1" u="sng" dirty="0" smtClean="0">
                          <a:latin typeface="Times New Roman" panose="02020603050405020304" pitchFamily="18" charset="0"/>
                          <a:cs typeface="Times New Roman" panose="02020603050405020304" pitchFamily="18" charset="0"/>
                        </a:rPr>
                        <a:t>SSN</a:t>
                      </a:r>
                      <a:endParaRPr lang="en-US" sz="16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53350">
                <a:tc>
                  <a:txBody>
                    <a:bodyPr/>
                    <a:lstStyle/>
                    <a:p>
                      <a:pPr algn="ctr"/>
                      <a:r>
                        <a:rPr lang="en-US" sz="1600" b="1" dirty="0" smtClean="0">
                          <a:latin typeface="Times New Roman" panose="02020603050405020304" pitchFamily="18" charset="0"/>
                          <a:cs typeface="Times New Roman" panose="02020603050405020304" pitchFamily="18" charset="0"/>
                        </a:rPr>
                        <a:t>E101</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53350">
                <a:tc>
                  <a:txBody>
                    <a:bodyPr/>
                    <a:lstStyle/>
                    <a:p>
                      <a:pPr algn="ctr"/>
                      <a:r>
                        <a:rPr lang="en-US" sz="1600" b="1" dirty="0" smtClean="0">
                          <a:latin typeface="Times New Roman" panose="02020603050405020304" pitchFamily="18" charset="0"/>
                          <a:cs typeface="Times New Roman" panose="02020603050405020304" pitchFamily="18" charset="0"/>
                        </a:rPr>
                        <a:t>E101</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860369"/>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2543470802"/>
              </p:ext>
            </p:extLst>
          </p:nvPr>
        </p:nvGraphicFramePr>
        <p:xfrm>
          <a:off x="5908335" y="4595739"/>
          <a:ext cx="2221390" cy="2013174"/>
        </p:xfrm>
        <a:graphic>
          <a:graphicData uri="http://schemas.openxmlformats.org/drawingml/2006/table">
            <a:tbl>
              <a:tblPr firstRow="1" bandRow="1"/>
              <a:tblGrid>
                <a:gridCol w="977724">
                  <a:extLst>
                    <a:ext uri="{9D8B030D-6E8A-4147-A177-3AD203B41FA5}">
                      <a16:colId xmlns:a16="http://schemas.microsoft.com/office/drawing/2014/main" val="1384626382"/>
                    </a:ext>
                  </a:extLst>
                </a:gridCol>
                <a:gridCol w="1243666">
                  <a:extLst>
                    <a:ext uri="{9D8B030D-6E8A-4147-A177-3AD203B41FA5}">
                      <a16:colId xmlns:a16="http://schemas.microsoft.com/office/drawing/2014/main" val="4062823256"/>
                    </a:ext>
                  </a:extLst>
                </a:gridCol>
              </a:tblGrid>
              <a:tr h="336774">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D_Type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Jude</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Jessica</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b="1" dirty="0" smtClean="0">
                          <a:latin typeface="Times New Roman" panose="02020603050405020304" pitchFamily="18" charset="0"/>
                          <a:cs typeface="Times New Roman" panose="02020603050405020304" pitchFamily="18" charset="0"/>
                        </a:rPr>
                        <a:t>Wife</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860369"/>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Mary</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wife</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778874400"/>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John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2811274202"/>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Jessica</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837470236"/>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620347286"/>
              </p:ext>
            </p:extLst>
          </p:nvPr>
        </p:nvGraphicFramePr>
        <p:xfrm>
          <a:off x="4715105" y="5650903"/>
          <a:ext cx="1193230" cy="1007986"/>
        </p:xfrm>
        <a:graphic>
          <a:graphicData uri="http://schemas.openxmlformats.org/drawingml/2006/table">
            <a:tbl>
              <a:tblPr firstRow="1" bandRow="1"/>
              <a:tblGrid>
                <a:gridCol w="1193230">
                  <a:extLst>
                    <a:ext uri="{9D8B030D-6E8A-4147-A177-3AD203B41FA5}">
                      <a16:colId xmlns:a16="http://schemas.microsoft.com/office/drawing/2014/main" val="1384626382"/>
                    </a:ext>
                  </a:extLst>
                </a:gridCol>
              </a:tblGrid>
              <a:tr h="319152">
                <a:tc>
                  <a:txBody>
                    <a:bodyPr/>
                    <a:lstStyle/>
                    <a:p>
                      <a:pPr algn="ctr"/>
                      <a:r>
                        <a:rPr lang="en-US" sz="1600" b="1" u="none" dirty="0" smtClean="0">
                          <a:latin typeface="Times New Roman" panose="02020603050405020304" pitchFamily="18" charset="0"/>
                          <a:cs typeface="Times New Roman" panose="02020603050405020304" pitchFamily="18" charset="0"/>
                        </a:rPr>
                        <a:t>E102</a:t>
                      </a:r>
                      <a:endParaRPr lang="en-US" sz="1600" b="1" u="none"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501422594"/>
                  </a:ext>
                </a:extLst>
              </a:tr>
              <a:tr h="336353">
                <a:tc>
                  <a:txBody>
                    <a:bodyPr/>
                    <a:lstStyle/>
                    <a:p>
                      <a:pPr algn="ctr"/>
                      <a:r>
                        <a:rPr lang="en-US" sz="1600" b="1" dirty="0" smtClean="0">
                          <a:latin typeface="Times New Roman" panose="02020603050405020304" pitchFamily="18" charset="0"/>
                          <a:cs typeface="Times New Roman" panose="02020603050405020304" pitchFamily="18" charset="0"/>
                        </a:rPr>
                        <a:t>E102</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3356411130"/>
                  </a:ext>
                </a:extLst>
              </a:tr>
              <a:tr h="336353">
                <a:tc>
                  <a:txBody>
                    <a:bodyPr/>
                    <a:lstStyle/>
                    <a:p>
                      <a:pPr algn="ctr"/>
                      <a:r>
                        <a:rPr lang="en-US" sz="1600" b="1" dirty="0" smtClean="0">
                          <a:latin typeface="Times New Roman" panose="02020603050405020304" pitchFamily="18" charset="0"/>
                          <a:cs typeface="Times New Roman" panose="02020603050405020304" pitchFamily="18" charset="0"/>
                        </a:rPr>
                        <a:t>E102</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860369"/>
                  </a:ext>
                </a:extLst>
              </a:tr>
            </a:tbl>
          </a:graphicData>
        </a:graphic>
      </p:graphicFrame>
      <p:sp>
        <p:nvSpPr>
          <p:cNvPr id="33" name="TextBox 32"/>
          <p:cNvSpPr txBox="1"/>
          <p:nvPr/>
        </p:nvSpPr>
        <p:spPr>
          <a:xfrm>
            <a:off x="3649797" y="2908219"/>
            <a:ext cx="444540" cy="461665"/>
          </a:xfrm>
          <a:prstGeom prst="rect">
            <a:avLst/>
          </a:prstGeom>
          <a:noFill/>
        </p:spPr>
        <p:txBody>
          <a:bodyPr wrap="square" rtlCol="0">
            <a:spAutoFit/>
          </a:bodyPr>
          <a:lstStyle/>
          <a:p>
            <a:pPr algn="ctr"/>
            <a:r>
              <a:rPr lang="en-US" sz="2400" b="1" dirty="0" smtClean="0">
                <a:solidFill>
                  <a:srgbClr val="00B050"/>
                </a:solidFill>
                <a:latin typeface="Times New Roman" panose="02020603050405020304" pitchFamily="18" charset="0"/>
                <a:cs typeface="Times New Roman" panose="02020603050405020304" pitchFamily="18" charset="0"/>
              </a:rPr>
              <a:t>1</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8507720" y="2853388"/>
            <a:ext cx="444540" cy="461665"/>
          </a:xfrm>
          <a:prstGeom prst="rect">
            <a:avLst/>
          </a:prstGeom>
          <a:noFill/>
        </p:spPr>
        <p:txBody>
          <a:bodyPr wrap="square" rtlCol="0">
            <a:spAutoFit/>
          </a:bodyPr>
          <a:lstStyle/>
          <a:p>
            <a:pPr algn="ctr"/>
            <a:r>
              <a:rPr lang="en-US" sz="2400" b="1" dirty="0" smtClean="0">
                <a:solidFill>
                  <a:srgbClr val="00B050"/>
                </a:solidFill>
                <a:latin typeface="Times New Roman" panose="02020603050405020304" pitchFamily="18" charset="0"/>
                <a:cs typeface="Times New Roman" panose="02020603050405020304" pitchFamily="18" charset="0"/>
              </a:rPr>
              <a:t>N</a:t>
            </a:r>
            <a:endParaRPr lang="en-US" b="1" dirty="0">
              <a:solidFill>
                <a:srgbClr val="00B050"/>
              </a:solidFill>
              <a:latin typeface="Times New Roman" panose="02020603050405020304" pitchFamily="18" charset="0"/>
              <a:cs typeface="Times New Roman" panose="02020603050405020304" pitchFamily="18" charset="0"/>
            </a:endParaRPr>
          </a:p>
        </p:txBody>
      </p:sp>
      <p:cxnSp>
        <p:nvCxnSpPr>
          <p:cNvPr id="36" name="Straight Connector 35"/>
          <p:cNvCxnSpPr/>
          <p:nvPr/>
        </p:nvCxnSpPr>
        <p:spPr>
          <a:xfrm flipV="1">
            <a:off x="10059422" y="2352674"/>
            <a:ext cx="951347" cy="1460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599785" y="4343006"/>
            <a:ext cx="594093" cy="933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183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b="1" dirty="0">
                <a:latin typeface="Times New Roman" panose="02020603050405020304" pitchFamily="18" charset="0"/>
                <a:cs typeface="Times New Roman" panose="02020603050405020304" pitchFamily="18" charset="0"/>
              </a:rPr>
              <a:t> Levels of Abstraction in Database:</a:t>
            </a:r>
          </a:p>
        </p:txBody>
      </p:sp>
      <p:sp>
        <p:nvSpPr>
          <p:cNvPr id="3" name="Content Placeholder 2"/>
          <p:cNvSpPr>
            <a:spLocks noGrp="1"/>
          </p:cNvSpPr>
          <p:nvPr>
            <p:ph idx="1"/>
          </p:nvPr>
        </p:nvSpPr>
        <p:spPr>
          <a:xfrm>
            <a:off x="298369" y="899160"/>
            <a:ext cx="11167752" cy="5684519"/>
          </a:xfrm>
        </p:spPr>
        <p:txBody>
          <a:bodyPr>
            <a:normAutofit lnSpcReduction="10000"/>
          </a:bodyPr>
          <a:lstStyle/>
          <a:p>
            <a:pPr marL="0" indent="0">
              <a:buNone/>
            </a:pPr>
            <a:r>
              <a:rPr lang="en-US" sz="3200" b="1" dirty="0" smtClean="0">
                <a:latin typeface="Times New Roman" panose="02020603050405020304" pitchFamily="18" charset="0"/>
                <a:cs typeface="Times New Roman" panose="02020603050405020304" pitchFamily="18" charset="0"/>
              </a:rPr>
              <a:t>Data Model:</a:t>
            </a:r>
          </a:p>
          <a:p>
            <a:r>
              <a:rPr lang="en-US" dirty="0" smtClean="0">
                <a:latin typeface="Times New Roman" panose="02020603050405020304" pitchFamily="18" charset="0"/>
                <a:cs typeface="Times New Roman" panose="02020603050405020304" pitchFamily="18" charset="0"/>
              </a:rPr>
              <a:t>It is a collection of high-level data description constructs that hide many low level storage details.</a:t>
            </a:r>
          </a:p>
          <a:p>
            <a:r>
              <a:rPr lang="en-US" dirty="0" smtClean="0">
                <a:latin typeface="Times New Roman" panose="02020603050405020304" pitchFamily="18" charset="0"/>
                <a:cs typeface="Times New Roman" panose="02020603050405020304" pitchFamily="18" charset="0"/>
              </a:rPr>
              <a:t>It description is more closer to how data is stored in a database, than to how a user thinks of the data with respect to enterprise it represents.</a:t>
            </a:r>
          </a:p>
          <a:p>
            <a:r>
              <a:rPr lang="en-US" sz="2800" dirty="0" smtClean="0">
                <a:latin typeface="Times New Roman" panose="02020603050405020304" pitchFamily="18" charset="0"/>
                <a:cs typeface="Times New Roman" panose="02020603050405020304" pitchFamily="18" charset="0"/>
              </a:rPr>
              <a:t>Example: Relational Data Model</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sz="3200" b="1" dirty="0" smtClean="0">
                <a:latin typeface="Times New Roman" panose="02020603050405020304" pitchFamily="18" charset="0"/>
                <a:cs typeface="Times New Roman" panose="02020603050405020304" pitchFamily="18" charset="0"/>
              </a:rPr>
              <a:t>Semantic Data Model:</a:t>
            </a:r>
          </a:p>
          <a:p>
            <a:r>
              <a:rPr lang="en-US" sz="2800" dirty="0" smtClean="0">
                <a:latin typeface="Times New Roman" panose="02020603050405020304" pitchFamily="18" charset="0"/>
                <a:cs typeface="Times New Roman" panose="02020603050405020304" pitchFamily="18" charset="0"/>
              </a:rPr>
              <a:t>It a more abstract, high-level data model that conceptually describes a real world enterprise more accurately in terms of how a user thinks of the enterprise.</a:t>
            </a:r>
          </a:p>
          <a:p>
            <a:r>
              <a:rPr lang="en-US" dirty="0" smtClean="0">
                <a:latin typeface="Times New Roman" panose="02020603050405020304" pitchFamily="18" charset="0"/>
                <a:cs typeface="Times New Roman" panose="02020603050405020304" pitchFamily="18" charset="0"/>
              </a:rPr>
              <a:t>Example: ER diagram</a:t>
            </a: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34477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9309253" y="2941505"/>
            <a:ext cx="2401677" cy="881314"/>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23" name="Diamond 22"/>
          <p:cNvSpPr/>
          <p:nvPr/>
        </p:nvSpPr>
        <p:spPr>
          <a:xfrm>
            <a:off x="4109480" y="2385100"/>
            <a:ext cx="4375923" cy="2067147"/>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26391" y="194586"/>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Key of Weak Entity Type:</a:t>
            </a:r>
          </a:p>
          <a:p>
            <a:r>
              <a:rPr lang="en-US" dirty="0" smtClean="0">
                <a:latin typeface="Times New Roman" panose="02020603050405020304" pitchFamily="18" charset="0"/>
                <a:cs typeface="Times New Roman" panose="02020603050405020304" pitchFamily="18" charset="0"/>
              </a:rPr>
              <a:t>It is not unique</a:t>
            </a:r>
          </a:p>
          <a:p>
            <a:r>
              <a:rPr lang="en-US" dirty="0" smtClean="0">
                <a:latin typeface="Times New Roman" panose="02020603050405020304" pitchFamily="18" charset="0"/>
                <a:cs typeface="Times New Roman" panose="02020603050405020304" pitchFamily="18" charset="0"/>
              </a:rPr>
              <a:t>It is called </a:t>
            </a:r>
            <a:r>
              <a:rPr lang="en-US" b="1" dirty="0" smtClean="0">
                <a:latin typeface="Times New Roman" panose="02020603050405020304" pitchFamily="18" charset="0"/>
                <a:cs typeface="Times New Roman" panose="02020603050405020304" pitchFamily="18" charset="0"/>
              </a:rPr>
              <a:t>partial key </a:t>
            </a:r>
            <a:r>
              <a:rPr lang="en-US" dirty="0" smtClean="0">
                <a:latin typeface="Times New Roman" panose="02020603050405020304" pitchFamily="18" charset="0"/>
                <a:cs typeface="Times New Roman" panose="02020603050405020304" pitchFamily="18" charset="0"/>
              </a:rPr>
              <a:t>and is underlined with a dotted line.</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aphicFrame>
        <p:nvGraphicFramePr>
          <p:cNvPr id="34" name="Table 33"/>
          <p:cNvGraphicFramePr>
            <a:graphicFrameLocks noGrp="1"/>
          </p:cNvGraphicFramePr>
          <p:nvPr/>
        </p:nvGraphicFramePr>
        <p:xfrm>
          <a:off x="550840" y="4616068"/>
          <a:ext cx="2357613" cy="1135027"/>
        </p:xfrm>
        <a:graphic>
          <a:graphicData uri="http://schemas.openxmlformats.org/drawingml/2006/table">
            <a:tbl>
              <a:tblPr firstRow="1" bandRow="1"/>
              <a:tblGrid>
                <a:gridCol w="1193230">
                  <a:extLst>
                    <a:ext uri="{9D8B030D-6E8A-4147-A177-3AD203B41FA5}">
                      <a16:colId xmlns:a16="http://schemas.microsoft.com/office/drawing/2014/main" val="1384626382"/>
                    </a:ext>
                  </a:extLst>
                </a:gridCol>
                <a:gridCol w="1164383">
                  <a:extLst>
                    <a:ext uri="{9D8B030D-6E8A-4147-A177-3AD203B41FA5}">
                      <a16:colId xmlns:a16="http://schemas.microsoft.com/office/drawing/2014/main" val="4062823256"/>
                    </a:ext>
                  </a:extLst>
                </a:gridCol>
              </a:tblGrid>
              <a:tr h="403507">
                <a:tc>
                  <a:txBody>
                    <a:bodyPr/>
                    <a:lstStyle/>
                    <a:p>
                      <a:pPr algn="ctr"/>
                      <a:r>
                        <a:rPr lang="en-US" b="1" u="sng" dirty="0"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53350">
                <a:tc>
                  <a:txBody>
                    <a:bodyPr/>
                    <a:lstStyle/>
                    <a:p>
                      <a:pPr algn="ctr"/>
                      <a:r>
                        <a:rPr lang="en-US" b="1" dirty="0" smtClean="0">
                          <a:latin typeface="Times New Roman" panose="02020603050405020304" pitchFamily="18" charset="0"/>
                          <a:cs typeface="Times New Roman" panose="02020603050405020304" pitchFamily="18" charset="0"/>
                        </a:rPr>
                        <a:t>E101</a:t>
                      </a:r>
                      <a:endParaRPr lang="en-US"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b="1" dirty="0" smtClean="0">
                          <a:latin typeface="Times New Roman" panose="02020603050405020304" pitchFamily="18" charset="0"/>
                          <a:cs typeface="Times New Roman" panose="02020603050405020304" pitchFamily="18" charset="0"/>
                        </a:rPr>
                        <a:t>James</a:t>
                      </a:r>
                      <a:endParaRPr lang="en-US"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53350">
                <a:tc>
                  <a:txBody>
                    <a:bodyPr/>
                    <a:lstStyle/>
                    <a:p>
                      <a:pPr algn="ctr"/>
                      <a:r>
                        <a:rPr lang="en-US" b="1" dirty="0" smtClean="0">
                          <a:latin typeface="Times New Roman" panose="02020603050405020304" pitchFamily="18" charset="0"/>
                          <a:cs typeface="Times New Roman" panose="02020603050405020304" pitchFamily="18" charset="0"/>
                        </a:rPr>
                        <a:t>E102</a:t>
                      </a:r>
                      <a:endParaRPr lang="en-US"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b="1" dirty="0" smtClean="0">
                          <a:latin typeface="Times New Roman" panose="02020603050405020304" pitchFamily="18" charset="0"/>
                          <a:cs typeface="Times New Roman" panose="02020603050405020304" pitchFamily="18" charset="0"/>
                        </a:rPr>
                        <a:t>Jack</a:t>
                      </a:r>
                      <a:endParaRPr lang="en-US"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860369"/>
                  </a:ext>
                </a:extLst>
              </a:tr>
            </a:tbl>
          </a:graphicData>
        </a:graphic>
      </p:graphicFrame>
      <p:graphicFrame>
        <p:nvGraphicFramePr>
          <p:cNvPr id="5" name="Table 4"/>
          <p:cNvGraphicFramePr>
            <a:graphicFrameLocks noGrp="1"/>
          </p:cNvGraphicFramePr>
          <p:nvPr/>
        </p:nvGraphicFramePr>
        <p:xfrm>
          <a:off x="9409486" y="4060732"/>
          <a:ext cx="2221390" cy="2013174"/>
        </p:xfrm>
        <a:graphic>
          <a:graphicData uri="http://schemas.openxmlformats.org/drawingml/2006/table">
            <a:tbl>
              <a:tblPr firstRow="1" bandRow="1"/>
              <a:tblGrid>
                <a:gridCol w="977724">
                  <a:extLst>
                    <a:ext uri="{9D8B030D-6E8A-4147-A177-3AD203B41FA5}">
                      <a16:colId xmlns:a16="http://schemas.microsoft.com/office/drawing/2014/main" val="1384626382"/>
                    </a:ext>
                  </a:extLst>
                </a:gridCol>
                <a:gridCol w="1243666">
                  <a:extLst>
                    <a:ext uri="{9D8B030D-6E8A-4147-A177-3AD203B41FA5}">
                      <a16:colId xmlns:a16="http://schemas.microsoft.com/office/drawing/2014/main" val="4062823256"/>
                    </a:ext>
                  </a:extLst>
                </a:gridCol>
              </a:tblGrid>
              <a:tr h="336774">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D_Type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Jude</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Jessica</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b="1" dirty="0" smtClean="0">
                          <a:latin typeface="Times New Roman" panose="02020603050405020304" pitchFamily="18" charset="0"/>
                          <a:cs typeface="Times New Roman" panose="02020603050405020304" pitchFamily="18" charset="0"/>
                        </a:rPr>
                        <a:t>wife</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860369"/>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Mary</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wife</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778874400"/>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John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2811274202"/>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Jessica</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837470236"/>
                  </a:ext>
                </a:extLst>
              </a:tr>
            </a:tbl>
          </a:graphicData>
        </a:graphic>
      </p:graphicFrame>
      <p:sp>
        <p:nvSpPr>
          <p:cNvPr id="6" name="TextBox 5"/>
          <p:cNvSpPr txBox="1"/>
          <p:nvPr/>
        </p:nvSpPr>
        <p:spPr>
          <a:xfrm>
            <a:off x="9709955" y="6112168"/>
            <a:ext cx="1792517"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Dependent</a:t>
            </a:r>
            <a:endParaRPr 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77534" y="5751095"/>
            <a:ext cx="1729650"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grpSp>
        <p:nvGrpSpPr>
          <p:cNvPr id="7" name="Group 6"/>
          <p:cNvGrpSpPr/>
          <p:nvPr/>
        </p:nvGrpSpPr>
        <p:grpSpPr>
          <a:xfrm>
            <a:off x="558246" y="1872778"/>
            <a:ext cx="10949321" cy="2466976"/>
            <a:chOff x="450200" y="1647031"/>
            <a:chExt cx="10949321" cy="2466976"/>
          </a:xfrm>
        </p:grpSpPr>
        <p:grpSp>
          <p:nvGrpSpPr>
            <p:cNvPr id="9" name="Group 8"/>
            <p:cNvGrpSpPr/>
            <p:nvPr/>
          </p:nvGrpSpPr>
          <p:grpSpPr>
            <a:xfrm>
              <a:off x="450200" y="1981496"/>
              <a:ext cx="1942800" cy="1523704"/>
              <a:chOff x="450200" y="2072936"/>
              <a:chExt cx="1854913" cy="1340434"/>
            </a:xfrm>
          </p:grpSpPr>
          <p:sp>
            <p:nvSpPr>
              <p:cNvPr id="20" name="Rectangle 19"/>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2"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0" name="Group 9"/>
            <p:cNvGrpSpPr/>
            <p:nvPr/>
          </p:nvGrpSpPr>
          <p:grpSpPr>
            <a:xfrm>
              <a:off x="9382254" y="1647031"/>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Dependent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8" name="Oval 17"/>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DName</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9" name="Straight Connector 18"/>
              <p:cNvCxnSpPr>
                <a:endCxn id="18" idx="4"/>
              </p:cNvCxnSpPr>
              <p:nvPr/>
            </p:nvCxnSpPr>
            <p:spPr>
              <a:xfrm flipH="1" flipV="1">
                <a:off x="1662078" y="2421164"/>
                <a:ext cx="140687" cy="33447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289520" y="2271847"/>
              <a:ext cx="3799753" cy="1842160"/>
              <a:chOff x="4343400" y="1667266"/>
              <a:chExt cx="3799753" cy="2971505"/>
            </a:xfrm>
          </p:grpSpPr>
          <p:sp>
            <p:nvSpPr>
              <p:cNvPr id="15" name="Diamond 14"/>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5046936" y="2814158"/>
                <a:ext cx="2392680" cy="744691"/>
              </a:xfrm>
              <a:prstGeom prst="rect">
                <a:avLst/>
              </a:prstGeom>
              <a:noFill/>
            </p:spPr>
            <p:txBody>
              <a:bodyPr wrap="square" rtlCol="0">
                <a:spAutoFit/>
              </a:bodyPr>
              <a:lstStyle/>
              <a:p>
                <a:pPr algn="ctr"/>
                <a:r>
                  <a:rPr lang="en-US" sz="2400" b="1" dirty="0" err="1" smtClean="0">
                    <a:latin typeface="Times New Roman" panose="02020603050405020304" pitchFamily="18" charset="0"/>
                    <a:cs typeface="Times New Roman" panose="02020603050405020304" pitchFamily="18" charset="0"/>
                  </a:rPr>
                  <a:t>Dependents_Of</a:t>
                </a:r>
                <a:endParaRPr lang="en-US" b="1" dirty="0">
                  <a:latin typeface="Times New Roman" panose="02020603050405020304" pitchFamily="18" charset="0"/>
                  <a:cs typeface="Times New Roman" panose="02020603050405020304" pitchFamily="18" charset="0"/>
                </a:endParaRPr>
              </a:p>
            </p:txBody>
          </p:sp>
        </p:grpSp>
        <p:cxnSp>
          <p:nvCxnSpPr>
            <p:cNvPr id="12" name="Straight Connector 11"/>
            <p:cNvCxnSpPr/>
            <p:nvPr/>
          </p:nvCxnSpPr>
          <p:spPr>
            <a:xfrm>
              <a:off x="2403722" y="3192927"/>
              <a:ext cx="1597712" cy="75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206460" y="3112364"/>
              <a:ext cx="99474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Straight Connector 24"/>
          <p:cNvCxnSpPr/>
          <p:nvPr/>
        </p:nvCxnSpPr>
        <p:spPr>
          <a:xfrm>
            <a:off x="8314506" y="3514381"/>
            <a:ext cx="972430" cy="2203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0" name="Table 29"/>
          <p:cNvGraphicFramePr>
            <a:graphicFrameLocks noGrp="1"/>
          </p:cNvGraphicFramePr>
          <p:nvPr/>
        </p:nvGraphicFramePr>
        <p:xfrm>
          <a:off x="4715105" y="4595739"/>
          <a:ext cx="1193230" cy="1041980"/>
        </p:xfrm>
        <a:graphic>
          <a:graphicData uri="http://schemas.openxmlformats.org/drawingml/2006/table">
            <a:tbl>
              <a:tblPr firstRow="1" bandRow="1"/>
              <a:tblGrid>
                <a:gridCol w="1193230">
                  <a:extLst>
                    <a:ext uri="{9D8B030D-6E8A-4147-A177-3AD203B41FA5}">
                      <a16:colId xmlns:a16="http://schemas.microsoft.com/office/drawing/2014/main" val="1384626382"/>
                    </a:ext>
                  </a:extLst>
                </a:gridCol>
              </a:tblGrid>
              <a:tr h="328801">
                <a:tc>
                  <a:txBody>
                    <a:bodyPr/>
                    <a:lstStyle/>
                    <a:p>
                      <a:pPr algn="ctr"/>
                      <a:r>
                        <a:rPr lang="en-US" sz="1600" b="1" u="sng" dirty="0" smtClean="0">
                          <a:latin typeface="Times New Roman" panose="02020603050405020304" pitchFamily="18" charset="0"/>
                          <a:cs typeface="Times New Roman" panose="02020603050405020304" pitchFamily="18" charset="0"/>
                        </a:rPr>
                        <a:t>SSN</a:t>
                      </a:r>
                      <a:endParaRPr lang="en-US" sz="16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53350">
                <a:tc>
                  <a:txBody>
                    <a:bodyPr/>
                    <a:lstStyle/>
                    <a:p>
                      <a:pPr algn="ctr"/>
                      <a:r>
                        <a:rPr lang="en-US" sz="1600" b="1" dirty="0" smtClean="0">
                          <a:latin typeface="Times New Roman" panose="02020603050405020304" pitchFamily="18" charset="0"/>
                          <a:cs typeface="Times New Roman" panose="02020603050405020304" pitchFamily="18" charset="0"/>
                        </a:rPr>
                        <a:t>E101</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53350">
                <a:tc>
                  <a:txBody>
                    <a:bodyPr/>
                    <a:lstStyle/>
                    <a:p>
                      <a:pPr algn="ctr"/>
                      <a:r>
                        <a:rPr lang="en-US" sz="1600" b="1" dirty="0" smtClean="0">
                          <a:latin typeface="Times New Roman" panose="02020603050405020304" pitchFamily="18" charset="0"/>
                          <a:cs typeface="Times New Roman" panose="02020603050405020304" pitchFamily="18" charset="0"/>
                        </a:rPr>
                        <a:t>E101</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860369"/>
                  </a:ext>
                </a:extLst>
              </a:tr>
            </a:tbl>
          </a:graphicData>
        </a:graphic>
      </p:graphicFrame>
      <p:graphicFrame>
        <p:nvGraphicFramePr>
          <p:cNvPr id="31" name="Table 30"/>
          <p:cNvGraphicFramePr>
            <a:graphicFrameLocks noGrp="1"/>
          </p:cNvGraphicFramePr>
          <p:nvPr/>
        </p:nvGraphicFramePr>
        <p:xfrm>
          <a:off x="5908335" y="4595739"/>
          <a:ext cx="2221390" cy="2013174"/>
        </p:xfrm>
        <a:graphic>
          <a:graphicData uri="http://schemas.openxmlformats.org/drawingml/2006/table">
            <a:tbl>
              <a:tblPr firstRow="1" bandRow="1"/>
              <a:tblGrid>
                <a:gridCol w="977724">
                  <a:extLst>
                    <a:ext uri="{9D8B030D-6E8A-4147-A177-3AD203B41FA5}">
                      <a16:colId xmlns:a16="http://schemas.microsoft.com/office/drawing/2014/main" val="1384626382"/>
                    </a:ext>
                  </a:extLst>
                </a:gridCol>
                <a:gridCol w="1243666">
                  <a:extLst>
                    <a:ext uri="{9D8B030D-6E8A-4147-A177-3AD203B41FA5}">
                      <a16:colId xmlns:a16="http://schemas.microsoft.com/office/drawing/2014/main" val="4062823256"/>
                    </a:ext>
                  </a:extLst>
                </a:gridCol>
              </a:tblGrid>
              <a:tr h="336774">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D_Type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Jude</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356411130"/>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Jessica</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600" b="1" dirty="0" smtClean="0">
                          <a:latin typeface="Times New Roman" panose="02020603050405020304" pitchFamily="18" charset="0"/>
                          <a:cs typeface="Times New Roman" panose="02020603050405020304" pitchFamily="18" charset="0"/>
                        </a:rPr>
                        <a:t>Wife</a:t>
                      </a:r>
                      <a:endParaRPr lang="en-US" sz="16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1860369"/>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Mary</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wife</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778874400"/>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John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2811274202"/>
                  </a:ext>
                </a:extLst>
              </a:tr>
              <a:tr h="309763">
                <a:tc>
                  <a:txBody>
                    <a:bodyPr/>
                    <a:lstStyle/>
                    <a:p>
                      <a:pPr algn="ctr"/>
                      <a:r>
                        <a:rPr lang="en-US" sz="1600" b="1" dirty="0" smtClean="0">
                          <a:latin typeface="Times New Roman" panose="02020603050405020304" pitchFamily="18" charset="0"/>
                          <a:cs typeface="Times New Roman" panose="02020603050405020304" pitchFamily="18" charset="0"/>
                        </a:rPr>
                        <a:t>Jessica</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tc>
                  <a:txBody>
                    <a:bodyPr/>
                    <a:lstStyle/>
                    <a:p>
                      <a:pPr algn="ctr"/>
                      <a:r>
                        <a:rPr lang="en-US" sz="1600" b="1" dirty="0" smtClean="0">
                          <a:latin typeface="Times New Roman" panose="02020603050405020304" pitchFamily="18" charset="0"/>
                          <a:cs typeface="Times New Roman" panose="02020603050405020304" pitchFamily="18" charset="0"/>
                        </a:rPr>
                        <a:t>children</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837470236"/>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133795158"/>
              </p:ext>
            </p:extLst>
          </p:nvPr>
        </p:nvGraphicFramePr>
        <p:xfrm>
          <a:off x="4715105" y="5650903"/>
          <a:ext cx="1193230" cy="1007986"/>
        </p:xfrm>
        <a:graphic>
          <a:graphicData uri="http://schemas.openxmlformats.org/drawingml/2006/table">
            <a:tbl>
              <a:tblPr firstRow="1" bandRow="1"/>
              <a:tblGrid>
                <a:gridCol w="1193230">
                  <a:extLst>
                    <a:ext uri="{9D8B030D-6E8A-4147-A177-3AD203B41FA5}">
                      <a16:colId xmlns:a16="http://schemas.microsoft.com/office/drawing/2014/main" val="1384626382"/>
                    </a:ext>
                  </a:extLst>
                </a:gridCol>
              </a:tblGrid>
              <a:tr h="319152">
                <a:tc>
                  <a:txBody>
                    <a:bodyPr/>
                    <a:lstStyle/>
                    <a:p>
                      <a:pPr algn="ctr"/>
                      <a:r>
                        <a:rPr lang="en-US" sz="1600" b="1" u="none" dirty="0" smtClean="0">
                          <a:latin typeface="Times New Roman" panose="02020603050405020304" pitchFamily="18" charset="0"/>
                          <a:cs typeface="Times New Roman" panose="02020603050405020304" pitchFamily="18" charset="0"/>
                        </a:rPr>
                        <a:t>E102</a:t>
                      </a:r>
                      <a:endParaRPr lang="en-US" sz="1600" b="1" u="none"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501422594"/>
                  </a:ext>
                </a:extLst>
              </a:tr>
              <a:tr h="336353">
                <a:tc>
                  <a:txBody>
                    <a:bodyPr/>
                    <a:lstStyle/>
                    <a:p>
                      <a:pPr algn="ctr"/>
                      <a:r>
                        <a:rPr lang="en-US" sz="1600" b="1" dirty="0" smtClean="0">
                          <a:latin typeface="Times New Roman" panose="02020603050405020304" pitchFamily="18" charset="0"/>
                          <a:cs typeface="Times New Roman" panose="02020603050405020304" pitchFamily="18" charset="0"/>
                        </a:rPr>
                        <a:t>E102</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3356411130"/>
                  </a:ext>
                </a:extLst>
              </a:tr>
              <a:tr h="336353">
                <a:tc>
                  <a:txBody>
                    <a:bodyPr/>
                    <a:lstStyle/>
                    <a:p>
                      <a:pPr algn="ctr"/>
                      <a:r>
                        <a:rPr lang="en-US" sz="1600" b="1" dirty="0" smtClean="0">
                          <a:latin typeface="Times New Roman" panose="02020603050405020304" pitchFamily="18" charset="0"/>
                          <a:cs typeface="Times New Roman" panose="02020603050405020304" pitchFamily="18" charset="0"/>
                        </a:rPr>
                        <a:t>E102</a:t>
                      </a:r>
                      <a:endParaRPr lang="en-US" sz="1600" b="1" dirty="0">
                        <a:latin typeface="Times New Roman" panose="02020603050405020304" pitchFamily="18" charset="0"/>
                        <a:cs typeface="Times New Roman" panose="02020603050405020304" pitchFamily="18" charset="0"/>
                      </a:endParaRPr>
                    </a:p>
                  </a:txBody>
                  <a:tcPr>
                    <a:solidFill>
                      <a:srgbClr val="FF00FF"/>
                    </a:solidFill>
                  </a:tcPr>
                </a:tc>
                <a:extLst>
                  <a:ext uri="{0D108BD9-81ED-4DB2-BD59-A6C34878D82A}">
                    <a16:rowId xmlns:a16="http://schemas.microsoft.com/office/drawing/2014/main" val="1860369"/>
                  </a:ext>
                </a:extLst>
              </a:tr>
            </a:tbl>
          </a:graphicData>
        </a:graphic>
      </p:graphicFrame>
      <p:sp>
        <p:nvSpPr>
          <p:cNvPr id="33" name="TextBox 32"/>
          <p:cNvSpPr txBox="1"/>
          <p:nvPr/>
        </p:nvSpPr>
        <p:spPr>
          <a:xfrm>
            <a:off x="3649797" y="2908219"/>
            <a:ext cx="444540" cy="461665"/>
          </a:xfrm>
          <a:prstGeom prst="rect">
            <a:avLst/>
          </a:prstGeom>
          <a:noFill/>
        </p:spPr>
        <p:txBody>
          <a:bodyPr wrap="square" rtlCol="0">
            <a:spAutoFit/>
          </a:bodyPr>
          <a:lstStyle/>
          <a:p>
            <a:pPr algn="ctr"/>
            <a:r>
              <a:rPr lang="en-US" sz="2400" b="1" dirty="0" smtClean="0">
                <a:solidFill>
                  <a:srgbClr val="00B050"/>
                </a:solidFill>
                <a:latin typeface="Times New Roman" panose="02020603050405020304" pitchFamily="18" charset="0"/>
                <a:cs typeface="Times New Roman" panose="02020603050405020304" pitchFamily="18" charset="0"/>
              </a:rPr>
              <a:t>1</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8507720" y="2853388"/>
            <a:ext cx="444540" cy="461665"/>
          </a:xfrm>
          <a:prstGeom prst="rect">
            <a:avLst/>
          </a:prstGeom>
          <a:noFill/>
        </p:spPr>
        <p:txBody>
          <a:bodyPr wrap="square" rtlCol="0">
            <a:spAutoFit/>
          </a:bodyPr>
          <a:lstStyle/>
          <a:p>
            <a:pPr algn="ctr"/>
            <a:r>
              <a:rPr lang="en-US" sz="2400" b="1" dirty="0" smtClean="0">
                <a:solidFill>
                  <a:srgbClr val="00B050"/>
                </a:solidFill>
                <a:latin typeface="Times New Roman" panose="02020603050405020304" pitchFamily="18" charset="0"/>
                <a:cs typeface="Times New Roman" panose="02020603050405020304" pitchFamily="18" charset="0"/>
              </a:rPr>
              <a:t>N</a:t>
            </a:r>
            <a:endParaRPr lang="en-US" b="1" dirty="0">
              <a:solidFill>
                <a:srgbClr val="00B050"/>
              </a:solidFill>
              <a:latin typeface="Times New Roman" panose="02020603050405020304" pitchFamily="18" charset="0"/>
              <a:cs typeface="Times New Roman" panose="02020603050405020304" pitchFamily="18" charset="0"/>
            </a:endParaRPr>
          </a:p>
        </p:txBody>
      </p:sp>
      <p:cxnSp>
        <p:nvCxnSpPr>
          <p:cNvPr id="36" name="Straight Connector 35"/>
          <p:cNvCxnSpPr/>
          <p:nvPr/>
        </p:nvCxnSpPr>
        <p:spPr>
          <a:xfrm flipV="1">
            <a:off x="10059422" y="2352674"/>
            <a:ext cx="951347" cy="1460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599785" y="4343006"/>
            <a:ext cx="594093" cy="933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8895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Mapping a Conceptual Design into a Logical Design:</a:t>
            </a:r>
          </a:p>
          <a:p>
            <a:r>
              <a:rPr lang="en-US" b="1" dirty="0" smtClean="0">
                <a:solidFill>
                  <a:srgbClr val="FF0000"/>
                </a:solidFill>
                <a:latin typeface="Times New Roman" panose="02020603050405020304" pitchFamily="18" charset="0"/>
                <a:cs typeface="Times New Roman" panose="02020603050405020304" pitchFamily="18" charset="0"/>
              </a:rPr>
              <a:t>Step-1: Mapping of strong/regular entity types.</a:t>
            </a:r>
            <a:endParaRPr lang="en-US" b="1" dirty="0">
              <a:solidFill>
                <a:srgbClr val="FF0000"/>
              </a:solidFill>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each strong entity type ‘E’, create a relation ‘R’ and identify a super keys, candidate keys and primary key.</a:t>
            </a:r>
          </a:p>
          <a:p>
            <a:r>
              <a:rPr lang="en-US" dirty="0" smtClean="0">
                <a:latin typeface="Times New Roman" panose="02020603050405020304" pitchFamily="18" charset="0"/>
                <a:cs typeface="Times New Roman" panose="02020603050405020304" pitchFamily="18" charset="0"/>
              </a:rPr>
              <a:t>Relation ‘R’ must contain </a:t>
            </a:r>
            <a:r>
              <a:rPr lang="en-US" b="1" dirty="0" smtClean="0">
                <a:latin typeface="Times New Roman" panose="02020603050405020304" pitchFamily="18" charset="0"/>
                <a:cs typeface="Times New Roman" panose="02020603050405020304" pitchFamily="18" charset="0"/>
              </a:rPr>
              <a:t>only</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simple attributes</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For </a:t>
            </a:r>
            <a:r>
              <a:rPr lang="en-US" b="1" dirty="0" smtClean="0">
                <a:latin typeface="Times New Roman" panose="02020603050405020304" pitchFamily="18" charset="0"/>
                <a:cs typeface="Times New Roman" panose="02020603050405020304" pitchFamily="18" charset="0"/>
              </a:rPr>
              <a:t>composite attributes </a:t>
            </a:r>
            <a:r>
              <a:rPr lang="en-US" dirty="0" smtClean="0">
                <a:latin typeface="Times New Roman" panose="02020603050405020304" pitchFamily="18" charset="0"/>
                <a:cs typeface="Times New Roman" panose="02020603050405020304" pitchFamily="18" charset="0"/>
              </a:rPr>
              <a:t>of entity type, only their constituent simple attributes must be included in its relation ‘R’.</a:t>
            </a:r>
          </a:p>
          <a:p>
            <a:r>
              <a:rPr lang="en-US" dirty="0">
                <a:latin typeface="Times New Roman" panose="02020603050405020304" pitchFamily="18" charset="0"/>
                <a:cs typeface="Times New Roman" panose="02020603050405020304" pitchFamily="18" charset="0"/>
              </a:rPr>
              <a:t>For </a:t>
            </a:r>
            <a:r>
              <a:rPr lang="en-US" b="1" dirty="0" smtClean="0">
                <a:latin typeface="Times New Roman" panose="02020603050405020304" pitchFamily="18" charset="0"/>
                <a:cs typeface="Times New Roman" panose="02020603050405020304" pitchFamily="18" charset="0"/>
              </a:rPr>
              <a:t>multivalued </a:t>
            </a:r>
            <a:r>
              <a:rPr lang="en-US" b="1" dirty="0">
                <a:latin typeface="Times New Roman" panose="02020603050405020304" pitchFamily="18" charset="0"/>
                <a:cs typeface="Times New Roman" panose="02020603050405020304" pitchFamily="18" charset="0"/>
              </a:rPr>
              <a:t>attributes </a:t>
            </a:r>
            <a:r>
              <a:rPr lang="en-US" dirty="0">
                <a:latin typeface="Times New Roman" panose="02020603050405020304" pitchFamily="18" charset="0"/>
                <a:cs typeface="Times New Roman" panose="02020603050405020304" pitchFamily="18" charset="0"/>
              </a:rPr>
              <a:t>of entity type</a:t>
            </a:r>
            <a:r>
              <a:rPr lang="en-US" dirty="0" smtClean="0">
                <a:latin typeface="Times New Roman" panose="02020603050405020304" pitchFamily="18" charset="0"/>
                <a:cs typeface="Times New Roman" panose="02020603050405020304" pitchFamily="18" charset="0"/>
              </a:rPr>
              <a:t>, </a:t>
            </a:r>
          </a:p>
          <a:p>
            <a:pPr marL="914400" lvl="1" indent="-457200">
              <a:buFont typeface="+mj-lt"/>
              <a:buAutoNum type="arabicPeriod"/>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multivalued </a:t>
            </a:r>
            <a:r>
              <a:rPr lang="en-US" dirty="0" smtClean="0">
                <a:latin typeface="Times New Roman" panose="02020603050405020304" pitchFamily="18" charset="0"/>
                <a:cs typeface="Times New Roman" panose="02020603050405020304" pitchFamily="18" charset="0"/>
              </a:rPr>
              <a:t>attributes should be treated as a separate entity type</a:t>
            </a:r>
          </a:p>
          <a:p>
            <a:pPr marL="914400" lvl="1" indent="-457200">
              <a:buFont typeface="+mj-lt"/>
              <a:buAutoNum type="arabicPeriod"/>
            </a:pPr>
            <a:r>
              <a:rPr lang="en-US" dirty="0" smtClean="0">
                <a:latin typeface="Times New Roman" panose="02020603050405020304" pitchFamily="18" charset="0"/>
                <a:cs typeface="Times New Roman" panose="02020603050405020304" pitchFamily="18" charset="0"/>
              </a:rPr>
              <a:t>Create a relation for the </a:t>
            </a:r>
            <a:r>
              <a:rPr lang="en-US" dirty="0">
                <a:latin typeface="Times New Roman" panose="02020603050405020304" pitchFamily="18" charset="0"/>
                <a:cs typeface="Times New Roman" panose="02020603050405020304" pitchFamily="18" charset="0"/>
              </a:rPr>
              <a:t>multivalued attributes </a:t>
            </a:r>
            <a:r>
              <a:rPr lang="en-US" dirty="0" smtClean="0">
                <a:latin typeface="Times New Roman" panose="02020603050405020304" pitchFamily="18" charset="0"/>
                <a:cs typeface="Times New Roman" panose="02020603050405020304" pitchFamily="18" charset="0"/>
              </a:rPr>
              <a:t>entity type.</a:t>
            </a:r>
          </a:p>
          <a:p>
            <a:pPr marL="914400" lvl="1" indent="-457200">
              <a:buFont typeface="+mj-lt"/>
              <a:buAutoNum type="arabicPeriod"/>
            </a:pPr>
            <a:r>
              <a:rPr lang="en-US" dirty="0" smtClean="0">
                <a:latin typeface="Times New Roman" panose="02020603050405020304" pitchFamily="18" charset="0"/>
                <a:cs typeface="Times New Roman" panose="02020603050405020304" pitchFamily="18" charset="0"/>
              </a:rPr>
              <a:t>Link the </a:t>
            </a:r>
            <a:r>
              <a:rPr lang="en-US" dirty="0">
                <a:latin typeface="Times New Roman" panose="02020603050405020304" pitchFamily="18" charset="0"/>
                <a:cs typeface="Times New Roman" panose="02020603050405020304" pitchFamily="18" charset="0"/>
              </a:rPr>
              <a:t>relation for the multivalued attributes entity </a:t>
            </a:r>
            <a:r>
              <a:rPr lang="en-US" dirty="0" smtClean="0">
                <a:latin typeface="Times New Roman" panose="02020603050405020304" pitchFamily="18" charset="0"/>
                <a:cs typeface="Times New Roman" panose="02020603050405020304" pitchFamily="18" charset="0"/>
              </a:rPr>
              <a:t>type with its parent relation using foreign keys.</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484005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5598089" y="3262490"/>
            <a:ext cx="2401677" cy="859316"/>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Times New Roman" panose="02020603050405020304" pitchFamily="18" charset="0"/>
                <a:cs typeface="Times New Roman" panose="02020603050405020304" pitchFamily="18" charset="0"/>
              </a:rPr>
              <a:t>Example:</a:t>
            </a: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cxnSp>
        <p:nvCxnSpPr>
          <p:cNvPr id="7" name="Straight Connector 6"/>
          <p:cNvCxnSpPr>
            <a:endCxn id="30" idx="4"/>
          </p:cNvCxnSpPr>
          <p:nvPr/>
        </p:nvCxnSpPr>
        <p:spPr>
          <a:xfrm flipH="1" flipV="1">
            <a:off x="6333730" y="2328911"/>
            <a:ext cx="4650" cy="9248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5014324" y="2342518"/>
            <a:ext cx="718473" cy="9112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38346" y="3445382"/>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cxnSp>
        <p:nvCxnSpPr>
          <p:cNvPr id="19" name="Straight Connector 18"/>
          <p:cNvCxnSpPr>
            <a:endCxn id="18" idx="4"/>
          </p:cNvCxnSpPr>
          <p:nvPr/>
        </p:nvCxnSpPr>
        <p:spPr>
          <a:xfrm flipH="1" flipV="1">
            <a:off x="5128267" y="760194"/>
            <a:ext cx="1019232" cy="7806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454378" y="202985"/>
            <a:ext cx="1347777" cy="557209"/>
            <a:chOff x="3848028" y="951879"/>
            <a:chExt cx="1347777" cy="557209"/>
          </a:xfrm>
        </p:grpSpPr>
        <p:sp>
          <p:nvSpPr>
            <p:cNvPr id="18" name="Oval 17"/>
            <p:cNvSpPr/>
            <p:nvPr/>
          </p:nvSpPr>
          <p:spPr>
            <a:xfrm>
              <a:off x="3848028" y="951879"/>
              <a:ext cx="1347777" cy="55720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20093" y="951879"/>
              <a:ext cx="1042273" cy="523220"/>
            </a:xfrm>
            <a:prstGeom prst="rect">
              <a:avLst/>
            </a:prstGeom>
            <a:noFill/>
          </p:spPr>
          <p:txBody>
            <a:bodyPr wrap="none" rtlCol="0">
              <a:spAutoFit/>
            </a:bodyPr>
            <a:lstStyle/>
            <a:p>
              <a:r>
                <a:rPr lang="en-US" sz="2800" b="1" dirty="0" err="1" smtClean="0">
                  <a:latin typeface="Times New Roman" panose="02020603050405020304" pitchFamily="18" charset="0"/>
                  <a:cs typeface="Times New Roman" panose="02020603050405020304" pitchFamily="18" charset="0"/>
                </a:rPr>
                <a:t>Minit</a:t>
              </a:r>
              <a:endParaRPr lang="en-US" b="1" dirty="0">
                <a:latin typeface="Times New Roman" panose="02020603050405020304" pitchFamily="18" charset="0"/>
                <a:cs typeface="Times New Roman" panose="02020603050405020304" pitchFamily="18" charset="0"/>
              </a:endParaRPr>
            </a:p>
          </p:txBody>
        </p:sp>
      </p:grpSp>
      <p:cxnSp>
        <p:nvCxnSpPr>
          <p:cNvPr id="23" name="Straight Connector 22"/>
          <p:cNvCxnSpPr>
            <a:stCxn id="25" idx="0"/>
            <a:endCxn id="22" idx="3"/>
          </p:cNvCxnSpPr>
          <p:nvPr/>
        </p:nvCxnSpPr>
        <p:spPr>
          <a:xfrm flipV="1">
            <a:off x="6798928" y="2220993"/>
            <a:ext cx="475390" cy="104149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7097910" y="1544569"/>
            <a:ext cx="1204591" cy="792480"/>
            <a:chOff x="6739309" y="3024077"/>
            <a:chExt cx="1204591" cy="792480"/>
          </a:xfrm>
        </p:grpSpPr>
        <p:sp>
          <p:nvSpPr>
            <p:cNvPr id="22" name="Oval 21"/>
            <p:cNvSpPr/>
            <p:nvPr/>
          </p:nvSpPr>
          <p:spPr>
            <a:xfrm>
              <a:off x="6739309" y="3024077"/>
              <a:ext cx="1204591"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014622" y="3130091"/>
              <a:ext cx="663964" cy="523220"/>
            </a:xfrm>
            <a:prstGeom prst="rect">
              <a:avLst/>
            </a:prstGeom>
            <a:noFill/>
          </p:spPr>
          <p:txBody>
            <a:bodyPr wrap="none" rtlCol="0">
              <a:spAutoFit/>
            </a:bodyPr>
            <a:lstStyle/>
            <a:p>
              <a:r>
                <a:rPr lang="en-US" sz="2800" b="1" u="sng" dirty="0" err="1"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p:txBody>
        </p:sp>
      </p:grpSp>
      <p:cxnSp>
        <p:nvCxnSpPr>
          <p:cNvPr id="27" name="Straight Connector 26"/>
          <p:cNvCxnSpPr>
            <a:endCxn id="26" idx="3"/>
          </p:cNvCxnSpPr>
          <p:nvPr/>
        </p:nvCxnSpPr>
        <p:spPr>
          <a:xfrm flipV="1">
            <a:off x="7525439" y="2207836"/>
            <a:ext cx="1117004" cy="1057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482037" y="1531412"/>
            <a:ext cx="1095324" cy="792480"/>
            <a:chOff x="9145956" y="3130091"/>
            <a:chExt cx="1095324" cy="792480"/>
          </a:xfrm>
        </p:grpSpPr>
        <p:sp>
          <p:nvSpPr>
            <p:cNvPr id="26" name="Oval 25"/>
            <p:cNvSpPr/>
            <p:nvPr/>
          </p:nvSpPr>
          <p:spPr>
            <a:xfrm>
              <a:off x="9145956" y="3130091"/>
              <a:ext cx="1095324" cy="792480"/>
            </a:xfrm>
            <a:prstGeom prst="ellipse">
              <a:avLst/>
            </a:prstGeom>
            <a:solidFill>
              <a:schemeClr val="bg1"/>
            </a:solid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366267" y="3235403"/>
              <a:ext cx="662361"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sex</a:t>
              </a:r>
              <a:endParaRPr lang="en-US" b="1" dirty="0">
                <a:latin typeface="Times New Roman" panose="02020603050405020304" pitchFamily="18" charset="0"/>
                <a:cs typeface="Times New Roman" panose="02020603050405020304" pitchFamily="18" charset="0"/>
              </a:endParaRPr>
            </a:p>
          </p:txBody>
        </p:sp>
      </p:grpSp>
      <p:grpSp>
        <p:nvGrpSpPr>
          <p:cNvPr id="65" name="Group 64"/>
          <p:cNvGrpSpPr/>
          <p:nvPr/>
        </p:nvGrpSpPr>
        <p:grpSpPr>
          <a:xfrm>
            <a:off x="5703070" y="1558576"/>
            <a:ext cx="1261320" cy="770335"/>
            <a:chOff x="4623207" y="2850425"/>
            <a:chExt cx="1261320" cy="770335"/>
          </a:xfrm>
        </p:grpSpPr>
        <p:sp>
          <p:nvSpPr>
            <p:cNvPr id="30" name="Oval 29"/>
            <p:cNvSpPr/>
            <p:nvPr/>
          </p:nvSpPr>
          <p:spPr>
            <a:xfrm>
              <a:off x="4623207" y="2850425"/>
              <a:ext cx="1261320" cy="77033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756727" y="2975253"/>
              <a:ext cx="1082348"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p:txBody>
        </p:sp>
      </p:grpSp>
      <p:cxnSp>
        <p:nvCxnSpPr>
          <p:cNvPr id="33" name="Straight Connector 32"/>
          <p:cNvCxnSpPr>
            <a:stCxn id="30" idx="0"/>
            <a:endCxn id="32" idx="4"/>
          </p:cNvCxnSpPr>
          <p:nvPr/>
        </p:nvCxnSpPr>
        <p:spPr>
          <a:xfrm flipV="1">
            <a:off x="6333730" y="776663"/>
            <a:ext cx="400375" cy="781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014060" y="112299"/>
            <a:ext cx="1466073" cy="664364"/>
            <a:chOff x="5922679" y="948832"/>
            <a:chExt cx="1466073" cy="664364"/>
          </a:xfrm>
        </p:grpSpPr>
        <p:sp>
          <p:nvSpPr>
            <p:cNvPr id="32" name="Oval 31"/>
            <p:cNvSpPr/>
            <p:nvPr/>
          </p:nvSpPr>
          <p:spPr>
            <a:xfrm>
              <a:off x="5922679" y="948832"/>
              <a:ext cx="1440089" cy="66436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997630" y="978781"/>
              <a:ext cx="1391122" cy="523220"/>
            </a:xfrm>
            <a:prstGeom prst="rect">
              <a:avLst/>
            </a:prstGeom>
            <a:noFill/>
          </p:spPr>
          <p:txBody>
            <a:bodyPr wrap="square" rtlCol="0">
              <a:spAutoFit/>
            </a:bodyPr>
            <a:lstStyle/>
            <a:p>
              <a:r>
                <a:rPr lang="en-US" sz="2800" b="1" dirty="0" err="1" smtClean="0">
                  <a:latin typeface="Times New Roman" panose="02020603050405020304" pitchFamily="18" charset="0"/>
                  <a:cs typeface="Times New Roman" panose="02020603050405020304" pitchFamily="18" charset="0"/>
                </a:rPr>
                <a:t>Lname</a:t>
              </a:r>
              <a:endParaRPr lang="en-US" b="1" dirty="0">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3974681" y="1939504"/>
            <a:ext cx="1117360" cy="627315"/>
            <a:chOff x="8136510" y="909601"/>
            <a:chExt cx="1117360" cy="627315"/>
          </a:xfrm>
        </p:grpSpPr>
        <p:sp>
          <p:nvSpPr>
            <p:cNvPr id="36" name="Oval 35"/>
            <p:cNvSpPr/>
            <p:nvPr/>
          </p:nvSpPr>
          <p:spPr>
            <a:xfrm>
              <a:off x="8136510" y="909601"/>
              <a:ext cx="1117360" cy="62731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182231" y="951879"/>
              <a:ext cx="96372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p:txBody>
        </p:sp>
      </p:grpSp>
      <p:cxnSp>
        <p:nvCxnSpPr>
          <p:cNvPr id="40" name="Straight Connector 39"/>
          <p:cNvCxnSpPr>
            <a:stCxn id="30" idx="1"/>
            <a:endCxn id="39" idx="4"/>
          </p:cNvCxnSpPr>
          <p:nvPr/>
        </p:nvCxnSpPr>
        <p:spPr>
          <a:xfrm flipH="1" flipV="1">
            <a:off x="3594290" y="822011"/>
            <a:ext cx="2293496" cy="849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62912" y="195508"/>
            <a:ext cx="1392535" cy="626503"/>
            <a:chOff x="1757752" y="910413"/>
            <a:chExt cx="1392535" cy="626503"/>
          </a:xfrm>
        </p:grpSpPr>
        <p:sp>
          <p:nvSpPr>
            <p:cNvPr id="39" name="Oval 38"/>
            <p:cNvSpPr/>
            <p:nvPr/>
          </p:nvSpPr>
          <p:spPr>
            <a:xfrm>
              <a:off x="1757752" y="910413"/>
              <a:ext cx="1262755" cy="62650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24535" y="982656"/>
              <a:ext cx="1325752" cy="461665"/>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p:txBody>
        </p:sp>
      </p:grpSp>
      <p:graphicFrame>
        <p:nvGraphicFramePr>
          <p:cNvPr id="63" name="Table 62"/>
          <p:cNvGraphicFramePr>
            <a:graphicFrameLocks noGrp="1"/>
          </p:cNvGraphicFramePr>
          <p:nvPr>
            <p:extLst>
              <p:ext uri="{D42A27DB-BD31-4B8C-83A1-F6EECF244321}">
                <p14:modId xmlns:p14="http://schemas.microsoft.com/office/powerpoint/2010/main" val="1627158373"/>
              </p:ext>
            </p:extLst>
          </p:nvPr>
        </p:nvGraphicFramePr>
        <p:xfrm>
          <a:off x="3692571" y="6130565"/>
          <a:ext cx="6096000" cy="370840"/>
        </p:xfrm>
        <a:graphic>
          <a:graphicData uri="http://schemas.openxmlformats.org/drawingml/2006/table">
            <a:tbl>
              <a:tblPr firstRow="1" bandRow="1"/>
              <a:tblGrid>
                <a:gridCol w="1016000">
                  <a:extLst>
                    <a:ext uri="{9D8B030D-6E8A-4147-A177-3AD203B41FA5}">
                      <a16:colId xmlns:a16="http://schemas.microsoft.com/office/drawing/2014/main" val="999785274"/>
                    </a:ext>
                  </a:extLst>
                </a:gridCol>
                <a:gridCol w="1016000">
                  <a:extLst>
                    <a:ext uri="{9D8B030D-6E8A-4147-A177-3AD203B41FA5}">
                      <a16:colId xmlns:a16="http://schemas.microsoft.com/office/drawing/2014/main" val="3396477294"/>
                    </a:ext>
                  </a:extLst>
                </a:gridCol>
                <a:gridCol w="1016000">
                  <a:extLst>
                    <a:ext uri="{9D8B030D-6E8A-4147-A177-3AD203B41FA5}">
                      <a16:colId xmlns:a16="http://schemas.microsoft.com/office/drawing/2014/main" val="1625835119"/>
                    </a:ext>
                  </a:extLst>
                </a:gridCol>
                <a:gridCol w="1016000">
                  <a:extLst>
                    <a:ext uri="{9D8B030D-6E8A-4147-A177-3AD203B41FA5}">
                      <a16:colId xmlns:a16="http://schemas.microsoft.com/office/drawing/2014/main" val="3605426541"/>
                    </a:ext>
                  </a:extLst>
                </a:gridCol>
                <a:gridCol w="1016000">
                  <a:extLst>
                    <a:ext uri="{9D8B030D-6E8A-4147-A177-3AD203B41FA5}">
                      <a16:colId xmlns:a16="http://schemas.microsoft.com/office/drawing/2014/main" val="1429339907"/>
                    </a:ext>
                  </a:extLst>
                </a:gridCol>
                <a:gridCol w="1016000">
                  <a:extLst>
                    <a:ext uri="{9D8B030D-6E8A-4147-A177-3AD203B41FA5}">
                      <a16:colId xmlns:a16="http://schemas.microsoft.com/office/drawing/2014/main" val="4002164912"/>
                    </a:ext>
                  </a:extLst>
                </a:gridCol>
              </a:tblGrid>
              <a:tr h="370840">
                <a:tc>
                  <a:txBody>
                    <a:bodyPr/>
                    <a:lstStyle/>
                    <a:p>
                      <a:pPr algn="ctr"/>
                      <a:r>
                        <a:rPr lang="en-US" b="1" u="sng" dirty="0"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Fname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Minit</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Lname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Sex</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08741866"/>
                  </a:ext>
                </a:extLst>
              </a:tr>
            </a:tbl>
          </a:graphicData>
        </a:graphic>
      </p:graphicFrame>
      <p:sp>
        <p:nvSpPr>
          <p:cNvPr id="64" name="TextBox 63"/>
          <p:cNvSpPr txBox="1"/>
          <p:nvPr/>
        </p:nvSpPr>
        <p:spPr>
          <a:xfrm>
            <a:off x="1678472" y="5978185"/>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3" name="Down Arrow 2"/>
          <p:cNvSpPr/>
          <p:nvPr/>
        </p:nvSpPr>
        <p:spPr>
          <a:xfrm>
            <a:off x="6377765" y="4337670"/>
            <a:ext cx="586626" cy="1363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76656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7768416" y="3262490"/>
            <a:ext cx="2401677" cy="859316"/>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Times New Roman" panose="02020603050405020304" pitchFamily="18" charset="0"/>
                <a:cs typeface="Times New Roman" panose="02020603050405020304" pitchFamily="18" charset="0"/>
              </a:rPr>
              <a:t>Example:</a:t>
            </a: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cxnSp>
        <p:nvCxnSpPr>
          <p:cNvPr id="7" name="Straight Connector 6"/>
          <p:cNvCxnSpPr>
            <a:endCxn id="30" idx="4"/>
          </p:cNvCxnSpPr>
          <p:nvPr/>
        </p:nvCxnSpPr>
        <p:spPr>
          <a:xfrm flipH="1" flipV="1">
            <a:off x="8504057" y="2328911"/>
            <a:ext cx="4650" cy="9248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7184651" y="2342518"/>
            <a:ext cx="718473" cy="9112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208673" y="3445382"/>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cxnSp>
        <p:nvCxnSpPr>
          <p:cNvPr id="19" name="Straight Connector 18"/>
          <p:cNvCxnSpPr>
            <a:endCxn id="18" idx="4"/>
          </p:cNvCxnSpPr>
          <p:nvPr/>
        </p:nvCxnSpPr>
        <p:spPr>
          <a:xfrm flipH="1" flipV="1">
            <a:off x="7298594" y="760194"/>
            <a:ext cx="1019232" cy="7806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624705" y="202985"/>
            <a:ext cx="1347777" cy="557209"/>
            <a:chOff x="3848028" y="951879"/>
            <a:chExt cx="1347777" cy="557209"/>
          </a:xfrm>
        </p:grpSpPr>
        <p:sp>
          <p:nvSpPr>
            <p:cNvPr id="18" name="Oval 17"/>
            <p:cNvSpPr/>
            <p:nvPr/>
          </p:nvSpPr>
          <p:spPr>
            <a:xfrm>
              <a:off x="3848028" y="951879"/>
              <a:ext cx="1347777" cy="55720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20093" y="951879"/>
              <a:ext cx="1042273" cy="523220"/>
            </a:xfrm>
            <a:prstGeom prst="rect">
              <a:avLst/>
            </a:prstGeom>
            <a:noFill/>
          </p:spPr>
          <p:txBody>
            <a:bodyPr wrap="none" rtlCol="0">
              <a:spAutoFit/>
            </a:bodyPr>
            <a:lstStyle/>
            <a:p>
              <a:r>
                <a:rPr lang="en-US" sz="2800" b="1" dirty="0" err="1" smtClean="0">
                  <a:latin typeface="Times New Roman" panose="02020603050405020304" pitchFamily="18" charset="0"/>
                  <a:cs typeface="Times New Roman" panose="02020603050405020304" pitchFamily="18" charset="0"/>
                </a:rPr>
                <a:t>Minit</a:t>
              </a:r>
              <a:endParaRPr lang="en-US" b="1" dirty="0">
                <a:latin typeface="Times New Roman" panose="02020603050405020304" pitchFamily="18" charset="0"/>
                <a:cs typeface="Times New Roman" panose="02020603050405020304" pitchFamily="18" charset="0"/>
              </a:endParaRPr>
            </a:p>
          </p:txBody>
        </p:sp>
      </p:grpSp>
      <p:cxnSp>
        <p:nvCxnSpPr>
          <p:cNvPr id="23" name="Straight Connector 22"/>
          <p:cNvCxnSpPr>
            <a:stCxn id="25" idx="0"/>
            <a:endCxn id="22" idx="3"/>
          </p:cNvCxnSpPr>
          <p:nvPr/>
        </p:nvCxnSpPr>
        <p:spPr>
          <a:xfrm flipV="1">
            <a:off x="8969255" y="2220993"/>
            <a:ext cx="475390" cy="104149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268237" y="1544569"/>
            <a:ext cx="1204591" cy="792480"/>
            <a:chOff x="6739309" y="3024077"/>
            <a:chExt cx="1204591" cy="792480"/>
          </a:xfrm>
        </p:grpSpPr>
        <p:sp>
          <p:nvSpPr>
            <p:cNvPr id="22" name="Oval 21"/>
            <p:cNvSpPr/>
            <p:nvPr/>
          </p:nvSpPr>
          <p:spPr>
            <a:xfrm>
              <a:off x="6739309" y="3024077"/>
              <a:ext cx="1204591"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014622" y="3130091"/>
              <a:ext cx="663964" cy="523220"/>
            </a:xfrm>
            <a:prstGeom prst="rect">
              <a:avLst/>
            </a:prstGeom>
            <a:noFill/>
          </p:spPr>
          <p:txBody>
            <a:bodyPr wrap="none" rtlCol="0">
              <a:spAutoFit/>
            </a:bodyPr>
            <a:lstStyle/>
            <a:p>
              <a:r>
                <a:rPr lang="en-US" sz="2800" b="1" u="sng" dirty="0" err="1"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p:txBody>
        </p:sp>
      </p:grpSp>
      <p:cxnSp>
        <p:nvCxnSpPr>
          <p:cNvPr id="27" name="Straight Connector 26"/>
          <p:cNvCxnSpPr>
            <a:endCxn id="26" idx="3"/>
          </p:cNvCxnSpPr>
          <p:nvPr/>
        </p:nvCxnSpPr>
        <p:spPr>
          <a:xfrm flipV="1">
            <a:off x="9695766" y="2207836"/>
            <a:ext cx="1117004" cy="1057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0652364" y="1531412"/>
            <a:ext cx="1095324" cy="792480"/>
            <a:chOff x="9145956" y="3130091"/>
            <a:chExt cx="1095324" cy="792480"/>
          </a:xfrm>
        </p:grpSpPr>
        <p:sp>
          <p:nvSpPr>
            <p:cNvPr id="26" name="Oval 25"/>
            <p:cNvSpPr/>
            <p:nvPr/>
          </p:nvSpPr>
          <p:spPr>
            <a:xfrm>
              <a:off x="9145956" y="3130091"/>
              <a:ext cx="1095324" cy="792480"/>
            </a:xfrm>
            <a:prstGeom prst="ellipse">
              <a:avLst/>
            </a:prstGeom>
            <a:solidFill>
              <a:schemeClr val="bg1"/>
            </a:solid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366267" y="3235403"/>
              <a:ext cx="662361"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sex</a:t>
              </a:r>
              <a:endParaRPr lang="en-US" b="1" dirty="0">
                <a:latin typeface="Times New Roman" panose="02020603050405020304" pitchFamily="18" charset="0"/>
                <a:cs typeface="Times New Roman" panose="02020603050405020304" pitchFamily="18" charset="0"/>
              </a:endParaRPr>
            </a:p>
          </p:txBody>
        </p:sp>
      </p:grpSp>
      <p:grpSp>
        <p:nvGrpSpPr>
          <p:cNvPr id="65" name="Group 64"/>
          <p:cNvGrpSpPr/>
          <p:nvPr/>
        </p:nvGrpSpPr>
        <p:grpSpPr>
          <a:xfrm>
            <a:off x="7873397" y="1558576"/>
            <a:ext cx="1261320" cy="770335"/>
            <a:chOff x="4623207" y="2850425"/>
            <a:chExt cx="1261320" cy="770335"/>
          </a:xfrm>
        </p:grpSpPr>
        <p:sp>
          <p:nvSpPr>
            <p:cNvPr id="30" name="Oval 29"/>
            <p:cNvSpPr/>
            <p:nvPr/>
          </p:nvSpPr>
          <p:spPr>
            <a:xfrm>
              <a:off x="4623207" y="2850425"/>
              <a:ext cx="1261320" cy="77033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756727" y="2975253"/>
              <a:ext cx="1082348"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p:txBody>
        </p:sp>
      </p:grpSp>
      <p:cxnSp>
        <p:nvCxnSpPr>
          <p:cNvPr id="33" name="Straight Connector 32"/>
          <p:cNvCxnSpPr>
            <a:stCxn id="30" idx="0"/>
            <a:endCxn id="32" idx="4"/>
          </p:cNvCxnSpPr>
          <p:nvPr/>
        </p:nvCxnSpPr>
        <p:spPr>
          <a:xfrm flipV="1">
            <a:off x="8504057" y="776663"/>
            <a:ext cx="400375" cy="781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8184387" y="112299"/>
            <a:ext cx="1466073" cy="664364"/>
            <a:chOff x="5922679" y="948832"/>
            <a:chExt cx="1466073" cy="664364"/>
          </a:xfrm>
        </p:grpSpPr>
        <p:sp>
          <p:nvSpPr>
            <p:cNvPr id="32" name="Oval 31"/>
            <p:cNvSpPr/>
            <p:nvPr/>
          </p:nvSpPr>
          <p:spPr>
            <a:xfrm>
              <a:off x="5922679" y="948832"/>
              <a:ext cx="1440089" cy="66436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997630" y="978781"/>
              <a:ext cx="1391122" cy="523220"/>
            </a:xfrm>
            <a:prstGeom prst="rect">
              <a:avLst/>
            </a:prstGeom>
            <a:noFill/>
          </p:spPr>
          <p:txBody>
            <a:bodyPr wrap="square" rtlCol="0">
              <a:spAutoFit/>
            </a:bodyPr>
            <a:lstStyle/>
            <a:p>
              <a:r>
                <a:rPr lang="en-US" sz="2800" b="1" dirty="0" err="1" smtClean="0">
                  <a:latin typeface="Times New Roman" panose="02020603050405020304" pitchFamily="18" charset="0"/>
                  <a:cs typeface="Times New Roman" panose="02020603050405020304" pitchFamily="18" charset="0"/>
                </a:rPr>
                <a:t>Lname</a:t>
              </a:r>
              <a:endParaRPr lang="en-US" b="1" dirty="0">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6145008" y="1939504"/>
            <a:ext cx="1117360" cy="627315"/>
            <a:chOff x="8136510" y="909601"/>
            <a:chExt cx="1117360" cy="627315"/>
          </a:xfrm>
        </p:grpSpPr>
        <p:sp>
          <p:nvSpPr>
            <p:cNvPr id="36" name="Oval 35"/>
            <p:cNvSpPr/>
            <p:nvPr/>
          </p:nvSpPr>
          <p:spPr>
            <a:xfrm>
              <a:off x="8136510" y="909601"/>
              <a:ext cx="1117360" cy="62731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182231" y="951879"/>
              <a:ext cx="96372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p:txBody>
        </p:sp>
      </p:grpSp>
      <p:cxnSp>
        <p:nvCxnSpPr>
          <p:cNvPr id="40" name="Straight Connector 39"/>
          <p:cNvCxnSpPr>
            <a:stCxn id="30" idx="1"/>
            <a:endCxn id="39" idx="4"/>
          </p:cNvCxnSpPr>
          <p:nvPr/>
        </p:nvCxnSpPr>
        <p:spPr>
          <a:xfrm flipH="1" flipV="1">
            <a:off x="5764617" y="822011"/>
            <a:ext cx="2293496" cy="849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133239" y="195508"/>
            <a:ext cx="1392535" cy="626503"/>
            <a:chOff x="1757752" y="910413"/>
            <a:chExt cx="1392535" cy="626503"/>
          </a:xfrm>
        </p:grpSpPr>
        <p:sp>
          <p:nvSpPr>
            <p:cNvPr id="39" name="Oval 38"/>
            <p:cNvSpPr/>
            <p:nvPr/>
          </p:nvSpPr>
          <p:spPr>
            <a:xfrm>
              <a:off x="1757752" y="910413"/>
              <a:ext cx="1262755" cy="62650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24535" y="982656"/>
              <a:ext cx="1325752" cy="461665"/>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p:txBody>
        </p:sp>
      </p:grpSp>
      <p:graphicFrame>
        <p:nvGraphicFramePr>
          <p:cNvPr id="63" name="Table 62"/>
          <p:cNvGraphicFramePr>
            <a:graphicFrameLocks noGrp="1"/>
          </p:cNvGraphicFramePr>
          <p:nvPr>
            <p:extLst>
              <p:ext uri="{D42A27DB-BD31-4B8C-83A1-F6EECF244321}">
                <p14:modId xmlns:p14="http://schemas.microsoft.com/office/powerpoint/2010/main" val="1187686822"/>
              </p:ext>
            </p:extLst>
          </p:nvPr>
        </p:nvGraphicFramePr>
        <p:xfrm>
          <a:off x="5862898" y="6130565"/>
          <a:ext cx="6096000" cy="370840"/>
        </p:xfrm>
        <a:graphic>
          <a:graphicData uri="http://schemas.openxmlformats.org/drawingml/2006/table">
            <a:tbl>
              <a:tblPr firstRow="1" bandRow="1"/>
              <a:tblGrid>
                <a:gridCol w="1016000">
                  <a:extLst>
                    <a:ext uri="{9D8B030D-6E8A-4147-A177-3AD203B41FA5}">
                      <a16:colId xmlns:a16="http://schemas.microsoft.com/office/drawing/2014/main" val="999785274"/>
                    </a:ext>
                  </a:extLst>
                </a:gridCol>
                <a:gridCol w="1016000">
                  <a:extLst>
                    <a:ext uri="{9D8B030D-6E8A-4147-A177-3AD203B41FA5}">
                      <a16:colId xmlns:a16="http://schemas.microsoft.com/office/drawing/2014/main" val="3396477294"/>
                    </a:ext>
                  </a:extLst>
                </a:gridCol>
                <a:gridCol w="1016000">
                  <a:extLst>
                    <a:ext uri="{9D8B030D-6E8A-4147-A177-3AD203B41FA5}">
                      <a16:colId xmlns:a16="http://schemas.microsoft.com/office/drawing/2014/main" val="1625835119"/>
                    </a:ext>
                  </a:extLst>
                </a:gridCol>
                <a:gridCol w="1016000">
                  <a:extLst>
                    <a:ext uri="{9D8B030D-6E8A-4147-A177-3AD203B41FA5}">
                      <a16:colId xmlns:a16="http://schemas.microsoft.com/office/drawing/2014/main" val="3605426541"/>
                    </a:ext>
                  </a:extLst>
                </a:gridCol>
                <a:gridCol w="1016000">
                  <a:extLst>
                    <a:ext uri="{9D8B030D-6E8A-4147-A177-3AD203B41FA5}">
                      <a16:colId xmlns:a16="http://schemas.microsoft.com/office/drawing/2014/main" val="1429339907"/>
                    </a:ext>
                  </a:extLst>
                </a:gridCol>
                <a:gridCol w="1016000">
                  <a:extLst>
                    <a:ext uri="{9D8B030D-6E8A-4147-A177-3AD203B41FA5}">
                      <a16:colId xmlns:a16="http://schemas.microsoft.com/office/drawing/2014/main" val="4002164912"/>
                    </a:ext>
                  </a:extLst>
                </a:gridCol>
              </a:tblGrid>
              <a:tr h="370840">
                <a:tc>
                  <a:txBody>
                    <a:bodyPr/>
                    <a:lstStyle/>
                    <a:p>
                      <a:pPr algn="ctr"/>
                      <a:r>
                        <a:rPr lang="en-US" b="1" u="sng" dirty="0"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Fname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Minit</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Lname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Sex</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08741866"/>
                  </a:ext>
                </a:extLst>
              </a:tr>
            </a:tbl>
          </a:graphicData>
        </a:graphic>
      </p:graphicFrame>
      <p:sp>
        <p:nvSpPr>
          <p:cNvPr id="64" name="TextBox 63"/>
          <p:cNvSpPr txBox="1"/>
          <p:nvPr/>
        </p:nvSpPr>
        <p:spPr>
          <a:xfrm>
            <a:off x="3848799" y="5978185"/>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3" name="Down Arrow 2"/>
          <p:cNvSpPr/>
          <p:nvPr/>
        </p:nvSpPr>
        <p:spPr>
          <a:xfrm>
            <a:off x="8548092" y="4337670"/>
            <a:ext cx="586626" cy="1363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06658" y="1834256"/>
            <a:ext cx="6326840" cy="378565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a:t>
            </a:r>
            <a:r>
              <a:rPr lang="en-US" sz="2400" b="1" dirty="0" smtClean="0">
                <a:latin typeface="Times New Roman" panose="02020603050405020304" pitchFamily="18" charset="0"/>
                <a:cs typeface="Times New Roman" panose="02020603050405020304" pitchFamily="18" charset="0"/>
              </a:rPr>
              <a:t>reate table employee</a:t>
            </a:r>
          </a:p>
          <a:p>
            <a:r>
              <a:rPr lang="en-US" sz="2400" b="1" dirty="0" smtClean="0">
                <a:latin typeface="Times New Roman" panose="02020603050405020304" pitchFamily="18" charset="0"/>
                <a:cs typeface="Times New Roman" panose="02020603050405020304" pitchFamily="18" charset="0"/>
              </a:rPr>
              <a:t>(</a:t>
            </a:r>
          </a:p>
          <a:p>
            <a:pPr lvl="1"/>
            <a:r>
              <a:rPr lang="en-US" sz="2400" dirty="0" err="1">
                <a:latin typeface="Times New Roman" panose="02020603050405020304" pitchFamily="18" charset="0"/>
                <a:cs typeface="Times New Roman" panose="02020603050405020304" pitchFamily="18" charset="0"/>
              </a:rPr>
              <a:t>s</a:t>
            </a:r>
            <a:r>
              <a:rPr lang="en-US" sz="2400" dirty="0" err="1" smtClean="0">
                <a:latin typeface="Times New Roman" panose="02020603050405020304" pitchFamily="18" charset="0"/>
                <a:cs typeface="Times New Roman" panose="02020603050405020304" pitchFamily="18" charset="0"/>
              </a:rPr>
              <a:t>sn</a:t>
            </a:r>
            <a:r>
              <a:rPr lang="en-US" sz="2400" b="1" dirty="0" smtClean="0">
                <a:latin typeface="Times New Roman" panose="02020603050405020304" pitchFamily="18" charset="0"/>
                <a:cs typeface="Times New Roman" panose="02020603050405020304" pitchFamily="18" charset="0"/>
              </a:rPr>
              <a:t> varchar2(10),</a:t>
            </a:r>
          </a:p>
          <a:p>
            <a:pPr lvl="1"/>
            <a:r>
              <a:rPr lang="en-US" sz="2400" dirty="0" err="1" smtClean="0">
                <a:latin typeface="Times New Roman" panose="02020603050405020304" pitchFamily="18" charset="0"/>
                <a:cs typeface="Times New Roman" panose="02020603050405020304" pitchFamily="18" charset="0"/>
              </a:rPr>
              <a:t>Fname</a:t>
            </a:r>
            <a:r>
              <a:rPr lang="en-US" sz="2400" b="1" dirty="0" smtClean="0">
                <a:latin typeface="Times New Roman" panose="02020603050405020304" pitchFamily="18" charset="0"/>
                <a:cs typeface="Times New Roman" panose="02020603050405020304" pitchFamily="18" charset="0"/>
              </a:rPr>
              <a:t> varchar2(30) not null,</a:t>
            </a:r>
          </a:p>
          <a:p>
            <a:pPr lvl="1"/>
            <a:r>
              <a:rPr lang="en-US" sz="2400" dirty="0" err="1" smtClean="0">
                <a:latin typeface="Times New Roman" panose="02020603050405020304" pitchFamily="18" charset="0"/>
                <a:cs typeface="Times New Roman" panose="02020603050405020304" pitchFamily="18" charset="0"/>
              </a:rPr>
              <a:t>Minit</a:t>
            </a:r>
            <a:r>
              <a:rPr lang="en-US" sz="2400" b="1" dirty="0" smtClean="0">
                <a:latin typeface="Times New Roman" panose="02020603050405020304" pitchFamily="18" charset="0"/>
                <a:cs typeface="Times New Roman" panose="02020603050405020304" pitchFamily="18" charset="0"/>
              </a:rPr>
              <a:t> varchar2(4),</a:t>
            </a:r>
          </a:p>
          <a:p>
            <a:pPr lvl="1"/>
            <a:r>
              <a:rPr lang="en-US" sz="2400" dirty="0" err="1" smtClean="0">
                <a:latin typeface="Times New Roman" panose="02020603050405020304" pitchFamily="18" charset="0"/>
                <a:cs typeface="Times New Roman" panose="02020603050405020304" pitchFamily="18" charset="0"/>
              </a:rPr>
              <a:t>Lname</a:t>
            </a:r>
            <a:r>
              <a:rPr lang="en-US" sz="2400" b="1" dirty="0" smtClean="0">
                <a:latin typeface="Times New Roman" panose="02020603050405020304" pitchFamily="18" charset="0"/>
                <a:cs typeface="Times New Roman" panose="02020603050405020304" pitchFamily="18" charset="0"/>
              </a:rPr>
              <a:t> varchar2(30),</a:t>
            </a:r>
          </a:p>
          <a:p>
            <a:pPr lvl="1"/>
            <a:r>
              <a:rPr lang="en-US" sz="2400" dirty="0" smtClean="0">
                <a:latin typeface="Times New Roman" panose="02020603050405020304" pitchFamily="18" charset="0"/>
                <a:cs typeface="Times New Roman" panose="02020603050405020304" pitchFamily="18" charset="0"/>
              </a:rPr>
              <a:t>DOB</a:t>
            </a:r>
            <a:r>
              <a:rPr lang="en-US" sz="2400" b="1" dirty="0" smtClean="0">
                <a:latin typeface="Times New Roman" panose="02020603050405020304" pitchFamily="18" charset="0"/>
                <a:cs typeface="Times New Roman" panose="02020603050405020304" pitchFamily="18" charset="0"/>
              </a:rPr>
              <a:t> date,</a:t>
            </a:r>
          </a:p>
          <a:p>
            <a:pPr lvl="1"/>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ex</a:t>
            </a:r>
            <a:r>
              <a:rPr lang="en-US" sz="2400" b="1" dirty="0" smtClean="0">
                <a:latin typeface="Times New Roman" panose="02020603050405020304" pitchFamily="18" charset="0"/>
                <a:cs typeface="Times New Roman" panose="02020603050405020304" pitchFamily="18" charset="0"/>
              </a:rPr>
              <a:t> varchar2(1),</a:t>
            </a:r>
          </a:p>
          <a:p>
            <a:pPr lvl="1"/>
            <a:r>
              <a:rPr lang="en-US" sz="2400" b="1" dirty="0">
                <a:latin typeface="Times New Roman" panose="02020603050405020304" pitchFamily="18" charset="0"/>
                <a:cs typeface="Times New Roman" panose="02020603050405020304" pitchFamily="18" charset="0"/>
              </a:rPr>
              <a:t>c</a:t>
            </a:r>
            <a:r>
              <a:rPr lang="en-US" sz="2400" b="1" dirty="0" smtClean="0">
                <a:latin typeface="Times New Roman" panose="02020603050405020304" pitchFamily="18" charset="0"/>
                <a:cs typeface="Times New Roman" panose="02020603050405020304" pitchFamily="18" charset="0"/>
              </a:rPr>
              <a:t>onstraint </a:t>
            </a:r>
            <a:r>
              <a:rPr lang="en-US" sz="2400" dirty="0" err="1" smtClean="0">
                <a:latin typeface="Times New Roman" panose="02020603050405020304" pitchFamily="18" charset="0"/>
                <a:cs typeface="Times New Roman" panose="02020603050405020304" pitchFamily="18" charset="0"/>
              </a:rPr>
              <a:t>pk_employee</a:t>
            </a:r>
            <a:r>
              <a:rPr lang="en-US" sz="2400" b="1" dirty="0" smtClean="0">
                <a:latin typeface="Times New Roman" panose="02020603050405020304" pitchFamily="18" charset="0"/>
                <a:cs typeface="Times New Roman" panose="02020603050405020304" pitchFamily="18" charset="0"/>
              </a:rPr>
              <a:t> primary key( </a:t>
            </a:r>
            <a:r>
              <a:rPr lang="en-US" sz="2400" dirty="0" err="1" smtClean="0">
                <a:latin typeface="Times New Roman" panose="02020603050405020304" pitchFamily="18" charset="0"/>
                <a:cs typeface="Times New Roman" panose="02020603050405020304" pitchFamily="18" charset="0"/>
              </a:rPr>
              <a:t>ssn</a:t>
            </a:r>
            <a:r>
              <a:rPr lang="en-US" sz="2400" b="1" dirty="0" smtClean="0">
                <a:latin typeface="Times New Roman" panose="02020603050405020304" pitchFamily="18" charset="0"/>
                <a:cs typeface="Times New Roman" panose="02020603050405020304" pitchFamily="18" charset="0"/>
              </a:rPr>
              <a:t> )</a:t>
            </a:r>
          </a:p>
          <a:p>
            <a:r>
              <a:rPr lang="en-US"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42210"/>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165895" y="3659098"/>
            <a:ext cx="2401677" cy="859316"/>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226391" y="194586"/>
            <a:ext cx="11613033" cy="6437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Times New Roman" panose="02020603050405020304" pitchFamily="18" charset="0"/>
                <a:cs typeface="Times New Roman" panose="02020603050405020304" pitchFamily="18" charset="0"/>
              </a:rPr>
              <a:t>Example:</a:t>
            </a: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cxnSp>
        <p:nvCxnSpPr>
          <p:cNvPr id="7" name="Straight Connector 6"/>
          <p:cNvCxnSpPr>
            <a:endCxn id="30" idx="4"/>
          </p:cNvCxnSpPr>
          <p:nvPr/>
        </p:nvCxnSpPr>
        <p:spPr>
          <a:xfrm flipH="1" flipV="1">
            <a:off x="4901536" y="2725519"/>
            <a:ext cx="4650" cy="9248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582130" y="2739126"/>
            <a:ext cx="718473" cy="91120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06152" y="3841990"/>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cxnSp>
        <p:nvCxnSpPr>
          <p:cNvPr id="19" name="Straight Connector 18"/>
          <p:cNvCxnSpPr>
            <a:endCxn id="18" idx="4"/>
          </p:cNvCxnSpPr>
          <p:nvPr/>
        </p:nvCxnSpPr>
        <p:spPr>
          <a:xfrm flipH="1" flipV="1">
            <a:off x="3696073" y="1156802"/>
            <a:ext cx="1019232" cy="7806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022184" y="599593"/>
            <a:ext cx="1347777" cy="557209"/>
            <a:chOff x="3848028" y="951879"/>
            <a:chExt cx="1347777" cy="557209"/>
          </a:xfrm>
        </p:grpSpPr>
        <p:sp>
          <p:nvSpPr>
            <p:cNvPr id="18" name="Oval 17"/>
            <p:cNvSpPr/>
            <p:nvPr/>
          </p:nvSpPr>
          <p:spPr>
            <a:xfrm>
              <a:off x="3848028" y="951879"/>
              <a:ext cx="1347777" cy="557209"/>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20093" y="951879"/>
              <a:ext cx="1042273" cy="523220"/>
            </a:xfrm>
            <a:prstGeom prst="rect">
              <a:avLst/>
            </a:prstGeom>
            <a:noFill/>
          </p:spPr>
          <p:txBody>
            <a:bodyPr wrap="none" rtlCol="0">
              <a:spAutoFit/>
            </a:bodyPr>
            <a:lstStyle/>
            <a:p>
              <a:r>
                <a:rPr lang="en-US" sz="2800" b="1" dirty="0" err="1" smtClean="0">
                  <a:latin typeface="Times New Roman" panose="02020603050405020304" pitchFamily="18" charset="0"/>
                  <a:cs typeface="Times New Roman" panose="02020603050405020304" pitchFamily="18" charset="0"/>
                </a:rPr>
                <a:t>Minit</a:t>
              </a:r>
              <a:endParaRPr lang="en-US" b="1" dirty="0">
                <a:latin typeface="Times New Roman" panose="02020603050405020304" pitchFamily="18" charset="0"/>
                <a:cs typeface="Times New Roman" panose="02020603050405020304" pitchFamily="18" charset="0"/>
              </a:endParaRPr>
            </a:p>
          </p:txBody>
        </p:sp>
      </p:grpSp>
      <p:cxnSp>
        <p:nvCxnSpPr>
          <p:cNvPr id="23" name="Straight Connector 22"/>
          <p:cNvCxnSpPr>
            <a:stCxn id="25" idx="0"/>
            <a:endCxn id="22" idx="3"/>
          </p:cNvCxnSpPr>
          <p:nvPr/>
        </p:nvCxnSpPr>
        <p:spPr>
          <a:xfrm flipV="1">
            <a:off x="5366734" y="2617601"/>
            <a:ext cx="475390" cy="104149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716" y="1941177"/>
            <a:ext cx="1204591" cy="792480"/>
            <a:chOff x="6739309" y="3024077"/>
            <a:chExt cx="1204591" cy="792480"/>
          </a:xfrm>
        </p:grpSpPr>
        <p:sp>
          <p:nvSpPr>
            <p:cNvPr id="22" name="Oval 21"/>
            <p:cNvSpPr/>
            <p:nvPr/>
          </p:nvSpPr>
          <p:spPr>
            <a:xfrm>
              <a:off x="6739309" y="3024077"/>
              <a:ext cx="1204591" cy="792480"/>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014622" y="3130091"/>
              <a:ext cx="663964" cy="523220"/>
            </a:xfrm>
            <a:prstGeom prst="rect">
              <a:avLst/>
            </a:prstGeom>
            <a:noFill/>
          </p:spPr>
          <p:txBody>
            <a:bodyPr wrap="none" rtlCol="0">
              <a:spAutoFit/>
            </a:bodyPr>
            <a:lstStyle/>
            <a:p>
              <a:r>
                <a:rPr lang="en-US" sz="2800" b="1" u="sng" dirty="0" err="1"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p:txBody>
        </p:sp>
      </p:grpSp>
      <p:cxnSp>
        <p:nvCxnSpPr>
          <p:cNvPr id="27" name="Straight Connector 26"/>
          <p:cNvCxnSpPr>
            <a:endCxn id="26" idx="3"/>
          </p:cNvCxnSpPr>
          <p:nvPr/>
        </p:nvCxnSpPr>
        <p:spPr>
          <a:xfrm flipV="1">
            <a:off x="6093245" y="2604444"/>
            <a:ext cx="1117004" cy="1057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049843" y="1928020"/>
            <a:ext cx="1095324" cy="792480"/>
            <a:chOff x="9145956" y="3130091"/>
            <a:chExt cx="1095324" cy="792480"/>
          </a:xfrm>
        </p:grpSpPr>
        <p:sp>
          <p:nvSpPr>
            <p:cNvPr id="26" name="Oval 25"/>
            <p:cNvSpPr/>
            <p:nvPr/>
          </p:nvSpPr>
          <p:spPr>
            <a:xfrm>
              <a:off x="9145956" y="3130091"/>
              <a:ext cx="1095324" cy="792480"/>
            </a:xfrm>
            <a:prstGeom prst="ellipse">
              <a:avLst/>
            </a:prstGeom>
            <a:solidFill>
              <a:schemeClr val="bg1"/>
            </a:solidFill>
            <a:ln w="762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366267" y="3235403"/>
              <a:ext cx="662361"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sex</a:t>
              </a:r>
              <a:endParaRPr lang="en-US" b="1" dirty="0">
                <a:latin typeface="Times New Roman" panose="02020603050405020304" pitchFamily="18" charset="0"/>
                <a:cs typeface="Times New Roman" panose="02020603050405020304" pitchFamily="18" charset="0"/>
              </a:endParaRPr>
            </a:p>
          </p:txBody>
        </p:sp>
      </p:grpSp>
      <p:grpSp>
        <p:nvGrpSpPr>
          <p:cNvPr id="65" name="Group 64"/>
          <p:cNvGrpSpPr/>
          <p:nvPr/>
        </p:nvGrpSpPr>
        <p:grpSpPr>
          <a:xfrm>
            <a:off x="4270876" y="1955184"/>
            <a:ext cx="1261320" cy="770335"/>
            <a:chOff x="4623207" y="2850425"/>
            <a:chExt cx="1261320" cy="770335"/>
          </a:xfrm>
        </p:grpSpPr>
        <p:sp>
          <p:nvSpPr>
            <p:cNvPr id="30" name="Oval 29"/>
            <p:cNvSpPr/>
            <p:nvPr/>
          </p:nvSpPr>
          <p:spPr>
            <a:xfrm>
              <a:off x="4623207" y="2850425"/>
              <a:ext cx="1261320" cy="77033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756727" y="2975253"/>
              <a:ext cx="1082348"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Name</a:t>
              </a:r>
              <a:endParaRPr lang="en-US" b="1" dirty="0">
                <a:latin typeface="Times New Roman" panose="02020603050405020304" pitchFamily="18" charset="0"/>
                <a:cs typeface="Times New Roman" panose="02020603050405020304" pitchFamily="18" charset="0"/>
              </a:endParaRPr>
            </a:p>
          </p:txBody>
        </p:sp>
      </p:grpSp>
      <p:cxnSp>
        <p:nvCxnSpPr>
          <p:cNvPr id="33" name="Straight Connector 32"/>
          <p:cNvCxnSpPr>
            <a:stCxn id="30" idx="0"/>
            <a:endCxn id="32" idx="4"/>
          </p:cNvCxnSpPr>
          <p:nvPr/>
        </p:nvCxnSpPr>
        <p:spPr>
          <a:xfrm flipV="1">
            <a:off x="4901536" y="1173271"/>
            <a:ext cx="400375" cy="781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581866" y="508907"/>
            <a:ext cx="1466073" cy="664364"/>
            <a:chOff x="5922679" y="948832"/>
            <a:chExt cx="1466073" cy="664364"/>
          </a:xfrm>
        </p:grpSpPr>
        <p:sp>
          <p:nvSpPr>
            <p:cNvPr id="32" name="Oval 31"/>
            <p:cNvSpPr/>
            <p:nvPr/>
          </p:nvSpPr>
          <p:spPr>
            <a:xfrm>
              <a:off x="5922679" y="948832"/>
              <a:ext cx="1440089" cy="66436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997630" y="978781"/>
              <a:ext cx="1391122" cy="523220"/>
            </a:xfrm>
            <a:prstGeom prst="rect">
              <a:avLst/>
            </a:prstGeom>
            <a:noFill/>
          </p:spPr>
          <p:txBody>
            <a:bodyPr wrap="square" rtlCol="0">
              <a:spAutoFit/>
            </a:bodyPr>
            <a:lstStyle/>
            <a:p>
              <a:r>
                <a:rPr lang="en-US" sz="2800" b="1" dirty="0" err="1" smtClean="0">
                  <a:latin typeface="Times New Roman" panose="02020603050405020304" pitchFamily="18" charset="0"/>
                  <a:cs typeface="Times New Roman" panose="02020603050405020304" pitchFamily="18" charset="0"/>
                </a:rPr>
                <a:t>Lname</a:t>
              </a:r>
              <a:endParaRPr lang="en-US" b="1" dirty="0">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2590700" y="2276655"/>
            <a:ext cx="1117360" cy="627315"/>
            <a:chOff x="8136510" y="909601"/>
            <a:chExt cx="1117360" cy="627315"/>
          </a:xfrm>
        </p:grpSpPr>
        <p:sp>
          <p:nvSpPr>
            <p:cNvPr id="36" name="Oval 35"/>
            <p:cNvSpPr/>
            <p:nvPr/>
          </p:nvSpPr>
          <p:spPr>
            <a:xfrm>
              <a:off x="8136510" y="909601"/>
              <a:ext cx="1117360" cy="62731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182231" y="951879"/>
              <a:ext cx="96372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p:txBody>
        </p:sp>
      </p:grpSp>
      <p:cxnSp>
        <p:nvCxnSpPr>
          <p:cNvPr id="40" name="Straight Connector 39"/>
          <p:cNvCxnSpPr>
            <a:stCxn id="30" idx="1"/>
            <a:endCxn id="39" idx="4"/>
          </p:cNvCxnSpPr>
          <p:nvPr/>
        </p:nvCxnSpPr>
        <p:spPr>
          <a:xfrm flipH="1" flipV="1">
            <a:off x="2162096" y="1218619"/>
            <a:ext cx="2293496" cy="8493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530718" y="592116"/>
            <a:ext cx="1392535" cy="626503"/>
            <a:chOff x="1757752" y="910413"/>
            <a:chExt cx="1392535" cy="626503"/>
          </a:xfrm>
        </p:grpSpPr>
        <p:sp>
          <p:nvSpPr>
            <p:cNvPr id="39" name="Oval 38"/>
            <p:cNvSpPr/>
            <p:nvPr/>
          </p:nvSpPr>
          <p:spPr>
            <a:xfrm>
              <a:off x="1757752" y="910413"/>
              <a:ext cx="1262755" cy="62650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824535" y="982656"/>
              <a:ext cx="1325752" cy="461665"/>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p:txBody>
        </p:sp>
      </p:grpSp>
      <p:grpSp>
        <p:nvGrpSpPr>
          <p:cNvPr id="53" name="Group 52"/>
          <p:cNvGrpSpPr/>
          <p:nvPr/>
        </p:nvGrpSpPr>
        <p:grpSpPr>
          <a:xfrm>
            <a:off x="9346179" y="2000105"/>
            <a:ext cx="1975278" cy="974903"/>
            <a:chOff x="4053840" y="2910840"/>
            <a:chExt cx="2621280" cy="1493520"/>
          </a:xfrm>
          <a:solidFill>
            <a:srgbClr val="FF0000"/>
          </a:solidFill>
        </p:grpSpPr>
        <p:sp>
          <p:nvSpPr>
            <p:cNvPr id="54" name="Oval 53"/>
            <p:cNvSpPr/>
            <p:nvPr/>
          </p:nvSpPr>
          <p:spPr>
            <a:xfrm>
              <a:off x="4053840" y="2910840"/>
              <a:ext cx="2621280" cy="1493520"/>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236720" y="3063240"/>
              <a:ext cx="2255520" cy="1203960"/>
            </a:xfrm>
            <a:prstGeom prst="ellipse">
              <a:avLst/>
            </a:prstGeom>
            <a:grp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p:cNvSpPr txBox="1"/>
          <p:nvPr/>
        </p:nvSpPr>
        <p:spPr>
          <a:xfrm>
            <a:off x="9713009" y="2256549"/>
            <a:ext cx="1080745" cy="400110"/>
          </a:xfrm>
          <a:prstGeom prst="rect">
            <a:avLst/>
          </a:prstGeom>
          <a:solidFill>
            <a:srgbClr val="FF0000"/>
          </a:solid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Hobbies</a:t>
            </a:r>
            <a:endParaRPr lang="en-US" sz="1400" b="1" dirty="0">
              <a:latin typeface="Times New Roman" panose="02020603050405020304" pitchFamily="18" charset="0"/>
              <a:cs typeface="Times New Roman" panose="02020603050405020304" pitchFamily="18" charset="0"/>
            </a:endParaRPr>
          </a:p>
        </p:txBody>
      </p:sp>
      <p:cxnSp>
        <p:nvCxnSpPr>
          <p:cNvPr id="57" name="Straight Connector 56"/>
          <p:cNvCxnSpPr/>
          <p:nvPr/>
        </p:nvCxnSpPr>
        <p:spPr>
          <a:xfrm flipV="1">
            <a:off x="6567572" y="2667378"/>
            <a:ext cx="2778607" cy="14654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8128022" y="839023"/>
            <a:ext cx="1416784" cy="628298"/>
            <a:chOff x="2235011" y="3177824"/>
            <a:chExt cx="1416784" cy="628298"/>
          </a:xfrm>
        </p:grpSpPr>
        <p:sp>
          <p:nvSpPr>
            <p:cNvPr id="74" name="Oval 73"/>
            <p:cNvSpPr/>
            <p:nvPr/>
          </p:nvSpPr>
          <p:spPr>
            <a:xfrm>
              <a:off x="2235011" y="3177824"/>
              <a:ext cx="1416784" cy="628298"/>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2330271" y="3195342"/>
              <a:ext cx="935449"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Type</a:t>
              </a:r>
              <a:endParaRPr lang="en-US" b="1" dirty="0">
                <a:latin typeface="Times New Roman" panose="02020603050405020304" pitchFamily="18" charset="0"/>
                <a:cs typeface="Times New Roman" panose="02020603050405020304" pitchFamily="18" charset="0"/>
              </a:endParaRPr>
            </a:p>
          </p:txBody>
        </p:sp>
      </p:grpSp>
      <p:grpSp>
        <p:nvGrpSpPr>
          <p:cNvPr id="76" name="Group 75"/>
          <p:cNvGrpSpPr/>
          <p:nvPr/>
        </p:nvGrpSpPr>
        <p:grpSpPr>
          <a:xfrm>
            <a:off x="10623490" y="804002"/>
            <a:ext cx="1416784" cy="628298"/>
            <a:chOff x="2235011" y="3177824"/>
            <a:chExt cx="1416784" cy="628298"/>
          </a:xfrm>
        </p:grpSpPr>
        <p:sp>
          <p:nvSpPr>
            <p:cNvPr id="77" name="Oval 76"/>
            <p:cNvSpPr/>
            <p:nvPr/>
          </p:nvSpPr>
          <p:spPr>
            <a:xfrm>
              <a:off x="2235011" y="3177824"/>
              <a:ext cx="1416784" cy="628298"/>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2406471" y="3195342"/>
              <a:ext cx="1042273"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H_ID</a:t>
              </a:r>
              <a:endParaRPr lang="en-US" b="1" dirty="0">
                <a:latin typeface="Times New Roman" panose="02020603050405020304" pitchFamily="18" charset="0"/>
                <a:cs typeface="Times New Roman" panose="02020603050405020304" pitchFamily="18" charset="0"/>
              </a:endParaRPr>
            </a:p>
          </p:txBody>
        </p:sp>
      </p:grpSp>
      <p:cxnSp>
        <p:nvCxnSpPr>
          <p:cNvPr id="80" name="Straight Connector 79"/>
          <p:cNvCxnSpPr/>
          <p:nvPr/>
        </p:nvCxnSpPr>
        <p:spPr>
          <a:xfrm flipH="1" flipV="1">
            <a:off x="8932689" y="1467321"/>
            <a:ext cx="690445" cy="63226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4" idx="7"/>
          </p:cNvCxnSpPr>
          <p:nvPr/>
        </p:nvCxnSpPr>
        <p:spPr>
          <a:xfrm flipV="1">
            <a:off x="11032184" y="1436207"/>
            <a:ext cx="213521" cy="70666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0" name="Table 49"/>
          <p:cNvGraphicFramePr>
            <a:graphicFrameLocks noGrp="1"/>
          </p:cNvGraphicFramePr>
          <p:nvPr>
            <p:extLst>
              <p:ext uri="{D42A27DB-BD31-4B8C-83A1-F6EECF244321}">
                <p14:modId xmlns:p14="http://schemas.microsoft.com/office/powerpoint/2010/main" val="3311968317"/>
              </p:ext>
            </p:extLst>
          </p:nvPr>
        </p:nvGraphicFramePr>
        <p:xfrm>
          <a:off x="849215" y="6070050"/>
          <a:ext cx="10488060" cy="370840"/>
        </p:xfrm>
        <a:graphic>
          <a:graphicData uri="http://schemas.openxmlformats.org/drawingml/2006/table">
            <a:tbl>
              <a:tblPr firstRow="1" bandRow="1"/>
              <a:tblGrid>
                <a:gridCol w="1165340">
                  <a:extLst>
                    <a:ext uri="{9D8B030D-6E8A-4147-A177-3AD203B41FA5}">
                      <a16:colId xmlns:a16="http://schemas.microsoft.com/office/drawing/2014/main" val="3296653181"/>
                    </a:ext>
                  </a:extLst>
                </a:gridCol>
                <a:gridCol w="1165340">
                  <a:extLst>
                    <a:ext uri="{9D8B030D-6E8A-4147-A177-3AD203B41FA5}">
                      <a16:colId xmlns:a16="http://schemas.microsoft.com/office/drawing/2014/main" val="1483459055"/>
                    </a:ext>
                  </a:extLst>
                </a:gridCol>
                <a:gridCol w="1165340">
                  <a:extLst>
                    <a:ext uri="{9D8B030D-6E8A-4147-A177-3AD203B41FA5}">
                      <a16:colId xmlns:a16="http://schemas.microsoft.com/office/drawing/2014/main" val="2875667472"/>
                    </a:ext>
                  </a:extLst>
                </a:gridCol>
                <a:gridCol w="1165340">
                  <a:extLst>
                    <a:ext uri="{9D8B030D-6E8A-4147-A177-3AD203B41FA5}">
                      <a16:colId xmlns:a16="http://schemas.microsoft.com/office/drawing/2014/main" val="92758184"/>
                    </a:ext>
                  </a:extLst>
                </a:gridCol>
                <a:gridCol w="1165340">
                  <a:extLst>
                    <a:ext uri="{9D8B030D-6E8A-4147-A177-3AD203B41FA5}">
                      <a16:colId xmlns:a16="http://schemas.microsoft.com/office/drawing/2014/main" val="1030057027"/>
                    </a:ext>
                  </a:extLst>
                </a:gridCol>
                <a:gridCol w="1165340">
                  <a:extLst>
                    <a:ext uri="{9D8B030D-6E8A-4147-A177-3AD203B41FA5}">
                      <a16:colId xmlns:a16="http://schemas.microsoft.com/office/drawing/2014/main" val="2282893075"/>
                    </a:ext>
                  </a:extLst>
                </a:gridCol>
                <a:gridCol w="1165340">
                  <a:extLst>
                    <a:ext uri="{9D8B030D-6E8A-4147-A177-3AD203B41FA5}">
                      <a16:colId xmlns:a16="http://schemas.microsoft.com/office/drawing/2014/main" val="3511030737"/>
                    </a:ext>
                  </a:extLst>
                </a:gridCol>
                <a:gridCol w="1165340">
                  <a:extLst>
                    <a:ext uri="{9D8B030D-6E8A-4147-A177-3AD203B41FA5}">
                      <a16:colId xmlns:a16="http://schemas.microsoft.com/office/drawing/2014/main" val="1989533293"/>
                    </a:ext>
                  </a:extLst>
                </a:gridCol>
                <a:gridCol w="1165340">
                  <a:extLst>
                    <a:ext uri="{9D8B030D-6E8A-4147-A177-3AD203B41FA5}">
                      <a16:colId xmlns:a16="http://schemas.microsoft.com/office/drawing/2014/main" val="2677006959"/>
                    </a:ext>
                  </a:extLst>
                </a:gridCol>
              </a:tblGrid>
              <a:tr h="370840">
                <a:tc>
                  <a:txBody>
                    <a:bodyPr/>
                    <a:lstStyle/>
                    <a:p>
                      <a:pPr algn="ctr"/>
                      <a:r>
                        <a:rPr lang="en-US" b="1" u="sng" dirty="0"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Fname</a:t>
                      </a:r>
                      <a:endParaRPr lang="en-US" b="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b="1" dirty="0" err="1" smtClean="0">
                          <a:latin typeface="Times New Roman" panose="02020603050405020304" pitchFamily="18" charset="0"/>
                          <a:cs typeface="Times New Roman" panose="02020603050405020304" pitchFamily="18" charset="0"/>
                        </a:rPr>
                        <a:t>Minit</a:t>
                      </a:r>
                      <a:endParaRPr lang="en-US" b="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b="1" dirty="0" err="1" smtClean="0">
                          <a:latin typeface="Times New Roman" panose="02020603050405020304" pitchFamily="18" charset="0"/>
                          <a:cs typeface="Times New Roman" panose="02020603050405020304" pitchFamily="18" charset="0"/>
                        </a:rPr>
                        <a:t>Lname</a:t>
                      </a:r>
                      <a:endParaRPr lang="en-US" b="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b="1" dirty="0" smtClean="0">
                          <a:latin typeface="Times New Roman" panose="02020603050405020304" pitchFamily="18" charset="0"/>
                          <a:cs typeface="Times New Roman" panose="02020603050405020304" pitchFamily="18" charset="0"/>
                        </a:rPr>
                        <a:t>Sex</a:t>
                      </a:r>
                      <a:endParaRPr lang="en-US" b="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b="1" u="none" dirty="0" smtClean="0">
                          <a:latin typeface="Times New Roman" panose="02020603050405020304" pitchFamily="18" charset="0"/>
                          <a:cs typeface="Times New Roman" panose="02020603050405020304" pitchFamily="18" charset="0"/>
                        </a:rPr>
                        <a:t>H-ID</a:t>
                      </a:r>
                      <a:endParaRPr lang="en-US" b="1" u="none"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H_Name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H-Type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3" name="Down Arrow 2"/>
          <p:cNvSpPr/>
          <p:nvPr/>
        </p:nvSpPr>
        <p:spPr>
          <a:xfrm>
            <a:off x="5199961" y="4748270"/>
            <a:ext cx="741068" cy="11788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47749" y="5187622"/>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538988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Example:</a:t>
            </a:r>
          </a:p>
          <a:p>
            <a:endParaRPr lang="en-US" sz="3200" b="1" dirty="0" smtClean="0">
              <a:latin typeface="Times New Roman" panose="02020603050405020304" pitchFamily="18" charset="0"/>
              <a:cs typeface="Times New Roman" panose="02020603050405020304" pitchFamily="18" charset="0"/>
            </a:endParaRPr>
          </a:p>
        </p:txBody>
      </p:sp>
      <p:sp>
        <p:nvSpPr>
          <p:cNvPr id="4" name="TextBox 3"/>
          <p:cNvSpPr txBox="1"/>
          <p:nvPr/>
        </p:nvSpPr>
        <p:spPr>
          <a:xfrm>
            <a:off x="1382004" y="813390"/>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32252" y="3889300"/>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92064010"/>
              </p:ext>
            </p:extLst>
          </p:nvPr>
        </p:nvGraphicFramePr>
        <p:xfrm>
          <a:off x="561857" y="1336610"/>
          <a:ext cx="10488060" cy="2291080"/>
        </p:xfrm>
        <a:graphic>
          <a:graphicData uri="http://schemas.openxmlformats.org/drawingml/2006/table">
            <a:tbl>
              <a:tblPr firstRow="1" bandRow="1"/>
              <a:tblGrid>
                <a:gridCol w="1165340">
                  <a:extLst>
                    <a:ext uri="{9D8B030D-6E8A-4147-A177-3AD203B41FA5}">
                      <a16:colId xmlns:a16="http://schemas.microsoft.com/office/drawing/2014/main" val="3296653181"/>
                    </a:ext>
                  </a:extLst>
                </a:gridCol>
                <a:gridCol w="1165340">
                  <a:extLst>
                    <a:ext uri="{9D8B030D-6E8A-4147-A177-3AD203B41FA5}">
                      <a16:colId xmlns:a16="http://schemas.microsoft.com/office/drawing/2014/main" val="1483459055"/>
                    </a:ext>
                  </a:extLst>
                </a:gridCol>
                <a:gridCol w="1165340">
                  <a:extLst>
                    <a:ext uri="{9D8B030D-6E8A-4147-A177-3AD203B41FA5}">
                      <a16:colId xmlns:a16="http://schemas.microsoft.com/office/drawing/2014/main" val="2875667472"/>
                    </a:ext>
                  </a:extLst>
                </a:gridCol>
                <a:gridCol w="1165340">
                  <a:extLst>
                    <a:ext uri="{9D8B030D-6E8A-4147-A177-3AD203B41FA5}">
                      <a16:colId xmlns:a16="http://schemas.microsoft.com/office/drawing/2014/main" val="92758184"/>
                    </a:ext>
                  </a:extLst>
                </a:gridCol>
                <a:gridCol w="1165340">
                  <a:extLst>
                    <a:ext uri="{9D8B030D-6E8A-4147-A177-3AD203B41FA5}">
                      <a16:colId xmlns:a16="http://schemas.microsoft.com/office/drawing/2014/main" val="1030057027"/>
                    </a:ext>
                  </a:extLst>
                </a:gridCol>
                <a:gridCol w="1165340">
                  <a:extLst>
                    <a:ext uri="{9D8B030D-6E8A-4147-A177-3AD203B41FA5}">
                      <a16:colId xmlns:a16="http://schemas.microsoft.com/office/drawing/2014/main" val="2282893075"/>
                    </a:ext>
                  </a:extLst>
                </a:gridCol>
                <a:gridCol w="1165340">
                  <a:extLst>
                    <a:ext uri="{9D8B030D-6E8A-4147-A177-3AD203B41FA5}">
                      <a16:colId xmlns:a16="http://schemas.microsoft.com/office/drawing/2014/main" val="3511030737"/>
                    </a:ext>
                  </a:extLst>
                </a:gridCol>
                <a:gridCol w="1165340">
                  <a:extLst>
                    <a:ext uri="{9D8B030D-6E8A-4147-A177-3AD203B41FA5}">
                      <a16:colId xmlns:a16="http://schemas.microsoft.com/office/drawing/2014/main" val="1989533293"/>
                    </a:ext>
                  </a:extLst>
                </a:gridCol>
                <a:gridCol w="1165340">
                  <a:extLst>
                    <a:ext uri="{9D8B030D-6E8A-4147-A177-3AD203B41FA5}">
                      <a16:colId xmlns:a16="http://schemas.microsoft.com/office/drawing/2014/main" val="2677006959"/>
                    </a:ext>
                  </a:extLst>
                </a:gridCol>
              </a:tblGrid>
              <a:tr h="370840">
                <a:tc>
                  <a:txBody>
                    <a:bodyPr/>
                    <a:lstStyle/>
                    <a:p>
                      <a:pPr algn="ctr"/>
                      <a:r>
                        <a:rPr lang="en-US" b="1" u="sng" dirty="0" smtClean="0">
                          <a:latin typeface="Times New Roman" panose="02020603050405020304" pitchFamily="18" charset="0"/>
                          <a:cs typeface="Times New Roman" panose="02020603050405020304" pitchFamily="18" charset="0"/>
                        </a:rPr>
                        <a:t>SSN</a:t>
                      </a:r>
                      <a:endParaRPr lang="en-US" b="1" u="sng"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Fname</a:t>
                      </a:r>
                      <a:endParaRPr lang="en-US" b="1" dirty="0">
                        <a:latin typeface="Times New Roman" panose="02020603050405020304" pitchFamily="18" charset="0"/>
                        <a:cs typeface="Times New Roman" panose="02020603050405020304" pitchFamily="18" charset="0"/>
                      </a:endParaRPr>
                    </a:p>
                  </a:txBody>
                  <a:tcPr>
                    <a:solidFill>
                      <a:srgbClr val="FED7D6"/>
                    </a:solidFill>
                  </a:tcPr>
                </a:tc>
                <a:tc>
                  <a:txBody>
                    <a:bodyPr/>
                    <a:lstStyle/>
                    <a:p>
                      <a:pPr algn="ctr"/>
                      <a:r>
                        <a:rPr lang="en-US" b="1" dirty="0" err="1" smtClean="0">
                          <a:latin typeface="Times New Roman" panose="02020603050405020304" pitchFamily="18" charset="0"/>
                          <a:cs typeface="Times New Roman" panose="02020603050405020304" pitchFamily="18" charset="0"/>
                        </a:rPr>
                        <a:t>Minit</a:t>
                      </a:r>
                      <a:endParaRPr lang="en-US" b="1" dirty="0">
                        <a:latin typeface="Times New Roman" panose="02020603050405020304" pitchFamily="18" charset="0"/>
                        <a:cs typeface="Times New Roman" panose="02020603050405020304" pitchFamily="18" charset="0"/>
                      </a:endParaRPr>
                    </a:p>
                  </a:txBody>
                  <a:tcPr>
                    <a:solidFill>
                      <a:srgbClr val="FED7D6"/>
                    </a:solidFill>
                  </a:tcPr>
                </a:tc>
                <a:tc>
                  <a:txBody>
                    <a:bodyPr/>
                    <a:lstStyle/>
                    <a:p>
                      <a:pPr algn="ctr"/>
                      <a:r>
                        <a:rPr lang="en-US" b="1" dirty="0" err="1" smtClean="0">
                          <a:latin typeface="Times New Roman" panose="02020603050405020304" pitchFamily="18" charset="0"/>
                          <a:cs typeface="Times New Roman" panose="02020603050405020304" pitchFamily="18" charset="0"/>
                        </a:rPr>
                        <a:t>Lname</a:t>
                      </a:r>
                      <a:endParaRPr lang="en-US" b="1" dirty="0">
                        <a:latin typeface="Times New Roman" panose="02020603050405020304" pitchFamily="18" charset="0"/>
                        <a:cs typeface="Times New Roman" panose="02020603050405020304" pitchFamily="18" charset="0"/>
                      </a:endParaRPr>
                    </a:p>
                  </a:txBody>
                  <a:tcPr>
                    <a:solidFill>
                      <a:srgbClr val="FED7D6"/>
                    </a:solidFill>
                  </a:tcPr>
                </a:tc>
                <a:tc>
                  <a:txBody>
                    <a:bodyPr/>
                    <a:lstStyle/>
                    <a:p>
                      <a:pPr algn="ctr"/>
                      <a:r>
                        <a:rPr lang="en-US" b="1" dirty="0" smtClean="0">
                          <a:latin typeface="Times New Roman" panose="02020603050405020304" pitchFamily="18" charset="0"/>
                          <a:cs typeface="Times New Roman" panose="02020603050405020304" pitchFamily="18" charset="0"/>
                        </a:rPr>
                        <a:t>DOB</a:t>
                      </a:r>
                      <a:endParaRPr lang="en-US" b="1" dirty="0">
                        <a:latin typeface="Times New Roman" panose="02020603050405020304" pitchFamily="18" charset="0"/>
                        <a:cs typeface="Times New Roman" panose="02020603050405020304" pitchFamily="18" charset="0"/>
                      </a:endParaRPr>
                    </a:p>
                  </a:txBody>
                  <a:tcPr>
                    <a:solidFill>
                      <a:srgbClr val="FED7D6"/>
                    </a:solidFill>
                  </a:tcPr>
                </a:tc>
                <a:tc>
                  <a:txBody>
                    <a:bodyPr/>
                    <a:lstStyle/>
                    <a:p>
                      <a:pPr algn="ctr"/>
                      <a:r>
                        <a:rPr lang="en-US" b="1" dirty="0" smtClean="0">
                          <a:latin typeface="Times New Roman" panose="02020603050405020304" pitchFamily="18" charset="0"/>
                          <a:cs typeface="Times New Roman" panose="02020603050405020304" pitchFamily="18" charset="0"/>
                        </a:rPr>
                        <a:t>Sex</a:t>
                      </a:r>
                      <a:endParaRPr lang="en-US" b="1" dirty="0">
                        <a:latin typeface="Times New Roman" panose="02020603050405020304" pitchFamily="18" charset="0"/>
                        <a:cs typeface="Times New Roman" panose="02020603050405020304" pitchFamily="18" charset="0"/>
                      </a:endParaRPr>
                    </a:p>
                  </a:txBody>
                  <a:tcPr>
                    <a:solidFill>
                      <a:srgbClr val="FED7D6"/>
                    </a:solidFill>
                  </a:tcPr>
                </a:tc>
                <a:tc>
                  <a:txBody>
                    <a:bodyPr/>
                    <a:lstStyle/>
                    <a:p>
                      <a:pPr algn="ctr"/>
                      <a:r>
                        <a:rPr lang="en-US" b="1" u="none" dirty="0" smtClean="0">
                          <a:latin typeface="Times New Roman" panose="02020603050405020304" pitchFamily="18" charset="0"/>
                          <a:cs typeface="Times New Roman" panose="02020603050405020304" pitchFamily="18" charset="0"/>
                        </a:rPr>
                        <a:t>H-ID</a:t>
                      </a:r>
                      <a:endParaRPr lang="en-US" b="1" u="none" dirty="0">
                        <a:latin typeface="Times New Roman" panose="02020603050405020304" pitchFamily="18" charset="0"/>
                        <a:cs typeface="Times New Roman" panose="02020603050405020304" pitchFamily="18" charset="0"/>
                      </a:endParaRPr>
                    </a:p>
                  </a:txBody>
                  <a:tcPr/>
                </a:tc>
                <a:tc>
                  <a:txBody>
                    <a:bodyPr/>
                    <a:lstStyle/>
                    <a:p>
                      <a:pPr algn="ctr"/>
                      <a:r>
                        <a:rPr lang="en-US" b="1" dirty="0" err="1" smtClean="0">
                          <a:latin typeface="Times New Roman" panose="02020603050405020304" pitchFamily="18" charset="0"/>
                          <a:cs typeface="Times New Roman" panose="02020603050405020304" pitchFamily="18" charset="0"/>
                        </a:rPr>
                        <a:t>H_Name</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b="1" dirty="0" smtClean="0">
                          <a:latin typeface="Times New Roman" panose="02020603050405020304" pitchFamily="18" charset="0"/>
                          <a:cs typeface="Times New Roman" panose="02020603050405020304" pitchFamily="18" charset="0"/>
                        </a:rPr>
                        <a:t>H-Type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r h="370840">
                <a:tc>
                  <a:txBody>
                    <a:bodyPr/>
                    <a:lstStyle/>
                    <a:p>
                      <a:pPr algn="ctr"/>
                      <a:r>
                        <a:rPr lang="en-US" dirty="0" smtClean="0"/>
                        <a:t>101</a:t>
                      </a:r>
                      <a:endParaRPr lang="en-US" dirty="0"/>
                    </a:p>
                  </a:txBody>
                  <a:tcPr>
                    <a:solidFill>
                      <a:schemeClr val="bg1"/>
                    </a:solidFill>
                  </a:tcPr>
                </a:tc>
                <a:tc>
                  <a:txBody>
                    <a:bodyPr/>
                    <a:lstStyle/>
                    <a:p>
                      <a:pPr algn="ctr"/>
                      <a:r>
                        <a:rPr lang="en-US" dirty="0" smtClean="0"/>
                        <a:t>john</a:t>
                      </a:r>
                      <a:endParaRPr lang="en-US" dirty="0"/>
                    </a:p>
                  </a:txBody>
                  <a:tcPr>
                    <a:solidFill>
                      <a:srgbClr val="FED7D6"/>
                    </a:solidFill>
                  </a:tcPr>
                </a:tc>
                <a:tc>
                  <a:txBody>
                    <a:bodyPr/>
                    <a:lstStyle/>
                    <a:p>
                      <a:pPr algn="ctr"/>
                      <a:r>
                        <a:rPr lang="en-US" dirty="0" smtClean="0"/>
                        <a:t>n</a:t>
                      </a:r>
                      <a:endParaRPr lang="en-US" dirty="0"/>
                    </a:p>
                  </a:txBody>
                  <a:tcPr>
                    <a:solidFill>
                      <a:srgbClr val="FED7D6"/>
                    </a:solidFill>
                  </a:tcPr>
                </a:tc>
                <a:tc>
                  <a:txBody>
                    <a:bodyPr/>
                    <a:lstStyle/>
                    <a:p>
                      <a:pPr algn="ctr"/>
                      <a:r>
                        <a:rPr lang="en-US" dirty="0" err="1" smtClean="0"/>
                        <a:t>taylor</a:t>
                      </a:r>
                      <a:endParaRPr lang="en-US" dirty="0"/>
                    </a:p>
                  </a:txBody>
                  <a:tcPr>
                    <a:solidFill>
                      <a:srgbClr val="FED7D6"/>
                    </a:solidFill>
                  </a:tcPr>
                </a:tc>
                <a:tc>
                  <a:txBody>
                    <a:bodyPr/>
                    <a:lstStyle/>
                    <a:p>
                      <a:pPr algn="ctr"/>
                      <a:r>
                        <a:rPr lang="en-US" dirty="0" smtClean="0"/>
                        <a:t>02-02-1996</a:t>
                      </a:r>
                      <a:endParaRPr lang="en-US" dirty="0"/>
                    </a:p>
                  </a:txBody>
                  <a:tcPr>
                    <a:solidFill>
                      <a:srgbClr val="FED7D6"/>
                    </a:solidFill>
                  </a:tcPr>
                </a:tc>
                <a:tc>
                  <a:txBody>
                    <a:bodyPr/>
                    <a:lstStyle/>
                    <a:p>
                      <a:pPr algn="ctr"/>
                      <a:r>
                        <a:rPr lang="en-US" dirty="0" smtClean="0"/>
                        <a:t>M</a:t>
                      </a:r>
                      <a:endParaRPr lang="en-US" dirty="0"/>
                    </a:p>
                  </a:txBody>
                  <a:tcPr>
                    <a:solidFill>
                      <a:srgbClr val="FED7D6"/>
                    </a:solidFill>
                  </a:tcPr>
                </a:tc>
                <a:tc>
                  <a:txBody>
                    <a:bodyPr/>
                    <a:lstStyle/>
                    <a:p>
                      <a:pPr algn="ctr"/>
                      <a:r>
                        <a:rPr lang="en-US" dirty="0" smtClean="0"/>
                        <a:t>H01</a:t>
                      </a:r>
                      <a:endParaRPr lang="en-US" dirty="0"/>
                    </a:p>
                  </a:txBody>
                  <a:tcPr/>
                </a:tc>
                <a:tc>
                  <a:txBody>
                    <a:bodyPr/>
                    <a:lstStyle/>
                    <a:p>
                      <a:pPr algn="ctr"/>
                      <a:r>
                        <a:rPr lang="en-US" dirty="0" smtClean="0"/>
                        <a:t>tracking</a:t>
                      </a:r>
                      <a:endParaRPr lang="en-US" dirty="0"/>
                    </a:p>
                  </a:txBody>
                  <a:tcPr/>
                </a:tc>
                <a:tc>
                  <a:txBody>
                    <a:bodyPr/>
                    <a:lstStyle/>
                    <a:p>
                      <a:pPr algn="ctr"/>
                      <a:r>
                        <a:rPr lang="en-US" dirty="0" smtClean="0"/>
                        <a:t>outdoor</a:t>
                      </a:r>
                      <a:endParaRPr lang="en-US" dirty="0"/>
                    </a:p>
                  </a:txBody>
                  <a:tcPr/>
                </a:tc>
                <a:extLst>
                  <a:ext uri="{0D108BD9-81ED-4DB2-BD59-A6C34878D82A}">
                    <a16:rowId xmlns:a16="http://schemas.microsoft.com/office/drawing/2014/main" val="16421684"/>
                  </a:ext>
                </a:extLst>
              </a:tr>
              <a:tr h="370840">
                <a:tc>
                  <a:txBody>
                    <a:bodyPr/>
                    <a:lstStyle/>
                    <a:p>
                      <a:pPr algn="ctr"/>
                      <a:r>
                        <a:rPr lang="en-US" dirty="0" smtClean="0"/>
                        <a:t>101</a:t>
                      </a:r>
                      <a:endParaRPr lang="en-US" dirty="0"/>
                    </a:p>
                  </a:txBody>
                  <a:tcPr>
                    <a:solidFill>
                      <a:schemeClr val="bg1"/>
                    </a:solidFill>
                  </a:tcPr>
                </a:tc>
                <a:tc>
                  <a:txBody>
                    <a:bodyPr/>
                    <a:lstStyle/>
                    <a:p>
                      <a:pPr algn="ctr"/>
                      <a:r>
                        <a:rPr lang="en-US" dirty="0" smtClean="0"/>
                        <a:t>john</a:t>
                      </a:r>
                      <a:endParaRPr lang="en-US" dirty="0"/>
                    </a:p>
                  </a:txBody>
                  <a:tcPr>
                    <a:solidFill>
                      <a:srgbClr val="FED7D6"/>
                    </a:solidFill>
                  </a:tcPr>
                </a:tc>
                <a:tc>
                  <a:txBody>
                    <a:bodyPr/>
                    <a:lstStyle/>
                    <a:p>
                      <a:pPr algn="ctr"/>
                      <a:r>
                        <a:rPr lang="en-US" dirty="0" smtClean="0"/>
                        <a:t>n</a:t>
                      </a:r>
                      <a:endParaRPr lang="en-US" dirty="0"/>
                    </a:p>
                  </a:txBody>
                  <a:tcPr>
                    <a:solidFill>
                      <a:srgbClr val="FED7D6"/>
                    </a:solidFill>
                  </a:tcPr>
                </a:tc>
                <a:tc>
                  <a:txBody>
                    <a:bodyPr/>
                    <a:lstStyle/>
                    <a:p>
                      <a:pPr algn="ctr"/>
                      <a:r>
                        <a:rPr lang="en-US" dirty="0" err="1" smtClean="0"/>
                        <a:t>taylor</a:t>
                      </a:r>
                      <a:endParaRPr lang="en-US" dirty="0"/>
                    </a:p>
                  </a:txBody>
                  <a:tcPr>
                    <a:solidFill>
                      <a:srgbClr val="FED7D6"/>
                    </a:solidFill>
                  </a:tcPr>
                </a:tc>
                <a:tc>
                  <a:txBody>
                    <a:bodyPr/>
                    <a:lstStyle/>
                    <a:p>
                      <a:pPr algn="ctr"/>
                      <a:r>
                        <a:rPr lang="en-US" dirty="0" smtClean="0"/>
                        <a:t>02-02-1996</a:t>
                      </a:r>
                      <a:endParaRPr lang="en-US" dirty="0"/>
                    </a:p>
                  </a:txBody>
                  <a:tcPr>
                    <a:solidFill>
                      <a:srgbClr val="FED7D6"/>
                    </a:solidFill>
                  </a:tcPr>
                </a:tc>
                <a:tc>
                  <a:txBody>
                    <a:bodyPr/>
                    <a:lstStyle/>
                    <a:p>
                      <a:pPr algn="ctr"/>
                      <a:r>
                        <a:rPr lang="en-US" dirty="0" smtClean="0"/>
                        <a:t>M</a:t>
                      </a:r>
                      <a:endParaRPr lang="en-US" dirty="0"/>
                    </a:p>
                  </a:txBody>
                  <a:tcPr>
                    <a:solidFill>
                      <a:srgbClr val="FED7D6"/>
                    </a:solidFill>
                  </a:tcPr>
                </a:tc>
                <a:tc>
                  <a:txBody>
                    <a:bodyPr/>
                    <a:lstStyle/>
                    <a:p>
                      <a:pPr algn="ctr"/>
                      <a:r>
                        <a:rPr lang="en-US" dirty="0" smtClean="0"/>
                        <a:t>H02</a:t>
                      </a:r>
                      <a:endParaRPr lang="en-US" dirty="0"/>
                    </a:p>
                  </a:txBody>
                  <a:tcPr/>
                </a:tc>
                <a:tc>
                  <a:txBody>
                    <a:bodyPr/>
                    <a:lstStyle/>
                    <a:p>
                      <a:pPr algn="ctr"/>
                      <a:r>
                        <a:rPr lang="en-US" dirty="0" smtClean="0"/>
                        <a:t>gardening</a:t>
                      </a:r>
                      <a:endParaRPr lang="en-US" dirty="0"/>
                    </a:p>
                  </a:txBody>
                  <a:tcPr/>
                </a:tc>
                <a:tc>
                  <a:txBody>
                    <a:bodyPr/>
                    <a:lstStyle/>
                    <a:p>
                      <a:pPr algn="ctr"/>
                      <a:r>
                        <a:rPr lang="en-US" dirty="0" smtClean="0"/>
                        <a:t>outdoor</a:t>
                      </a:r>
                      <a:endParaRPr lang="en-US" dirty="0"/>
                    </a:p>
                  </a:txBody>
                  <a:tcPr/>
                </a:tc>
                <a:extLst>
                  <a:ext uri="{0D108BD9-81ED-4DB2-BD59-A6C34878D82A}">
                    <a16:rowId xmlns:a16="http://schemas.microsoft.com/office/drawing/2014/main" val="4138733659"/>
                  </a:ext>
                </a:extLst>
              </a:tr>
              <a:tr h="370840">
                <a:tc>
                  <a:txBody>
                    <a:bodyPr/>
                    <a:lstStyle/>
                    <a:p>
                      <a:pPr algn="ctr"/>
                      <a:r>
                        <a:rPr lang="en-US" dirty="0" smtClean="0"/>
                        <a:t>102</a:t>
                      </a:r>
                      <a:endParaRPr lang="en-US" dirty="0"/>
                    </a:p>
                  </a:txBody>
                  <a:tcPr/>
                </a:tc>
                <a:tc>
                  <a:txBody>
                    <a:bodyPr/>
                    <a:lstStyle/>
                    <a:p>
                      <a:pPr algn="ctr"/>
                      <a:r>
                        <a:rPr lang="en-US" dirty="0" err="1" smtClean="0"/>
                        <a:t>breet</a:t>
                      </a:r>
                      <a:endParaRPr lang="en-US" dirty="0"/>
                    </a:p>
                  </a:txBody>
                  <a:tcPr>
                    <a:solidFill>
                      <a:srgbClr val="FED7D6"/>
                    </a:solidFill>
                  </a:tcPr>
                </a:tc>
                <a:tc>
                  <a:txBody>
                    <a:bodyPr/>
                    <a:lstStyle/>
                    <a:p>
                      <a:pPr algn="ctr"/>
                      <a:r>
                        <a:rPr lang="en-US" dirty="0" smtClean="0"/>
                        <a:t>P</a:t>
                      </a:r>
                      <a:endParaRPr lang="en-US" dirty="0"/>
                    </a:p>
                  </a:txBody>
                  <a:tcPr>
                    <a:solidFill>
                      <a:srgbClr val="FED7D6"/>
                    </a:solidFill>
                  </a:tcPr>
                </a:tc>
                <a:tc>
                  <a:txBody>
                    <a:bodyPr/>
                    <a:lstStyle/>
                    <a:p>
                      <a:pPr algn="ctr"/>
                      <a:r>
                        <a:rPr lang="en-US" dirty="0" smtClean="0"/>
                        <a:t>lee</a:t>
                      </a:r>
                      <a:endParaRPr lang="en-US" dirty="0"/>
                    </a:p>
                  </a:txBody>
                  <a:tcPr>
                    <a:solidFill>
                      <a:srgbClr val="FED7D6"/>
                    </a:solidFill>
                  </a:tcPr>
                </a:tc>
                <a:tc>
                  <a:txBody>
                    <a:bodyPr/>
                    <a:lstStyle/>
                    <a:p>
                      <a:pPr algn="ctr"/>
                      <a:r>
                        <a:rPr lang="en-US" dirty="0" smtClean="0"/>
                        <a:t>04-07-1980</a:t>
                      </a:r>
                      <a:endParaRPr lang="en-US" dirty="0"/>
                    </a:p>
                  </a:txBody>
                  <a:tcPr>
                    <a:solidFill>
                      <a:srgbClr val="FED7D6"/>
                    </a:solidFill>
                  </a:tcPr>
                </a:tc>
                <a:tc>
                  <a:txBody>
                    <a:bodyPr/>
                    <a:lstStyle/>
                    <a:p>
                      <a:pPr algn="ctr"/>
                      <a:r>
                        <a:rPr lang="en-US" dirty="0" smtClean="0"/>
                        <a:t>M</a:t>
                      </a:r>
                      <a:endParaRPr lang="en-US" dirty="0"/>
                    </a:p>
                  </a:txBody>
                  <a:tcPr>
                    <a:solidFill>
                      <a:srgbClr val="FED7D6"/>
                    </a:solidFill>
                  </a:tcPr>
                </a:tc>
                <a:tc>
                  <a:txBody>
                    <a:bodyPr/>
                    <a:lstStyle/>
                    <a:p>
                      <a:pPr algn="ctr"/>
                      <a:r>
                        <a:rPr lang="en-US" dirty="0" smtClean="0"/>
                        <a:t>H01</a:t>
                      </a:r>
                      <a:endParaRPr lang="en-US" dirty="0"/>
                    </a:p>
                  </a:txBody>
                  <a:tcPr/>
                </a:tc>
                <a:tc>
                  <a:txBody>
                    <a:bodyPr/>
                    <a:lstStyle/>
                    <a:p>
                      <a:pPr algn="ctr"/>
                      <a:r>
                        <a:rPr lang="en-US" dirty="0" smtClean="0"/>
                        <a:t>tracking</a:t>
                      </a:r>
                      <a:endParaRPr lang="en-US" dirty="0"/>
                    </a:p>
                  </a:txBody>
                  <a:tcPr/>
                </a:tc>
                <a:tc>
                  <a:txBody>
                    <a:bodyPr/>
                    <a:lstStyle/>
                    <a:p>
                      <a:pPr algn="ctr"/>
                      <a:r>
                        <a:rPr lang="en-US" dirty="0" smtClean="0"/>
                        <a:t>outdoor</a:t>
                      </a:r>
                      <a:endParaRPr lang="en-US" dirty="0"/>
                    </a:p>
                  </a:txBody>
                  <a:tcPr/>
                </a:tc>
                <a:extLst>
                  <a:ext uri="{0D108BD9-81ED-4DB2-BD59-A6C34878D82A}">
                    <a16:rowId xmlns:a16="http://schemas.microsoft.com/office/drawing/2014/main" val="224442061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79156424"/>
              </p:ext>
            </p:extLst>
          </p:nvPr>
        </p:nvGraphicFramePr>
        <p:xfrm>
          <a:off x="532252" y="4566917"/>
          <a:ext cx="4755846" cy="1504062"/>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r h="583208">
                <a:tc>
                  <a:txBody>
                    <a:bodyPr/>
                    <a:lstStyle/>
                    <a:p>
                      <a:pPr algn="ctr"/>
                      <a:r>
                        <a:rPr lang="en-US" sz="1600" dirty="0" smtClean="0"/>
                        <a:t>101</a:t>
                      </a:r>
                      <a:endParaRPr lang="en-US" sz="1600" dirty="0"/>
                    </a:p>
                  </a:txBody>
                  <a:tcPr>
                    <a:solidFill>
                      <a:schemeClr val="bg1"/>
                    </a:solidFill>
                  </a:tcPr>
                </a:tc>
                <a:tc>
                  <a:txBody>
                    <a:bodyPr/>
                    <a:lstStyle/>
                    <a:p>
                      <a:pPr algn="ctr"/>
                      <a:r>
                        <a:rPr lang="en-US" sz="1600" dirty="0" smtClean="0"/>
                        <a:t>john</a:t>
                      </a:r>
                      <a:endParaRPr lang="en-US" sz="1600" dirty="0"/>
                    </a:p>
                  </a:txBody>
                  <a:tcPr>
                    <a:solidFill>
                      <a:schemeClr val="bg1"/>
                    </a:solidFill>
                  </a:tcPr>
                </a:tc>
                <a:tc>
                  <a:txBody>
                    <a:bodyPr/>
                    <a:lstStyle/>
                    <a:p>
                      <a:pPr algn="ctr"/>
                      <a:r>
                        <a:rPr lang="en-US" sz="1600" dirty="0" smtClean="0"/>
                        <a:t>n</a:t>
                      </a:r>
                      <a:endParaRPr lang="en-US" sz="1600" dirty="0"/>
                    </a:p>
                  </a:txBody>
                  <a:tcPr>
                    <a:solidFill>
                      <a:schemeClr val="bg1"/>
                    </a:solidFill>
                  </a:tcPr>
                </a:tc>
                <a:tc>
                  <a:txBody>
                    <a:bodyPr/>
                    <a:lstStyle/>
                    <a:p>
                      <a:pPr algn="ctr"/>
                      <a:r>
                        <a:rPr lang="en-US" sz="1600" dirty="0" err="1" smtClean="0"/>
                        <a:t>taylor</a:t>
                      </a:r>
                      <a:endParaRPr lang="en-US" sz="1600" dirty="0"/>
                    </a:p>
                  </a:txBody>
                  <a:tcPr>
                    <a:solidFill>
                      <a:schemeClr val="bg1"/>
                    </a:solidFill>
                  </a:tcPr>
                </a:tc>
                <a:tc>
                  <a:txBody>
                    <a:bodyPr/>
                    <a:lstStyle/>
                    <a:p>
                      <a:pPr algn="ctr"/>
                      <a:r>
                        <a:rPr lang="en-US" sz="1600" dirty="0" smtClean="0"/>
                        <a:t>02-02-1996</a:t>
                      </a:r>
                      <a:endParaRPr lang="en-US" sz="1600" dirty="0"/>
                    </a:p>
                  </a:txBody>
                  <a:tcPr>
                    <a:solidFill>
                      <a:schemeClr val="bg1"/>
                    </a:solidFill>
                  </a:tcPr>
                </a:tc>
                <a:tc>
                  <a:txBody>
                    <a:bodyPr/>
                    <a:lstStyle/>
                    <a:p>
                      <a:pPr algn="ctr"/>
                      <a:r>
                        <a:rPr lang="en-US" sz="1600" dirty="0" smtClean="0"/>
                        <a:t>M</a:t>
                      </a:r>
                      <a:endParaRPr lang="en-US" sz="1600" dirty="0"/>
                    </a:p>
                  </a:txBody>
                  <a:tcPr>
                    <a:solidFill>
                      <a:schemeClr val="bg1"/>
                    </a:solidFill>
                  </a:tcPr>
                </a:tc>
                <a:extLst>
                  <a:ext uri="{0D108BD9-81ED-4DB2-BD59-A6C34878D82A}">
                    <a16:rowId xmlns:a16="http://schemas.microsoft.com/office/drawing/2014/main" val="16421684"/>
                  </a:ext>
                </a:extLst>
              </a:tr>
              <a:tr h="583208">
                <a:tc>
                  <a:txBody>
                    <a:bodyPr/>
                    <a:lstStyle/>
                    <a:p>
                      <a:pPr algn="ctr"/>
                      <a:r>
                        <a:rPr lang="en-US" sz="1600" dirty="0" smtClean="0"/>
                        <a:t>102</a:t>
                      </a:r>
                      <a:endParaRPr lang="en-US" sz="1600" dirty="0"/>
                    </a:p>
                  </a:txBody>
                  <a:tcPr/>
                </a:tc>
                <a:tc>
                  <a:txBody>
                    <a:bodyPr/>
                    <a:lstStyle/>
                    <a:p>
                      <a:pPr algn="ctr"/>
                      <a:r>
                        <a:rPr lang="en-US" sz="1600" dirty="0" err="1" smtClean="0"/>
                        <a:t>breet</a:t>
                      </a:r>
                      <a:endParaRPr lang="en-US" sz="1600" dirty="0"/>
                    </a:p>
                  </a:txBody>
                  <a:tcPr/>
                </a:tc>
                <a:tc>
                  <a:txBody>
                    <a:bodyPr/>
                    <a:lstStyle/>
                    <a:p>
                      <a:pPr algn="ctr"/>
                      <a:r>
                        <a:rPr lang="en-US" sz="1600" dirty="0" smtClean="0"/>
                        <a:t>P</a:t>
                      </a:r>
                      <a:endParaRPr lang="en-US" sz="1600" dirty="0"/>
                    </a:p>
                  </a:txBody>
                  <a:tcPr/>
                </a:tc>
                <a:tc>
                  <a:txBody>
                    <a:bodyPr/>
                    <a:lstStyle/>
                    <a:p>
                      <a:pPr algn="ctr"/>
                      <a:r>
                        <a:rPr lang="en-US" sz="1600" dirty="0" smtClean="0"/>
                        <a:t>lee</a:t>
                      </a:r>
                      <a:endParaRPr lang="en-US" sz="1600" dirty="0"/>
                    </a:p>
                  </a:txBody>
                  <a:tcPr/>
                </a:tc>
                <a:tc>
                  <a:txBody>
                    <a:bodyPr/>
                    <a:lstStyle/>
                    <a:p>
                      <a:pPr algn="ctr"/>
                      <a:r>
                        <a:rPr lang="en-US" sz="1600" dirty="0" smtClean="0"/>
                        <a:t>04-07-1980</a:t>
                      </a:r>
                      <a:endParaRPr lang="en-US" sz="1600" dirty="0"/>
                    </a:p>
                  </a:txBody>
                  <a:tcPr/>
                </a:tc>
                <a:tc>
                  <a:txBody>
                    <a:bodyPr/>
                    <a:lstStyle/>
                    <a:p>
                      <a:pPr algn="ctr"/>
                      <a:r>
                        <a:rPr lang="en-US" sz="1600" dirty="0" smtClean="0"/>
                        <a:t>M</a:t>
                      </a:r>
                      <a:endParaRPr lang="en-US" sz="1600" dirty="0"/>
                    </a:p>
                  </a:txBody>
                  <a:tcPr/>
                </a:tc>
                <a:extLst>
                  <a:ext uri="{0D108BD9-81ED-4DB2-BD59-A6C34878D82A}">
                    <a16:rowId xmlns:a16="http://schemas.microsoft.com/office/drawing/2014/main" val="224442061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312237238"/>
              </p:ext>
            </p:extLst>
          </p:nvPr>
        </p:nvGraphicFramePr>
        <p:xfrm>
          <a:off x="6185838" y="4587428"/>
          <a:ext cx="4466172" cy="1463040"/>
        </p:xfrm>
        <a:graphic>
          <a:graphicData uri="http://schemas.openxmlformats.org/drawingml/2006/table">
            <a:tbl>
              <a:tblPr firstRow="1" bandRow="1"/>
              <a:tblGrid>
                <a:gridCol w="1116543">
                  <a:extLst>
                    <a:ext uri="{9D8B030D-6E8A-4147-A177-3AD203B41FA5}">
                      <a16:colId xmlns:a16="http://schemas.microsoft.com/office/drawing/2014/main" val="3296653181"/>
                    </a:ext>
                  </a:extLst>
                </a:gridCol>
                <a:gridCol w="1116543">
                  <a:extLst>
                    <a:ext uri="{9D8B030D-6E8A-4147-A177-3AD203B41FA5}">
                      <a16:colId xmlns:a16="http://schemas.microsoft.com/office/drawing/2014/main" val="1483459055"/>
                    </a:ext>
                  </a:extLst>
                </a:gridCol>
                <a:gridCol w="1116543">
                  <a:extLst>
                    <a:ext uri="{9D8B030D-6E8A-4147-A177-3AD203B41FA5}">
                      <a16:colId xmlns:a16="http://schemas.microsoft.com/office/drawing/2014/main" val="2875667472"/>
                    </a:ext>
                  </a:extLst>
                </a:gridCol>
                <a:gridCol w="1116543">
                  <a:extLst>
                    <a:ext uri="{9D8B030D-6E8A-4147-A177-3AD203B41FA5}">
                      <a16:colId xmlns:a16="http://schemas.microsoft.com/office/drawing/2014/main" val="2282893075"/>
                    </a:ext>
                  </a:extLst>
                </a:gridCol>
              </a:tblGrid>
              <a:tr h="280559">
                <a:tc>
                  <a:txBody>
                    <a:bodyPr/>
                    <a:lstStyle/>
                    <a:p>
                      <a:pPr algn="ctr"/>
                      <a:r>
                        <a:rPr lang="en-US" sz="1800" b="1" u="sng" dirty="0" smtClean="0">
                          <a:latin typeface="Times New Roman" panose="02020603050405020304" pitchFamily="18" charset="0"/>
                          <a:cs typeface="Times New Roman" panose="02020603050405020304" pitchFamily="18" charset="0"/>
                        </a:rPr>
                        <a:t>H-ID</a:t>
                      </a:r>
                      <a:endParaRPr lang="en-US" sz="1800" b="1" u="sng" dirty="0">
                        <a:latin typeface="Times New Roman" panose="02020603050405020304" pitchFamily="18" charset="0"/>
                        <a:cs typeface="Times New Roman" panose="02020603050405020304" pitchFamily="18" charset="0"/>
                      </a:endParaRPr>
                    </a:p>
                  </a:txBody>
                  <a:tcPr/>
                </a:tc>
                <a:tc>
                  <a:txBody>
                    <a:bodyPr/>
                    <a:lstStyle/>
                    <a:p>
                      <a:pPr algn="ctr"/>
                      <a:r>
                        <a:rPr lang="en-US" sz="1800" b="1" dirty="0" err="1" smtClean="0">
                          <a:latin typeface="Times New Roman" panose="02020603050405020304" pitchFamily="18" charset="0"/>
                          <a:cs typeface="Times New Roman" panose="02020603050405020304" pitchFamily="18" charset="0"/>
                        </a:rPr>
                        <a:t>H_Name</a:t>
                      </a:r>
                      <a:endParaRPr 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sz="1800" b="1" dirty="0" smtClean="0">
                          <a:latin typeface="Times New Roman" panose="02020603050405020304" pitchFamily="18" charset="0"/>
                          <a:cs typeface="Times New Roman" panose="02020603050405020304" pitchFamily="18" charset="0"/>
                        </a:rPr>
                        <a:t>H-Type</a:t>
                      </a:r>
                      <a:endParaRPr 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b="1" u="sng" dirty="0" smtClean="0">
                          <a:solidFill>
                            <a:srgbClr val="FF0000"/>
                          </a:solidFill>
                          <a:latin typeface="Times New Roman" panose="02020603050405020304" pitchFamily="18" charset="0"/>
                          <a:cs typeface="Times New Roman" panose="02020603050405020304" pitchFamily="18" charset="0"/>
                        </a:rPr>
                        <a:t>SSN</a:t>
                      </a:r>
                      <a:endParaRPr lang="en-US" b="1" u="sng"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r h="359866">
                <a:tc>
                  <a:txBody>
                    <a:bodyPr/>
                    <a:lstStyle/>
                    <a:p>
                      <a:pPr algn="ctr"/>
                      <a:r>
                        <a:rPr lang="en-US" sz="1800" dirty="0" smtClean="0"/>
                        <a:t>H01</a:t>
                      </a:r>
                      <a:endParaRPr lang="en-US" sz="1800" dirty="0"/>
                    </a:p>
                  </a:txBody>
                  <a:tcPr>
                    <a:solidFill>
                      <a:schemeClr val="bg1"/>
                    </a:solidFill>
                  </a:tcPr>
                </a:tc>
                <a:tc>
                  <a:txBody>
                    <a:bodyPr/>
                    <a:lstStyle/>
                    <a:p>
                      <a:pPr algn="ctr"/>
                      <a:r>
                        <a:rPr lang="en-US" sz="1800" dirty="0" smtClean="0">
                          <a:latin typeface="Times New Roman" panose="02020603050405020304" pitchFamily="18" charset="0"/>
                          <a:cs typeface="Times New Roman" panose="02020603050405020304" pitchFamily="18" charset="0"/>
                        </a:rPr>
                        <a:t>tracking</a:t>
                      </a:r>
                      <a:endParaRPr lang="en-US" sz="1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1800" dirty="0" smtClean="0">
                          <a:latin typeface="Times New Roman" panose="02020603050405020304" pitchFamily="18" charset="0"/>
                          <a:cs typeface="Times New Roman" panose="02020603050405020304" pitchFamily="18" charset="0"/>
                        </a:rPr>
                        <a:t>outdoor</a:t>
                      </a:r>
                      <a:endParaRPr lang="en-US" sz="1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dirty="0" smtClean="0"/>
                        <a:t>101</a:t>
                      </a:r>
                      <a:endParaRPr lang="en-US" dirty="0"/>
                    </a:p>
                  </a:txBody>
                  <a:tcPr>
                    <a:solidFill>
                      <a:schemeClr val="bg1"/>
                    </a:solidFill>
                  </a:tcPr>
                </a:tc>
                <a:extLst>
                  <a:ext uri="{0D108BD9-81ED-4DB2-BD59-A6C34878D82A}">
                    <a16:rowId xmlns:a16="http://schemas.microsoft.com/office/drawing/2014/main" val="16421684"/>
                  </a:ext>
                </a:extLst>
              </a:tr>
              <a:tr h="359866">
                <a:tc>
                  <a:txBody>
                    <a:bodyPr/>
                    <a:lstStyle/>
                    <a:p>
                      <a:pPr algn="ctr"/>
                      <a:r>
                        <a:rPr lang="en-US" sz="1800" dirty="0" smtClean="0"/>
                        <a:t>H02</a:t>
                      </a:r>
                      <a:endParaRPr lang="en-US" sz="1800" dirty="0"/>
                    </a:p>
                  </a:txBody>
                  <a:tcPr>
                    <a:solidFill>
                      <a:schemeClr val="bg1"/>
                    </a:solidFill>
                  </a:tcPr>
                </a:tc>
                <a:tc>
                  <a:txBody>
                    <a:bodyPr/>
                    <a:lstStyle/>
                    <a:p>
                      <a:pPr algn="ctr"/>
                      <a:r>
                        <a:rPr lang="en-US" sz="1800" dirty="0" smtClean="0">
                          <a:latin typeface="Times New Roman" panose="02020603050405020304" pitchFamily="18" charset="0"/>
                          <a:cs typeface="Times New Roman" panose="02020603050405020304" pitchFamily="18" charset="0"/>
                        </a:rPr>
                        <a:t>gardening</a:t>
                      </a:r>
                      <a:endParaRPr lang="en-US" sz="1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1800" dirty="0" smtClean="0">
                          <a:latin typeface="Times New Roman" panose="02020603050405020304" pitchFamily="18" charset="0"/>
                          <a:cs typeface="Times New Roman" panose="02020603050405020304" pitchFamily="18" charset="0"/>
                        </a:rPr>
                        <a:t>outdoor</a:t>
                      </a:r>
                      <a:endParaRPr lang="en-US" sz="1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dirty="0" smtClean="0"/>
                        <a:t>101</a:t>
                      </a:r>
                      <a:endParaRPr lang="en-US" dirty="0"/>
                    </a:p>
                  </a:txBody>
                  <a:tcPr>
                    <a:solidFill>
                      <a:schemeClr val="bg1"/>
                    </a:solidFill>
                  </a:tcPr>
                </a:tc>
                <a:extLst>
                  <a:ext uri="{0D108BD9-81ED-4DB2-BD59-A6C34878D82A}">
                    <a16:rowId xmlns:a16="http://schemas.microsoft.com/office/drawing/2014/main" val="4138733659"/>
                  </a:ext>
                </a:extLst>
              </a:tr>
              <a:tr h="359866">
                <a:tc>
                  <a:txBody>
                    <a:bodyPr/>
                    <a:lstStyle/>
                    <a:p>
                      <a:pPr algn="ctr"/>
                      <a:r>
                        <a:rPr lang="en-US" sz="1800" dirty="0" smtClean="0"/>
                        <a:t>H01</a:t>
                      </a:r>
                      <a:endParaRPr lang="en-US" sz="1800" dirty="0"/>
                    </a:p>
                  </a:txBody>
                  <a:tcPr/>
                </a:tc>
                <a:tc>
                  <a:txBody>
                    <a:bodyPr/>
                    <a:lstStyle/>
                    <a:p>
                      <a:pPr algn="ctr"/>
                      <a:r>
                        <a:rPr lang="en-US" sz="1800" dirty="0" smtClean="0">
                          <a:latin typeface="Times New Roman" panose="02020603050405020304" pitchFamily="18" charset="0"/>
                          <a:cs typeface="Times New Roman" panose="02020603050405020304" pitchFamily="18" charset="0"/>
                        </a:rPr>
                        <a:t>tracking</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smtClean="0">
                          <a:latin typeface="Times New Roman" panose="02020603050405020304" pitchFamily="18" charset="0"/>
                          <a:cs typeface="Times New Roman" panose="02020603050405020304" pitchFamily="18" charset="0"/>
                        </a:rPr>
                        <a:t>outdoor</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t>102</a:t>
                      </a:r>
                      <a:endParaRPr lang="en-US" dirty="0"/>
                    </a:p>
                  </a:txBody>
                  <a:tcPr/>
                </a:tc>
                <a:extLst>
                  <a:ext uri="{0D108BD9-81ED-4DB2-BD59-A6C34878D82A}">
                    <a16:rowId xmlns:a16="http://schemas.microsoft.com/office/drawing/2014/main" val="2244420610"/>
                  </a:ext>
                </a:extLst>
              </a:tr>
            </a:tbl>
          </a:graphicData>
        </a:graphic>
      </p:graphicFrame>
      <p:sp>
        <p:nvSpPr>
          <p:cNvPr id="11" name="TextBox 10"/>
          <p:cNvSpPr txBox="1"/>
          <p:nvPr/>
        </p:nvSpPr>
        <p:spPr>
          <a:xfrm>
            <a:off x="10040304" y="3907640"/>
            <a:ext cx="1223412"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Hobby</a:t>
            </a:r>
            <a:endParaRPr lang="en-US" b="1" dirty="0">
              <a:latin typeface="Times New Roman" panose="02020603050405020304" pitchFamily="18" charset="0"/>
              <a:cs typeface="Times New Roman" panose="02020603050405020304" pitchFamily="18" charset="0"/>
            </a:endParaRPr>
          </a:p>
        </p:txBody>
      </p:sp>
      <p:cxnSp>
        <p:nvCxnSpPr>
          <p:cNvPr id="14" name="Straight Arrow Connector 13"/>
          <p:cNvCxnSpPr/>
          <p:nvPr/>
        </p:nvCxnSpPr>
        <p:spPr>
          <a:xfrm flipH="1">
            <a:off x="4351663" y="3723701"/>
            <a:ext cx="1057619" cy="652163"/>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797561" y="3723701"/>
            <a:ext cx="847079" cy="688819"/>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47822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b="1"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865589" y="194586"/>
            <a:ext cx="1699504"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680569446"/>
              </p:ext>
            </p:extLst>
          </p:nvPr>
        </p:nvGraphicFramePr>
        <p:xfrm>
          <a:off x="865589" y="872203"/>
          <a:ext cx="4755846" cy="1504062"/>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r h="583208">
                <a:tc>
                  <a:txBody>
                    <a:bodyPr/>
                    <a:lstStyle/>
                    <a:p>
                      <a:pPr algn="ctr"/>
                      <a:r>
                        <a:rPr lang="en-US" sz="1600" dirty="0" smtClean="0"/>
                        <a:t>101</a:t>
                      </a:r>
                      <a:endParaRPr lang="en-US" sz="1600" dirty="0"/>
                    </a:p>
                  </a:txBody>
                  <a:tcPr>
                    <a:solidFill>
                      <a:schemeClr val="bg1"/>
                    </a:solidFill>
                  </a:tcPr>
                </a:tc>
                <a:tc>
                  <a:txBody>
                    <a:bodyPr/>
                    <a:lstStyle/>
                    <a:p>
                      <a:pPr algn="ctr"/>
                      <a:r>
                        <a:rPr lang="en-US" sz="1600" dirty="0" smtClean="0"/>
                        <a:t>john</a:t>
                      </a:r>
                      <a:endParaRPr lang="en-US" sz="1600" dirty="0"/>
                    </a:p>
                  </a:txBody>
                  <a:tcPr>
                    <a:solidFill>
                      <a:schemeClr val="bg1"/>
                    </a:solidFill>
                  </a:tcPr>
                </a:tc>
                <a:tc>
                  <a:txBody>
                    <a:bodyPr/>
                    <a:lstStyle/>
                    <a:p>
                      <a:pPr algn="ctr"/>
                      <a:r>
                        <a:rPr lang="en-US" sz="1600" dirty="0" smtClean="0"/>
                        <a:t>n</a:t>
                      </a:r>
                      <a:endParaRPr lang="en-US" sz="1600" dirty="0"/>
                    </a:p>
                  </a:txBody>
                  <a:tcPr>
                    <a:solidFill>
                      <a:schemeClr val="bg1"/>
                    </a:solidFill>
                  </a:tcPr>
                </a:tc>
                <a:tc>
                  <a:txBody>
                    <a:bodyPr/>
                    <a:lstStyle/>
                    <a:p>
                      <a:pPr algn="ctr"/>
                      <a:r>
                        <a:rPr lang="en-US" sz="1600" dirty="0" err="1" smtClean="0"/>
                        <a:t>taylor</a:t>
                      </a:r>
                      <a:endParaRPr lang="en-US" sz="1600" dirty="0"/>
                    </a:p>
                  </a:txBody>
                  <a:tcPr>
                    <a:solidFill>
                      <a:schemeClr val="bg1"/>
                    </a:solidFill>
                  </a:tcPr>
                </a:tc>
                <a:tc>
                  <a:txBody>
                    <a:bodyPr/>
                    <a:lstStyle/>
                    <a:p>
                      <a:pPr algn="ctr"/>
                      <a:r>
                        <a:rPr lang="en-US" sz="1600" dirty="0" smtClean="0"/>
                        <a:t>02-02-1996</a:t>
                      </a:r>
                      <a:endParaRPr lang="en-US" sz="1600" dirty="0"/>
                    </a:p>
                  </a:txBody>
                  <a:tcPr>
                    <a:solidFill>
                      <a:schemeClr val="bg1"/>
                    </a:solidFill>
                  </a:tcPr>
                </a:tc>
                <a:tc>
                  <a:txBody>
                    <a:bodyPr/>
                    <a:lstStyle/>
                    <a:p>
                      <a:pPr algn="ctr"/>
                      <a:r>
                        <a:rPr lang="en-US" sz="1600" dirty="0" smtClean="0"/>
                        <a:t>M</a:t>
                      </a:r>
                      <a:endParaRPr lang="en-US" sz="1600" dirty="0"/>
                    </a:p>
                  </a:txBody>
                  <a:tcPr>
                    <a:solidFill>
                      <a:schemeClr val="bg1"/>
                    </a:solidFill>
                  </a:tcPr>
                </a:tc>
                <a:extLst>
                  <a:ext uri="{0D108BD9-81ED-4DB2-BD59-A6C34878D82A}">
                    <a16:rowId xmlns:a16="http://schemas.microsoft.com/office/drawing/2014/main" val="16421684"/>
                  </a:ext>
                </a:extLst>
              </a:tr>
              <a:tr h="583208">
                <a:tc>
                  <a:txBody>
                    <a:bodyPr/>
                    <a:lstStyle/>
                    <a:p>
                      <a:pPr algn="ctr"/>
                      <a:r>
                        <a:rPr lang="en-US" sz="1600" dirty="0" smtClean="0"/>
                        <a:t>102</a:t>
                      </a:r>
                      <a:endParaRPr lang="en-US" sz="1600" dirty="0"/>
                    </a:p>
                  </a:txBody>
                  <a:tcPr/>
                </a:tc>
                <a:tc>
                  <a:txBody>
                    <a:bodyPr/>
                    <a:lstStyle/>
                    <a:p>
                      <a:pPr algn="ctr"/>
                      <a:r>
                        <a:rPr lang="en-US" sz="1600" dirty="0" err="1" smtClean="0"/>
                        <a:t>breet</a:t>
                      </a:r>
                      <a:endParaRPr lang="en-US" sz="1600" dirty="0"/>
                    </a:p>
                  </a:txBody>
                  <a:tcPr/>
                </a:tc>
                <a:tc>
                  <a:txBody>
                    <a:bodyPr/>
                    <a:lstStyle/>
                    <a:p>
                      <a:pPr algn="ctr"/>
                      <a:r>
                        <a:rPr lang="en-US" sz="1600" dirty="0" smtClean="0"/>
                        <a:t>P</a:t>
                      </a:r>
                      <a:endParaRPr lang="en-US" sz="1600" dirty="0"/>
                    </a:p>
                  </a:txBody>
                  <a:tcPr/>
                </a:tc>
                <a:tc>
                  <a:txBody>
                    <a:bodyPr/>
                    <a:lstStyle/>
                    <a:p>
                      <a:pPr algn="ctr"/>
                      <a:r>
                        <a:rPr lang="en-US" sz="1600" dirty="0" smtClean="0"/>
                        <a:t>lee</a:t>
                      </a:r>
                      <a:endParaRPr lang="en-US" sz="1600" dirty="0"/>
                    </a:p>
                  </a:txBody>
                  <a:tcPr/>
                </a:tc>
                <a:tc>
                  <a:txBody>
                    <a:bodyPr/>
                    <a:lstStyle/>
                    <a:p>
                      <a:pPr algn="ctr"/>
                      <a:r>
                        <a:rPr lang="en-US" sz="1600" dirty="0" smtClean="0"/>
                        <a:t>04-07-1980</a:t>
                      </a:r>
                      <a:endParaRPr lang="en-US" sz="1600" dirty="0"/>
                    </a:p>
                  </a:txBody>
                  <a:tcPr/>
                </a:tc>
                <a:tc>
                  <a:txBody>
                    <a:bodyPr/>
                    <a:lstStyle/>
                    <a:p>
                      <a:pPr algn="ctr"/>
                      <a:r>
                        <a:rPr lang="en-US" sz="1600" dirty="0" smtClean="0"/>
                        <a:t>M</a:t>
                      </a:r>
                      <a:endParaRPr lang="en-US" sz="1600" dirty="0"/>
                    </a:p>
                  </a:txBody>
                  <a:tcPr/>
                </a:tc>
                <a:extLst>
                  <a:ext uri="{0D108BD9-81ED-4DB2-BD59-A6C34878D82A}">
                    <a16:rowId xmlns:a16="http://schemas.microsoft.com/office/drawing/2014/main" val="224442061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681968181"/>
              </p:ext>
            </p:extLst>
          </p:nvPr>
        </p:nvGraphicFramePr>
        <p:xfrm>
          <a:off x="6519175" y="892714"/>
          <a:ext cx="4466172" cy="1463040"/>
        </p:xfrm>
        <a:graphic>
          <a:graphicData uri="http://schemas.openxmlformats.org/drawingml/2006/table">
            <a:tbl>
              <a:tblPr firstRow="1" bandRow="1"/>
              <a:tblGrid>
                <a:gridCol w="1116543">
                  <a:extLst>
                    <a:ext uri="{9D8B030D-6E8A-4147-A177-3AD203B41FA5}">
                      <a16:colId xmlns:a16="http://schemas.microsoft.com/office/drawing/2014/main" val="3296653181"/>
                    </a:ext>
                  </a:extLst>
                </a:gridCol>
                <a:gridCol w="1116543">
                  <a:extLst>
                    <a:ext uri="{9D8B030D-6E8A-4147-A177-3AD203B41FA5}">
                      <a16:colId xmlns:a16="http://schemas.microsoft.com/office/drawing/2014/main" val="1483459055"/>
                    </a:ext>
                  </a:extLst>
                </a:gridCol>
                <a:gridCol w="1116543">
                  <a:extLst>
                    <a:ext uri="{9D8B030D-6E8A-4147-A177-3AD203B41FA5}">
                      <a16:colId xmlns:a16="http://schemas.microsoft.com/office/drawing/2014/main" val="2875667472"/>
                    </a:ext>
                  </a:extLst>
                </a:gridCol>
                <a:gridCol w="1116543">
                  <a:extLst>
                    <a:ext uri="{9D8B030D-6E8A-4147-A177-3AD203B41FA5}">
                      <a16:colId xmlns:a16="http://schemas.microsoft.com/office/drawing/2014/main" val="2282893075"/>
                    </a:ext>
                  </a:extLst>
                </a:gridCol>
              </a:tblGrid>
              <a:tr h="280559">
                <a:tc>
                  <a:txBody>
                    <a:bodyPr/>
                    <a:lstStyle/>
                    <a:p>
                      <a:pPr algn="ctr"/>
                      <a:r>
                        <a:rPr lang="en-US" sz="1800" b="1" u="sng" dirty="0" smtClean="0">
                          <a:latin typeface="Times New Roman" panose="02020603050405020304" pitchFamily="18" charset="0"/>
                          <a:cs typeface="Times New Roman" panose="02020603050405020304" pitchFamily="18" charset="0"/>
                        </a:rPr>
                        <a:t>H-ID</a:t>
                      </a:r>
                      <a:endParaRPr lang="en-US" sz="1800" b="1" u="sng" dirty="0">
                        <a:latin typeface="Times New Roman" panose="02020603050405020304" pitchFamily="18" charset="0"/>
                        <a:cs typeface="Times New Roman" panose="02020603050405020304" pitchFamily="18" charset="0"/>
                      </a:endParaRPr>
                    </a:p>
                  </a:txBody>
                  <a:tcPr/>
                </a:tc>
                <a:tc>
                  <a:txBody>
                    <a:bodyPr/>
                    <a:lstStyle/>
                    <a:p>
                      <a:pPr algn="ctr"/>
                      <a:r>
                        <a:rPr lang="en-US" sz="1800" b="1" dirty="0" err="1" smtClean="0">
                          <a:latin typeface="Times New Roman" panose="02020603050405020304" pitchFamily="18" charset="0"/>
                          <a:cs typeface="Times New Roman" panose="02020603050405020304" pitchFamily="18" charset="0"/>
                        </a:rPr>
                        <a:t>H_Name</a:t>
                      </a:r>
                      <a:endParaRPr 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sz="1800" b="1" dirty="0" smtClean="0">
                          <a:latin typeface="Times New Roman" panose="02020603050405020304" pitchFamily="18" charset="0"/>
                          <a:cs typeface="Times New Roman" panose="02020603050405020304" pitchFamily="18" charset="0"/>
                        </a:rPr>
                        <a:t>H-Type</a:t>
                      </a:r>
                      <a:endParaRPr lang="en-US" sz="1800" b="1" dirty="0">
                        <a:latin typeface="Times New Roman" panose="02020603050405020304" pitchFamily="18" charset="0"/>
                        <a:cs typeface="Times New Roman" panose="02020603050405020304" pitchFamily="18" charset="0"/>
                      </a:endParaRPr>
                    </a:p>
                  </a:txBody>
                  <a:tcPr/>
                </a:tc>
                <a:tc>
                  <a:txBody>
                    <a:bodyPr/>
                    <a:lstStyle/>
                    <a:p>
                      <a:pPr algn="ctr"/>
                      <a:r>
                        <a:rPr lang="en-US" b="1" u="sng" dirty="0" smtClean="0">
                          <a:solidFill>
                            <a:srgbClr val="FF0000"/>
                          </a:solidFill>
                          <a:latin typeface="Times New Roman" panose="02020603050405020304" pitchFamily="18" charset="0"/>
                          <a:cs typeface="Times New Roman" panose="02020603050405020304" pitchFamily="18" charset="0"/>
                        </a:rPr>
                        <a:t>SSN</a:t>
                      </a:r>
                      <a:endParaRPr lang="en-US" b="1" u="sng"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r h="359866">
                <a:tc>
                  <a:txBody>
                    <a:bodyPr/>
                    <a:lstStyle/>
                    <a:p>
                      <a:pPr algn="ctr"/>
                      <a:r>
                        <a:rPr lang="en-US" sz="1800" dirty="0" smtClean="0"/>
                        <a:t>H01</a:t>
                      </a:r>
                      <a:endParaRPr lang="en-US" sz="1800" dirty="0"/>
                    </a:p>
                  </a:txBody>
                  <a:tcPr>
                    <a:solidFill>
                      <a:schemeClr val="bg1"/>
                    </a:solidFill>
                  </a:tcPr>
                </a:tc>
                <a:tc>
                  <a:txBody>
                    <a:bodyPr/>
                    <a:lstStyle/>
                    <a:p>
                      <a:pPr algn="ctr"/>
                      <a:r>
                        <a:rPr lang="en-US" sz="1800" dirty="0" smtClean="0">
                          <a:latin typeface="Times New Roman" panose="02020603050405020304" pitchFamily="18" charset="0"/>
                          <a:cs typeface="Times New Roman" panose="02020603050405020304" pitchFamily="18" charset="0"/>
                        </a:rPr>
                        <a:t>tracking</a:t>
                      </a:r>
                      <a:endParaRPr lang="en-US" sz="1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1800" dirty="0" smtClean="0">
                          <a:latin typeface="Times New Roman" panose="02020603050405020304" pitchFamily="18" charset="0"/>
                          <a:cs typeface="Times New Roman" panose="02020603050405020304" pitchFamily="18" charset="0"/>
                        </a:rPr>
                        <a:t>outdoor</a:t>
                      </a:r>
                      <a:endParaRPr lang="en-US" sz="1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dirty="0" smtClean="0"/>
                        <a:t>101</a:t>
                      </a:r>
                      <a:endParaRPr lang="en-US" dirty="0"/>
                    </a:p>
                  </a:txBody>
                  <a:tcPr>
                    <a:solidFill>
                      <a:schemeClr val="bg1"/>
                    </a:solidFill>
                  </a:tcPr>
                </a:tc>
                <a:extLst>
                  <a:ext uri="{0D108BD9-81ED-4DB2-BD59-A6C34878D82A}">
                    <a16:rowId xmlns:a16="http://schemas.microsoft.com/office/drawing/2014/main" val="16421684"/>
                  </a:ext>
                </a:extLst>
              </a:tr>
              <a:tr h="359866">
                <a:tc>
                  <a:txBody>
                    <a:bodyPr/>
                    <a:lstStyle/>
                    <a:p>
                      <a:pPr algn="ctr"/>
                      <a:r>
                        <a:rPr lang="en-US" sz="1800" dirty="0" smtClean="0"/>
                        <a:t>H02</a:t>
                      </a:r>
                      <a:endParaRPr lang="en-US" sz="1800" dirty="0"/>
                    </a:p>
                  </a:txBody>
                  <a:tcPr>
                    <a:solidFill>
                      <a:schemeClr val="bg1"/>
                    </a:solidFill>
                  </a:tcPr>
                </a:tc>
                <a:tc>
                  <a:txBody>
                    <a:bodyPr/>
                    <a:lstStyle/>
                    <a:p>
                      <a:pPr algn="ctr"/>
                      <a:r>
                        <a:rPr lang="en-US" sz="1800" dirty="0" smtClean="0">
                          <a:latin typeface="Times New Roman" panose="02020603050405020304" pitchFamily="18" charset="0"/>
                          <a:cs typeface="Times New Roman" panose="02020603050405020304" pitchFamily="18" charset="0"/>
                        </a:rPr>
                        <a:t>gardening</a:t>
                      </a:r>
                      <a:endParaRPr lang="en-US" sz="1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1800" dirty="0" smtClean="0">
                          <a:latin typeface="Times New Roman" panose="02020603050405020304" pitchFamily="18" charset="0"/>
                          <a:cs typeface="Times New Roman" panose="02020603050405020304" pitchFamily="18" charset="0"/>
                        </a:rPr>
                        <a:t>outdoor</a:t>
                      </a:r>
                      <a:endParaRPr lang="en-US" sz="18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dirty="0" smtClean="0"/>
                        <a:t>101</a:t>
                      </a:r>
                      <a:endParaRPr lang="en-US" dirty="0"/>
                    </a:p>
                  </a:txBody>
                  <a:tcPr>
                    <a:solidFill>
                      <a:schemeClr val="bg1"/>
                    </a:solidFill>
                  </a:tcPr>
                </a:tc>
                <a:extLst>
                  <a:ext uri="{0D108BD9-81ED-4DB2-BD59-A6C34878D82A}">
                    <a16:rowId xmlns:a16="http://schemas.microsoft.com/office/drawing/2014/main" val="4138733659"/>
                  </a:ext>
                </a:extLst>
              </a:tr>
              <a:tr h="359866">
                <a:tc>
                  <a:txBody>
                    <a:bodyPr/>
                    <a:lstStyle/>
                    <a:p>
                      <a:pPr algn="ctr"/>
                      <a:r>
                        <a:rPr lang="en-US" sz="1800" dirty="0" smtClean="0"/>
                        <a:t>H01</a:t>
                      </a:r>
                      <a:endParaRPr lang="en-US" sz="1800" dirty="0"/>
                    </a:p>
                  </a:txBody>
                  <a:tcPr/>
                </a:tc>
                <a:tc>
                  <a:txBody>
                    <a:bodyPr/>
                    <a:lstStyle/>
                    <a:p>
                      <a:pPr algn="ctr"/>
                      <a:r>
                        <a:rPr lang="en-US" sz="1800" dirty="0" smtClean="0">
                          <a:latin typeface="Times New Roman" panose="02020603050405020304" pitchFamily="18" charset="0"/>
                          <a:cs typeface="Times New Roman" panose="02020603050405020304" pitchFamily="18" charset="0"/>
                        </a:rPr>
                        <a:t>tracking</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smtClean="0">
                          <a:latin typeface="Times New Roman" panose="02020603050405020304" pitchFamily="18" charset="0"/>
                          <a:cs typeface="Times New Roman" panose="02020603050405020304" pitchFamily="18" charset="0"/>
                        </a:rPr>
                        <a:t>outdoor</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t>102</a:t>
                      </a:r>
                      <a:endParaRPr lang="en-US" dirty="0"/>
                    </a:p>
                  </a:txBody>
                  <a:tcPr/>
                </a:tc>
                <a:extLst>
                  <a:ext uri="{0D108BD9-81ED-4DB2-BD59-A6C34878D82A}">
                    <a16:rowId xmlns:a16="http://schemas.microsoft.com/office/drawing/2014/main" val="2244420610"/>
                  </a:ext>
                </a:extLst>
              </a:tr>
            </a:tbl>
          </a:graphicData>
        </a:graphic>
      </p:graphicFrame>
      <p:sp>
        <p:nvSpPr>
          <p:cNvPr id="11" name="TextBox 10"/>
          <p:cNvSpPr txBox="1"/>
          <p:nvPr/>
        </p:nvSpPr>
        <p:spPr>
          <a:xfrm>
            <a:off x="10373641" y="212926"/>
            <a:ext cx="1223412" cy="523220"/>
          </a:xfrm>
          <a:prstGeom prst="rect">
            <a:avLst/>
          </a:prstGeom>
          <a:noFill/>
        </p:spPr>
        <p:txBody>
          <a:bodyPr wrap="none" rtlCol="0">
            <a:spAutoFit/>
          </a:bodyPr>
          <a:lstStyle/>
          <a:p>
            <a:r>
              <a:rPr lang="en-US" sz="2800" b="1" dirty="0" smtClean="0">
                <a:latin typeface="Times New Roman" panose="02020603050405020304" pitchFamily="18" charset="0"/>
                <a:cs typeface="Times New Roman" panose="02020603050405020304" pitchFamily="18" charset="0"/>
              </a:rPr>
              <a:t>Hobby</a:t>
            </a:r>
            <a:endParaRPr lang="en-US"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226391" y="2807661"/>
            <a:ext cx="4764250" cy="2862322"/>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a:t>
            </a:r>
            <a:r>
              <a:rPr lang="en-US" b="1" dirty="0" smtClean="0">
                <a:latin typeface="Times New Roman" panose="02020603050405020304" pitchFamily="18" charset="0"/>
                <a:cs typeface="Times New Roman" panose="02020603050405020304" pitchFamily="18" charset="0"/>
              </a:rPr>
              <a:t>reate table employee</a:t>
            </a:r>
          </a:p>
          <a:p>
            <a:r>
              <a:rPr lang="en-US" b="1" dirty="0" smtClean="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s</a:t>
            </a:r>
            <a:r>
              <a:rPr lang="en-US" dirty="0" err="1" smtClean="0">
                <a:latin typeface="Times New Roman" panose="02020603050405020304" pitchFamily="18" charset="0"/>
                <a:cs typeface="Times New Roman" panose="02020603050405020304" pitchFamily="18" charset="0"/>
              </a:rPr>
              <a:t>sn</a:t>
            </a:r>
            <a:r>
              <a:rPr lang="en-US" b="1" dirty="0" smtClean="0">
                <a:latin typeface="Times New Roman" panose="02020603050405020304" pitchFamily="18" charset="0"/>
                <a:cs typeface="Times New Roman" panose="02020603050405020304" pitchFamily="18" charset="0"/>
              </a:rPr>
              <a:t> varchar2(10),</a:t>
            </a:r>
          </a:p>
          <a:p>
            <a:pPr lvl="1"/>
            <a:r>
              <a:rPr lang="en-US" dirty="0" err="1" smtClean="0">
                <a:latin typeface="Times New Roman" panose="02020603050405020304" pitchFamily="18" charset="0"/>
                <a:cs typeface="Times New Roman" panose="02020603050405020304" pitchFamily="18" charset="0"/>
              </a:rPr>
              <a:t>Fname</a:t>
            </a:r>
            <a:r>
              <a:rPr lang="en-US" b="1" dirty="0" smtClean="0">
                <a:latin typeface="Times New Roman" panose="02020603050405020304" pitchFamily="18" charset="0"/>
                <a:cs typeface="Times New Roman" panose="02020603050405020304" pitchFamily="18" charset="0"/>
              </a:rPr>
              <a:t> varchar2(30) not null,</a:t>
            </a:r>
          </a:p>
          <a:p>
            <a:pPr lvl="1"/>
            <a:r>
              <a:rPr lang="en-US" dirty="0" err="1" smtClean="0">
                <a:latin typeface="Times New Roman" panose="02020603050405020304" pitchFamily="18" charset="0"/>
                <a:cs typeface="Times New Roman" panose="02020603050405020304" pitchFamily="18" charset="0"/>
              </a:rPr>
              <a:t>Minit</a:t>
            </a:r>
            <a:r>
              <a:rPr lang="en-US" b="1" dirty="0" smtClean="0">
                <a:latin typeface="Times New Roman" panose="02020603050405020304" pitchFamily="18" charset="0"/>
                <a:cs typeface="Times New Roman" panose="02020603050405020304" pitchFamily="18" charset="0"/>
              </a:rPr>
              <a:t> varchar2(4),</a:t>
            </a:r>
          </a:p>
          <a:p>
            <a:pPr lvl="1"/>
            <a:r>
              <a:rPr lang="en-US" dirty="0" err="1" smtClean="0">
                <a:latin typeface="Times New Roman" panose="02020603050405020304" pitchFamily="18" charset="0"/>
                <a:cs typeface="Times New Roman" panose="02020603050405020304" pitchFamily="18" charset="0"/>
              </a:rPr>
              <a:t>Lname</a:t>
            </a:r>
            <a:r>
              <a:rPr lang="en-US" b="1" dirty="0" smtClean="0">
                <a:latin typeface="Times New Roman" panose="02020603050405020304" pitchFamily="18" charset="0"/>
                <a:cs typeface="Times New Roman" panose="02020603050405020304" pitchFamily="18" charset="0"/>
              </a:rPr>
              <a:t> varchar2(30),</a:t>
            </a:r>
          </a:p>
          <a:p>
            <a:pPr lvl="1"/>
            <a:r>
              <a:rPr lang="en-US" dirty="0" smtClean="0">
                <a:latin typeface="Times New Roman" panose="02020603050405020304" pitchFamily="18" charset="0"/>
                <a:cs typeface="Times New Roman" panose="02020603050405020304" pitchFamily="18" charset="0"/>
              </a:rPr>
              <a:t>DOB</a:t>
            </a:r>
            <a:r>
              <a:rPr lang="en-US" b="1" dirty="0" smtClean="0">
                <a:latin typeface="Times New Roman" panose="02020603050405020304" pitchFamily="18" charset="0"/>
                <a:cs typeface="Times New Roman" panose="02020603050405020304" pitchFamily="18" charset="0"/>
              </a:rPr>
              <a:t> date,</a:t>
            </a:r>
          </a:p>
          <a:p>
            <a:pPr lvl="1"/>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ex</a:t>
            </a:r>
            <a:r>
              <a:rPr lang="en-US" b="1" dirty="0" smtClean="0">
                <a:latin typeface="Times New Roman" panose="02020603050405020304" pitchFamily="18" charset="0"/>
                <a:cs typeface="Times New Roman" panose="02020603050405020304" pitchFamily="18" charset="0"/>
              </a:rPr>
              <a:t> varchar2(1),</a:t>
            </a:r>
          </a:p>
          <a:p>
            <a:pPr lvl="1"/>
            <a:r>
              <a:rPr lang="en-US" b="1" dirty="0">
                <a:latin typeface="Times New Roman" panose="02020603050405020304" pitchFamily="18" charset="0"/>
                <a:cs typeface="Times New Roman" panose="02020603050405020304" pitchFamily="18" charset="0"/>
              </a:rPr>
              <a:t>c</a:t>
            </a:r>
            <a:r>
              <a:rPr lang="en-US" b="1" dirty="0" smtClean="0">
                <a:latin typeface="Times New Roman" panose="02020603050405020304" pitchFamily="18" charset="0"/>
                <a:cs typeface="Times New Roman" panose="02020603050405020304" pitchFamily="18" charset="0"/>
              </a:rPr>
              <a:t>onstraint </a:t>
            </a:r>
            <a:r>
              <a:rPr lang="en-US" dirty="0" err="1" smtClean="0">
                <a:latin typeface="Times New Roman" panose="02020603050405020304" pitchFamily="18" charset="0"/>
                <a:cs typeface="Times New Roman" panose="02020603050405020304" pitchFamily="18" charset="0"/>
              </a:rPr>
              <a:t>pk_employee</a:t>
            </a:r>
            <a:r>
              <a:rPr lang="en-US" b="1" dirty="0" smtClean="0">
                <a:latin typeface="Times New Roman" panose="02020603050405020304" pitchFamily="18" charset="0"/>
                <a:cs typeface="Times New Roman" panose="02020603050405020304" pitchFamily="18" charset="0"/>
              </a:rPr>
              <a:t> primary key( </a:t>
            </a:r>
            <a:r>
              <a:rPr lang="en-US" dirty="0" err="1" smtClean="0">
                <a:latin typeface="Times New Roman" panose="02020603050405020304" pitchFamily="18" charset="0"/>
                <a:cs typeface="Times New Roman" panose="02020603050405020304" pitchFamily="18" charset="0"/>
              </a:rPr>
              <a:t>ssn</a:t>
            </a:r>
            <a:r>
              <a:rPr lang="en-US" b="1" dirty="0" smtClean="0">
                <a:latin typeface="Times New Roman" panose="02020603050405020304" pitchFamily="18" charset="0"/>
                <a:cs typeface="Times New Roman" panose="02020603050405020304" pitchFamily="18" charset="0"/>
              </a:rPr>
              <a:t> )</a:t>
            </a:r>
          </a:p>
          <a:p>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5447489" y="2807661"/>
            <a:ext cx="6582929" cy="2862322"/>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a:t>
            </a:r>
            <a:r>
              <a:rPr lang="en-US" b="1" dirty="0" smtClean="0">
                <a:latin typeface="Times New Roman" panose="02020603050405020304" pitchFamily="18" charset="0"/>
                <a:cs typeface="Times New Roman" panose="02020603050405020304" pitchFamily="18" charset="0"/>
              </a:rPr>
              <a:t>reate table hobby</a:t>
            </a:r>
          </a:p>
          <a:p>
            <a:r>
              <a:rPr lang="en-US" b="1" dirty="0" smtClean="0">
                <a:latin typeface="Times New Roman" panose="02020603050405020304" pitchFamily="18" charset="0"/>
                <a:cs typeface="Times New Roman" panose="02020603050405020304" pitchFamily="18" charset="0"/>
              </a:rPr>
              <a:t>(</a:t>
            </a:r>
          </a:p>
          <a:p>
            <a:pPr lvl="1"/>
            <a:r>
              <a:rPr lang="en-US" dirty="0" smtClean="0">
                <a:latin typeface="Times New Roman" panose="02020603050405020304" pitchFamily="18" charset="0"/>
                <a:cs typeface="Times New Roman" panose="02020603050405020304" pitchFamily="18" charset="0"/>
              </a:rPr>
              <a:t>H-ID</a:t>
            </a:r>
            <a:r>
              <a:rPr lang="en-US" b="1" dirty="0" smtClean="0">
                <a:latin typeface="Times New Roman" panose="02020603050405020304" pitchFamily="18" charset="0"/>
                <a:cs typeface="Times New Roman" panose="02020603050405020304" pitchFamily="18" charset="0"/>
              </a:rPr>
              <a:t> varchar2(10),</a:t>
            </a:r>
          </a:p>
          <a:p>
            <a:pPr lvl="1"/>
            <a:r>
              <a:rPr lang="en-US" dirty="0" err="1" smtClean="0">
                <a:latin typeface="Times New Roman" panose="02020603050405020304" pitchFamily="18" charset="0"/>
                <a:cs typeface="Times New Roman" panose="02020603050405020304" pitchFamily="18" charset="0"/>
              </a:rPr>
              <a:t>H_name</a:t>
            </a:r>
            <a:r>
              <a:rPr lang="en-US" b="1" dirty="0" smtClean="0">
                <a:latin typeface="Times New Roman" panose="02020603050405020304" pitchFamily="18" charset="0"/>
                <a:cs typeface="Times New Roman" panose="02020603050405020304" pitchFamily="18" charset="0"/>
              </a:rPr>
              <a:t> varchar2(30) not null,</a:t>
            </a:r>
          </a:p>
          <a:p>
            <a:pPr lvl="1"/>
            <a:r>
              <a:rPr lang="en-US" dirty="0" smtClean="0">
                <a:latin typeface="Times New Roman" panose="02020603050405020304" pitchFamily="18" charset="0"/>
                <a:cs typeface="Times New Roman" panose="02020603050405020304" pitchFamily="18" charset="0"/>
              </a:rPr>
              <a:t>H-Type </a:t>
            </a:r>
            <a:r>
              <a:rPr lang="en-US" b="1" dirty="0" smtClean="0">
                <a:latin typeface="Times New Roman" panose="02020603050405020304" pitchFamily="18" charset="0"/>
                <a:cs typeface="Times New Roman" panose="02020603050405020304" pitchFamily="18" charset="0"/>
              </a:rPr>
              <a:t>varchar2(4),</a:t>
            </a:r>
          </a:p>
          <a:p>
            <a:pPr lvl="1"/>
            <a:r>
              <a:rPr lang="en-US" dirty="0" err="1" smtClean="0">
                <a:latin typeface="Times New Roman" panose="02020603050405020304" pitchFamily="18" charset="0"/>
                <a:cs typeface="Times New Roman" panose="02020603050405020304" pitchFamily="18" charset="0"/>
              </a:rPr>
              <a:t>ssn</a:t>
            </a:r>
            <a:r>
              <a:rPr lang="en-US" b="1" dirty="0" smtClean="0">
                <a:latin typeface="Times New Roman" panose="02020603050405020304" pitchFamily="18" charset="0"/>
                <a:cs typeface="Times New Roman" panose="02020603050405020304" pitchFamily="18" charset="0"/>
              </a:rPr>
              <a:t> varchar2(10),</a:t>
            </a:r>
          </a:p>
          <a:p>
            <a:pPr lvl="1"/>
            <a:r>
              <a:rPr lang="en-US" b="1" dirty="0" smtClean="0">
                <a:latin typeface="Times New Roman" panose="02020603050405020304" pitchFamily="18" charset="0"/>
                <a:cs typeface="Times New Roman" panose="02020603050405020304" pitchFamily="18" charset="0"/>
              </a:rPr>
              <a:t>constraint </a:t>
            </a:r>
            <a:r>
              <a:rPr lang="en-US" dirty="0" err="1" smtClean="0">
                <a:latin typeface="Times New Roman" panose="02020603050405020304" pitchFamily="18" charset="0"/>
                <a:cs typeface="Times New Roman" panose="02020603050405020304" pitchFamily="18" charset="0"/>
              </a:rPr>
              <a:t>pk_hobby</a:t>
            </a:r>
            <a:r>
              <a:rPr lang="en-US" b="1" dirty="0" smtClean="0">
                <a:latin typeface="Times New Roman" panose="02020603050405020304" pitchFamily="18" charset="0"/>
                <a:cs typeface="Times New Roman" panose="02020603050405020304" pitchFamily="18" charset="0"/>
              </a:rPr>
              <a:t> primary key( </a:t>
            </a:r>
            <a:r>
              <a:rPr lang="en-US" dirty="0" smtClean="0">
                <a:latin typeface="Times New Roman" panose="02020603050405020304" pitchFamily="18" charset="0"/>
                <a:cs typeface="Times New Roman" panose="02020603050405020304" pitchFamily="18" charset="0"/>
              </a:rPr>
              <a:t>H-ID, </a:t>
            </a:r>
            <a:r>
              <a:rPr lang="en-US" dirty="0" err="1" smtClean="0">
                <a:latin typeface="Times New Roman" panose="02020603050405020304" pitchFamily="18" charset="0"/>
                <a:cs typeface="Times New Roman" panose="02020603050405020304" pitchFamily="18" charset="0"/>
              </a:rPr>
              <a:t>ssn</a:t>
            </a:r>
            <a:r>
              <a:rPr lang="en-US" b="1" dirty="0" smtClean="0">
                <a:latin typeface="Times New Roman" panose="02020603050405020304" pitchFamily="18" charset="0"/>
                <a:cs typeface="Times New Roman" panose="02020603050405020304" pitchFamily="18" charset="0"/>
              </a:rPr>
              <a:t> ),</a:t>
            </a:r>
          </a:p>
          <a:p>
            <a:pPr lvl="1"/>
            <a:r>
              <a:rPr lang="en-US" b="1" dirty="0">
                <a:latin typeface="Times New Roman" panose="02020603050405020304" pitchFamily="18" charset="0"/>
                <a:cs typeface="Times New Roman" panose="02020603050405020304" pitchFamily="18" charset="0"/>
              </a:rPr>
              <a:t>c</a:t>
            </a:r>
            <a:r>
              <a:rPr lang="en-US" b="1" dirty="0" smtClean="0">
                <a:latin typeface="Times New Roman" panose="02020603050405020304" pitchFamily="18" charset="0"/>
                <a:cs typeface="Times New Roman" panose="02020603050405020304" pitchFamily="18" charset="0"/>
              </a:rPr>
              <a:t>onstraint </a:t>
            </a:r>
            <a:r>
              <a:rPr lang="en-US" dirty="0" err="1" smtClean="0">
                <a:latin typeface="Times New Roman" panose="02020603050405020304" pitchFamily="18" charset="0"/>
                <a:cs typeface="Times New Roman" panose="02020603050405020304" pitchFamily="18" charset="0"/>
              </a:rPr>
              <a:t>fk_hobby</a:t>
            </a:r>
            <a:r>
              <a:rPr lang="en-US" b="1" dirty="0" smtClean="0">
                <a:latin typeface="Times New Roman" panose="02020603050405020304" pitchFamily="18" charset="0"/>
                <a:cs typeface="Times New Roman" panose="02020603050405020304" pitchFamily="18" charset="0"/>
              </a:rPr>
              <a:t> foreign key(</a:t>
            </a:r>
            <a:r>
              <a:rPr lang="en-US" dirty="0" err="1" smtClean="0">
                <a:latin typeface="Times New Roman" panose="02020603050405020304" pitchFamily="18" charset="0"/>
                <a:cs typeface="Times New Roman" panose="02020603050405020304" pitchFamily="18" charset="0"/>
              </a:rPr>
              <a:t>ssn</a:t>
            </a:r>
            <a:r>
              <a:rPr lang="en-US" b="1" dirty="0" smtClean="0">
                <a:latin typeface="Times New Roman" panose="02020603050405020304" pitchFamily="18" charset="0"/>
                <a:cs typeface="Times New Roman" panose="02020603050405020304" pitchFamily="18" charset="0"/>
              </a:rPr>
              <a:t>) references  </a:t>
            </a:r>
          </a:p>
          <a:p>
            <a:pPr lvl="1"/>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employee(</a:t>
            </a:r>
            <a:r>
              <a:rPr lang="en-US" dirty="0" err="1" smtClean="0">
                <a:latin typeface="Times New Roman" panose="02020603050405020304" pitchFamily="18" charset="0"/>
                <a:cs typeface="Times New Roman" panose="02020603050405020304" pitchFamily="18" charset="0"/>
              </a:rPr>
              <a:t>ssn</a:t>
            </a: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 on delete cascade</a:t>
            </a:r>
          </a:p>
          <a:p>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529156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Mapping a Conceptual Design into a Logical Design:</a:t>
            </a:r>
          </a:p>
          <a:p>
            <a:r>
              <a:rPr lang="en-US" b="1" dirty="0" smtClean="0">
                <a:solidFill>
                  <a:srgbClr val="FF0000"/>
                </a:solidFill>
                <a:latin typeface="Times New Roman" panose="02020603050405020304" pitchFamily="18" charset="0"/>
                <a:cs typeface="Times New Roman" panose="02020603050405020304" pitchFamily="18" charset="0"/>
              </a:rPr>
              <a:t>Step-2: Mapping of Weak entity types.</a:t>
            </a:r>
            <a:endParaRPr lang="en-US" b="1" dirty="0">
              <a:solidFill>
                <a:srgbClr val="FF0000"/>
              </a:solidFill>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For a weak entity type ‘W’ of strong entity type ‘E’, create a relation ‘R’.</a:t>
            </a:r>
          </a:p>
          <a:p>
            <a:r>
              <a:rPr lang="en-US" dirty="0" smtClean="0">
                <a:latin typeface="Times New Roman" panose="02020603050405020304" pitchFamily="18" charset="0"/>
                <a:cs typeface="Times New Roman" panose="02020603050405020304" pitchFamily="18" charset="0"/>
              </a:rPr>
              <a:t>Include the simple attributes of weak entity type ‘W’ in relation </a:t>
            </a:r>
            <a:r>
              <a:rPr lang="en-US" dirty="0">
                <a:latin typeface="Times New Roman" panose="02020603050405020304" pitchFamily="18" charset="0"/>
                <a:cs typeface="Times New Roman" panose="02020603050405020304" pitchFamily="18" charset="0"/>
              </a:rPr>
              <a:t>‘R</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Also, include the primary keys of the strong entity type ‘E’ as foreign keys in ‘R’.</a:t>
            </a:r>
          </a:p>
          <a:p>
            <a:r>
              <a:rPr lang="en-US" dirty="0" smtClean="0">
                <a:latin typeface="Times New Roman" panose="02020603050405020304" pitchFamily="18" charset="0"/>
                <a:cs typeface="Times New Roman" panose="02020603050405020304" pitchFamily="18" charset="0"/>
              </a:rPr>
              <a:t>The primary key of ‘R’ is formed by combining the primary key of the strong entity type and weak entity type.</a:t>
            </a:r>
          </a:p>
        </p:txBody>
      </p:sp>
    </p:spTree>
    <p:extLst>
      <p:ext uri="{BB962C8B-B14F-4D97-AF65-F5344CB8AC3E}">
        <p14:creationId xmlns:p14="http://schemas.microsoft.com/office/powerpoint/2010/main" val="275636088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6391" y="194586"/>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Example:</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32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799411120"/>
              </p:ext>
            </p:extLst>
          </p:nvPr>
        </p:nvGraphicFramePr>
        <p:xfrm>
          <a:off x="9465329" y="2404186"/>
          <a:ext cx="2221390" cy="336774"/>
        </p:xfrm>
        <a:graphic>
          <a:graphicData uri="http://schemas.openxmlformats.org/drawingml/2006/table">
            <a:tbl>
              <a:tblPr firstRow="1" bandRow="1"/>
              <a:tblGrid>
                <a:gridCol w="977724">
                  <a:extLst>
                    <a:ext uri="{9D8B030D-6E8A-4147-A177-3AD203B41FA5}">
                      <a16:colId xmlns:a16="http://schemas.microsoft.com/office/drawing/2014/main" val="1384626382"/>
                    </a:ext>
                  </a:extLst>
                </a:gridCol>
                <a:gridCol w="1243666">
                  <a:extLst>
                    <a:ext uri="{9D8B030D-6E8A-4147-A177-3AD203B41FA5}">
                      <a16:colId xmlns:a16="http://schemas.microsoft.com/office/drawing/2014/main" val="4062823256"/>
                    </a:ext>
                  </a:extLst>
                </a:gridCol>
              </a:tblGrid>
              <a:tr h="336774">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D_Type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1422594"/>
                  </a:ext>
                </a:extLst>
              </a:tr>
            </a:tbl>
          </a:graphicData>
        </a:graphic>
      </p:graphicFrame>
      <p:sp>
        <p:nvSpPr>
          <p:cNvPr id="6" name="TextBox 5"/>
          <p:cNvSpPr txBox="1"/>
          <p:nvPr/>
        </p:nvSpPr>
        <p:spPr>
          <a:xfrm>
            <a:off x="7409493" y="1720030"/>
            <a:ext cx="1792517"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Dependent</a:t>
            </a:r>
            <a:endParaRPr 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36012" y="1415859"/>
            <a:ext cx="1729650"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grpSp>
        <p:nvGrpSpPr>
          <p:cNvPr id="9" name="Group 8"/>
          <p:cNvGrpSpPr/>
          <p:nvPr/>
        </p:nvGrpSpPr>
        <p:grpSpPr>
          <a:xfrm>
            <a:off x="2353567" y="196326"/>
            <a:ext cx="1942800" cy="1523704"/>
            <a:chOff x="450200" y="2072936"/>
            <a:chExt cx="1854913" cy="1340434"/>
          </a:xfrm>
        </p:grpSpPr>
        <p:sp>
          <p:nvSpPr>
            <p:cNvPr id="20" name="Rectangle 19"/>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p:cNvCxnSpPr>
              <a:endCxn id="22"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2" name="Group 1"/>
          <p:cNvGrpSpPr/>
          <p:nvPr/>
        </p:nvGrpSpPr>
        <p:grpSpPr>
          <a:xfrm>
            <a:off x="9405374" y="110378"/>
            <a:ext cx="2401677" cy="1950041"/>
            <a:chOff x="9309253" y="1872778"/>
            <a:chExt cx="2401677" cy="1950041"/>
          </a:xfrm>
        </p:grpSpPr>
        <p:sp>
          <p:nvSpPr>
            <p:cNvPr id="24" name="Rectangle 23"/>
            <p:cNvSpPr/>
            <p:nvPr/>
          </p:nvSpPr>
          <p:spPr>
            <a:xfrm>
              <a:off x="9309253" y="2941505"/>
              <a:ext cx="2401677" cy="881314"/>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imes New Roman" panose="02020603050405020304" pitchFamily="18" charset="0"/>
                <a:cs typeface="Times New Roman" panose="02020603050405020304" pitchFamily="18" charset="0"/>
              </a:endParaRPr>
            </a:p>
          </p:txBody>
        </p:sp>
        <p:grpSp>
          <p:nvGrpSpPr>
            <p:cNvPr id="10" name="Group 9"/>
            <p:cNvGrpSpPr/>
            <p:nvPr/>
          </p:nvGrpSpPr>
          <p:grpSpPr>
            <a:xfrm>
              <a:off x="9490300" y="1872778"/>
              <a:ext cx="2017267" cy="1842931"/>
              <a:chOff x="742886" y="1912221"/>
              <a:chExt cx="1838384" cy="1501149"/>
            </a:xfrm>
          </p:grpSpPr>
          <p:sp>
            <p:nvSpPr>
              <p:cNvPr id="17" name="Rectangle 16"/>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Dependent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8" name="Oval 17"/>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DName</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9" name="Straight Connector 18"/>
              <p:cNvCxnSpPr>
                <a:endCxn id="18" idx="4"/>
              </p:cNvCxnSpPr>
              <p:nvPr/>
            </p:nvCxnSpPr>
            <p:spPr>
              <a:xfrm flipH="1" flipV="1">
                <a:off x="1662078" y="2421164"/>
                <a:ext cx="140687" cy="33447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6" name="Straight Connector 35"/>
          <p:cNvCxnSpPr/>
          <p:nvPr/>
        </p:nvCxnSpPr>
        <p:spPr>
          <a:xfrm flipV="1">
            <a:off x="10130538" y="560176"/>
            <a:ext cx="951347" cy="1460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9663633" y="2688082"/>
            <a:ext cx="594093" cy="933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38" name="Table 37"/>
          <p:cNvGraphicFramePr>
            <a:graphicFrameLocks noGrp="1"/>
          </p:cNvGraphicFramePr>
          <p:nvPr>
            <p:extLst>
              <p:ext uri="{D42A27DB-BD31-4B8C-83A1-F6EECF244321}">
                <p14:modId xmlns:p14="http://schemas.microsoft.com/office/powerpoint/2010/main" val="2271925867"/>
              </p:ext>
            </p:extLst>
          </p:nvPr>
        </p:nvGraphicFramePr>
        <p:xfrm>
          <a:off x="573572" y="2022231"/>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41" name="Straight Connector 40"/>
          <p:cNvCxnSpPr/>
          <p:nvPr/>
        </p:nvCxnSpPr>
        <p:spPr>
          <a:xfrm>
            <a:off x="9586421" y="4081565"/>
            <a:ext cx="594093" cy="933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2251207890"/>
              </p:ext>
            </p:extLst>
          </p:nvPr>
        </p:nvGraphicFramePr>
        <p:xfrm>
          <a:off x="8470296" y="3832172"/>
          <a:ext cx="2737428" cy="335280"/>
        </p:xfrm>
        <a:graphic>
          <a:graphicData uri="http://schemas.openxmlformats.org/drawingml/2006/table">
            <a:tbl>
              <a:tblPr firstRow="1" bandRow="1"/>
              <a:tblGrid>
                <a:gridCol w="912476">
                  <a:extLst>
                    <a:ext uri="{9D8B030D-6E8A-4147-A177-3AD203B41FA5}">
                      <a16:colId xmlns:a16="http://schemas.microsoft.com/office/drawing/2014/main" val="3296653181"/>
                    </a:ext>
                  </a:extLst>
                </a:gridCol>
                <a:gridCol w="912476">
                  <a:extLst>
                    <a:ext uri="{9D8B030D-6E8A-4147-A177-3AD203B41FA5}">
                      <a16:colId xmlns:a16="http://schemas.microsoft.com/office/drawing/2014/main" val="1483459055"/>
                    </a:ext>
                  </a:extLst>
                </a:gridCol>
                <a:gridCol w="912476">
                  <a:extLst>
                    <a:ext uri="{9D8B030D-6E8A-4147-A177-3AD203B41FA5}">
                      <a16:colId xmlns:a16="http://schemas.microsoft.com/office/drawing/2014/main" val="2875667472"/>
                    </a:ext>
                  </a:extLst>
                </a:gridCol>
              </a:tblGrid>
              <a:tr h="0">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D_Type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43" name="Straight Arrow Connector 42"/>
          <p:cNvCxnSpPr>
            <a:stCxn id="5" idx="2"/>
          </p:cNvCxnSpPr>
          <p:nvPr/>
        </p:nvCxnSpPr>
        <p:spPr>
          <a:xfrm flipH="1">
            <a:off x="10257726" y="2740960"/>
            <a:ext cx="318298" cy="10912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013552" y="2404186"/>
            <a:ext cx="7700073" cy="124849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362757" y="3370507"/>
            <a:ext cx="1792517"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Dependent</a:t>
            </a:r>
            <a:endParaRPr lang="en-US" b="1" dirty="0">
              <a:latin typeface="Times New Roman" panose="02020603050405020304" pitchFamily="18" charset="0"/>
              <a:cs typeface="Times New Roman" panose="02020603050405020304" pitchFamily="18" charset="0"/>
            </a:endParaRPr>
          </a:p>
        </p:txBody>
      </p:sp>
      <p:sp>
        <p:nvSpPr>
          <p:cNvPr id="46" name="TextBox 45"/>
          <p:cNvSpPr txBox="1"/>
          <p:nvPr/>
        </p:nvSpPr>
        <p:spPr>
          <a:xfrm>
            <a:off x="219122" y="3727193"/>
            <a:ext cx="7619474" cy="2308324"/>
          </a:xfrm>
          <a:prstGeom prst="rect">
            <a:avLst/>
          </a:prstGeom>
          <a:noFill/>
          <a:ln>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a:t>
            </a:r>
            <a:r>
              <a:rPr lang="en-US" b="1" dirty="0" smtClean="0">
                <a:latin typeface="Times New Roman" panose="02020603050405020304" pitchFamily="18" charset="0"/>
                <a:cs typeface="Times New Roman" panose="02020603050405020304" pitchFamily="18" charset="0"/>
              </a:rPr>
              <a:t>reate table dependent</a:t>
            </a:r>
          </a:p>
          <a:p>
            <a:r>
              <a:rPr lang="en-US" b="1" dirty="0" smtClean="0">
                <a:latin typeface="Times New Roman" panose="02020603050405020304" pitchFamily="18" charset="0"/>
                <a:cs typeface="Times New Roman" panose="02020603050405020304" pitchFamily="18" charset="0"/>
              </a:rPr>
              <a:t>(</a:t>
            </a:r>
          </a:p>
          <a:p>
            <a:r>
              <a:rPr lang="en-US" dirty="0" err="1" smtClean="0">
                <a:latin typeface="Times New Roman" panose="02020603050405020304" pitchFamily="18" charset="0"/>
                <a:cs typeface="Times New Roman" panose="02020603050405020304" pitchFamily="18" charset="0"/>
              </a:rPr>
              <a:t>dname</a:t>
            </a:r>
            <a:r>
              <a:rPr lang="en-US" b="1" dirty="0" smtClean="0">
                <a:latin typeface="Times New Roman" panose="02020603050405020304" pitchFamily="18" charset="0"/>
                <a:cs typeface="Times New Roman" panose="02020603050405020304" pitchFamily="18" charset="0"/>
              </a:rPr>
              <a:t> varchar2(10) not null,</a:t>
            </a:r>
          </a:p>
          <a:p>
            <a:r>
              <a:rPr lang="en-US" dirty="0" err="1" smtClean="0">
                <a:latin typeface="Times New Roman" panose="02020603050405020304" pitchFamily="18" charset="0"/>
                <a:cs typeface="Times New Roman" panose="02020603050405020304" pitchFamily="18" charset="0"/>
              </a:rPr>
              <a:t>D_type</a:t>
            </a:r>
            <a:r>
              <a:rPr lang="en-US" b="1" dirty="0" smtClean="0">
                <a:latin typeface="Times New Roman" panose="02020603050405020304" pitchFamily="18" charset="0"/>
                <a:cs typeface="Times New Roman" panose="02020603050405020304" pitchFamily="18" charset="0"/>
              </a:rPr>
              <a:t> varchar2(30),</a:t>
            </a:r>
          </a:p>
          <a:p>
            <a:r>
              <a:rPr lang="en-US" dirty="0" err="1" smtClean="0">
                <a:latin typeface="Times New Roman" panose="02020603050405020304" pitchFamily="18" charset="0"/>
                <a:cs typeface="Times New Roman" panose="02020603050405020304" pitchFamily="18" charset="0"/>
              </a:rPr>
              <a:t>ssn</a:t>
            </a:r>
            <a:r>
              <a:rPr lang="en-US" b="1" dirty="0" smtClean="0">
                <a:latin typeface="Times New Roman" panose="02020603050405020304" pitchFamily="18" charset="0"/>
                <a:cs typeface="Times New Roman" panose="02020603050405020304" pitchFamily="18" charset="0"/>
              </a:rPr>
              <a:t> varchar2(10) not null,</a:t>
            </a:r>
          </a:p>
          <a:p>
            <a:r>
              <a:rPr lang="en-US" b="1" dirty="0" smtClean="0">
                <a:latin typeface="Times New Roman" panose="02020603050405020304" pitchFamily="18" charset="0"/>
                <a:cs typeface="Times New Roman" panose="02020603050405020304" pitchFamily="18" charset="0"/>
              </a:rPr>
              <a:t>constraint </a:t>
            </a:r>
            <a:r>
              <a:rPr lang="en-US" dirty="0" err="1" smtClean="0">
                <a:latin typeface="Times New Roman" panose="02020603050405020304" pitchFamily="18" charset="0"/>
                <a:cs typeface="Times New Roman" panose="02020603050405020304" pitchFamily="18" charset="0"/>
              </a:rPr>
              <a:t>fk_dependant</a:t>
            </a:r>
            <a:r>
              <a:rPr lang="en-US" b="1" dirty="0" smtClean="0">
                <a:latin typeface="Times New Roman" panose="02020603050405020304" pitchFamily="18" charset="0"/>
                <a:cs typeface="Times New Roman" panose="02020603050405020304" pitchFamily="18" charset="0"/>
              </a:rPr>
              <a:t> foreign key(</a:t>
            </a:r>
            <a:r>
              <a:rPr lang="en-US" dirty="0" err="1" smtClean="0">
                <a:latin typeface="Times New Roman" panose="02020603050405020304" pitchFamily="18" charset="0"/>
                <a:cs typeface="Times New Roman" panose="02020603050405020304" pitchFamily="18" charset="0"/>
              </a:rPr>
              <a:t>ssn</a:t>
            </a:r>
            <a:r>
              <a:rPr lang="en-US" b="1" dirty="0" smtClean="0">
                <a:latin typeface="Times New Roman" panose="02020603050405020304" pitchFamily="18" charset="0"/>
                <a:cs typeface="Times New Roman" panose="02020603050405020304" pitchFamily="18" charset="0"/>
              </a:rPr>
              <a:t>) references  </a:t>
            </a:r>
          </a:p>
          <a:p>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employee(</a:t>
            </a:r>
            <a:r>
              <a:rPr lang="en-US" dirty="0" err="1" smtClean="0">
                <a:latin typeface="Times New Roman" panose="02020603050405020304" pitchFamily="18" charset="0"/>
                <a:cs typeface="Times New Roman" panose="02020603050405020304" pitchFamily="18" charset="0"/>
              </a:rPr>
              <a:t>ssn</a:t>
            </a:r>
            <a:r>
              <a:rPr lang="en-US"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 on delete cascade</a:t>
            </a:r>
          </a:p>
          <a:p>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314489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429658"/>
            <a:ext cx="11613033" cy="58169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latin typeface="Times New Roman" panose="02020603050405020304" pitchFamily="18" charset="0"/>
                <a:cs typeface="Times New Roman" panose="02020603050405020304" pitchFamily="18" charset="0"/>
              </a:rPr>
              <a:t>Mapping a Conceptual Design into a Logical Design:</a:t>
            </a:r>
          </a:p>
          <a:p>
            <a:r>
              <a:rPr lang="en-US" sz="3200"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r>
              <a:rPr lang="en-US" sz="2400" b="1" dirty="0">
                <a:latin typeface="Times New Roman" panose="02020603050405020304" pitchFamily="18" charset="0"/>
                <a:cs typeface="Times New Roman" panose="02020603050405020304" pitchFamily="18" charset="0"/>
              </a:rPr>
              <a:t>C</a:t>
            </a:r>
            <a:r>
              <a:rPr lang="en-US" sz="2400" b="1" dirty="0" smtClean="0">
                <a:latin typeface="Times New Roman" panose="02020603050405020304" pitchFamily="18" charset="0"/>
                <a:cs typeface="Times New Roman" panose="02020603050405020304" pitchFamily="18" charset="0"/>
              </a:rPr>
              <a:t>reate a separate relation ‘R’ for a relationship type</a:t>
            </a:r>
            <a:r>
              <a:rPr lang="en-US" sz="2400" dirty="0" smtClean="0">
                <a:latin typeface="Times New Roman" panose="02020603050405020304" pitchFamily="18" charset="0"/>
                <a:cs typeface="Times New Roman" panose="02020603050405020304" pitchFamily="18" charset="0"/>
              </a:rPr>
              <a:t>, by combining the primary keys of the partially participating entity types ‘E’ and ‘D’ along with the attributes of the relationship type.</a:t>
            </a:r>
          </a:p>
          <a:p>
            <a:r>
              <a:rPr lang="en-US" sz="2400" dirty="0" smtClean="0">
                <a:latin typeface="Times New Roman" panose="02020603050405020304" pitchFamily="18" charset="0"/>
                <a:cs typeface="Times New Roman" panose="02020603050405020304" pitchFamily="18" charset="0"/>
              </a:rPr>
              <a:t>The primary keys of the </a:t>
            </a:r>
            <a:r>
              <a:rPr lang="en-US" sz="2400" dirty="0">
                <a:latin typeface="Times New Roman" panose="02020603050405020304" pitchFamily="18" charset="0"/>
                <a:cs typeface="Times New Roman" panose="02020603050405020304" pitchFamily="18" charset="0"/>
              </a:rPr>
              <a:t>partially participating entity types ‘E’ and ‘D’ </a:t>
            </a:r>
            <a:r>
              <a:rPr lang="en-US" sz="2400" dirty="0" smtClean="0">
                <a:latin typeface="Times New Roman" panose="02020603050405020304" pitchFamily="18" charset="0"/>
                <a:cs typeface="Times New Roman" panose="02020603050405020304" pitchFamily="18" charset="0"/>
              </a:rPr>
              <a:t> are foreign keys in ‘R’.</a:t>
            </a:r>
          </a:p>
          <a:p>
            <a:r>
              <a:rPr lang="en-US" sz="2400" dirty="0" smtClean="0">
                <a:latin typeface="Times New Roman" panose="02020603050405020304" pitchFamily="18" charset="0"/>
                <a:cs typeface="Times New Roman" panose="02020603050405020304" pitchFamily="18" charset="0"/>
              </a:rPr>
              <a:t>Primary key of either ‘E’ or ‘D’ can be made as the primary key of ‘R’.</a:t>
            </a:r>
          </a:p>
          <a:p>
            <a:r>
              <a:rPr lang="en-US" sz="2400" b="1" dirty="0" smtClean="0">
                <a:latin typeface="Times New Roman" panose="02020603050405020304" pitchFamily="18" charset="0"/>
                <a:cs typeface="Times New Roman" panose="02020603050405020304" pitchFamily="18" charset="0"/>
              </a:rPr>
              <a:t>Draw back: </a:t>
            </a:r>
          </a:p>
          <a:p>
            <a:r>
              <a:rPr lang="en-US" sz="2400" dirty="0" smtClean="0">
                <a:latin typeface="Times New Roman" panose="02020603050405020304" pitchFamily="18" charset="0"/>
                <a:cs typeface="Times New Roman" panose="02020603050405020304" pitchFamily="18" charset="0"/>
              </a:rPr>
              <a:t>Needs extra relation</a:t>
            </a:r>
          </a:p>
          <a:p>
            <a:r>
              <a:rPr lang="en-US" sz="2400" dirty="0" smtClean="0">
                <a:latin typeface="Times New Roman" panose="02020603050405020304" pitchFamily="18" charset="0"/>
                <a:cs typeface="Times New Roman" panose="02020603050405020304" pitchFamily="18" charset="0"/>
              </a:rPr>
              <a:t>Needs extra join operation</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2454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b="1" dirty="0">
                <a:latin typeface="Times New Roman" panose="02020603050405020304" pitchFamily="18" charset="0"/>
                <a:cs typeface="Times New Roman" panose="02020603050405020304" pitchFamily="18" charset="0"/>
              </a:rPr>
              <a:t> Levels of Abstraction in Database:</a:t>
            </a:r>
          </a:p>
        </p:txBody>
      </p:sp>
      <p:sp>
        <p:nvSpPr>
          <p:cNvPr id="3" name="Content Placeholder 2"/>
          <p:cNvSpPr>
            <a:spLocks noGrp="1"/>
          </p:cNvSpPr>
          <p:nvPr>
            <p:ph idx="1"/>
          </p:nvPr>
        </p:nvSpPr>
        <p:spPr>
          <a:xfrm>
            <a:off x="298369" y="899160"/>
            <a:ext cx="11167752" cy="5684519"/>
          </a:xfrm>
        </p:spPr>
        <p:txBody>
          <a:bodyPr>
            <a:normAutofit/>
          </a:bodyPr>
          <a:lstStyle/>
          <a:p>
            <a:pPr marL="0" indent="0">
              <a:buNone/>
            </a:pPr>
            <a:endParaRPr lang="en-US" sz="3200" b="1" dirty="0" smtClean="0">
              <a:latin typeface="Times New Roman" panose="02020603050405020304" pitchFamily="18" charset="0"/>
              <a:cs typeface="Times New Roman" panose="02020603050405020304" pitchFamily="18" charset="0"/>
            </a:endParaRPr>
          </a:p>
          <a:p>
            <a:pPr marL="0" indent="0">
              <a:buNone/>
            </a:pPr>
            <a:r>
              <a:rPr lang="en-US" sz="3200" b="1" dirty="0" smtClean="0">
                <a:latin typeface="Times New Roman" panose="02020603050405020304" pitchFamily="18" charset="0"/>
                <a:cs typeface="Times New Roman" panose="02020603050405020304" pitchFamily="18" charset="0"/>
              </a:rPr>
              <a:t>Schema:</a:t>
            </a:r>
          </a:p>
          <a:p>
            <a:r>
              <a:rPr lang="en-US" dirty="0" smtClean="0">
                <a:latin typeface="Times New Roman" panose="02020603050405020304" pitchFamily="18" charset="0"/>
                <a:cs typeface="Times New Roman" panose="02020603050405020304" pitchFamily="18" charset="0"/>
              </a:rPr>
              <a:t>It is a description of data using a data model.</a:t>
            </a:r>
          </a:p>
          <a:p>
            <a:pPr marL="0" indent="0">
              <a:buNone/>
            </a:pPr>
            <a:r>
              <a:rPr lang="en-US" sz="3200" b="1" dirty="0" smtClean="0">
                <a:latin typeface="Times New Roman" panose="02020603050405020304" pitchFamily="18" charset="0"/>
                <a:cs typeface="Times New Roman" panose="02020603050405020304" pitchFamily="18" charset="0"/>
              </a:rPr>
              <a:t>Database Schema:</a:t>
            </a:r>
          </a:p>
          <a:p>
            <a:r>
              <a:rPr lang="en-US" dirty="0" smtClean="0">
                <a:latin typeface="Times New Roman" panose="02020603050405020304" pitchFamily="18" charset="0"/>
                <a:cs typeface="Times New Roman" panose="02020603050405020304" pitchFamily="18" charset="0"/>
              </a:rPr>
              <a:t>It is the description of a database using a data model.</a:t>
            </a:r>
          </a:p>
          <a:p>
            <a:pPr marL="0" indent="0">
              <a:buNone/>
            </a:pPr>
            <a:r>
              <a:rPr lang="en-US" sz="3200" b="1" dirty="0" smtClean="0">
                <a:latin typeface="Times New Roman" panose="02020603050405020304" pitchFamily="18" charset="0"/>
                <a:cs typeface="Times New Roman" panose="02020603050405020304" pitchFamily="18" charset="0"/>
              </a:rPr>
              <a:t>Database Instance:</a:t>
            </a:r>
          </a:p>
          <a:p>
            <a:r>
              <a:rPr lang="en-US" dirty="0" smtClean="0">
                <a:latin typeface="Times New Roman" panose="02020603050405020304" pitchFamily="18" charset="0"/>
                <a:cs typeface="Times New Roman" panose="02020603050405020304" pitchFamily="18" charset="0"/>
              </a:rPr>
              <a:t>It is the data in the database at a specific given instance of time.</a:t>
            </a:r>
          </a:p>
          <a:p>
            <a:endParaRPr lang="en-US"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454595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355745389"/>
              </p:ext>
            </p:extLst>
          </p:nvPr>
        </p:nvGraphicFramePr>
        <p:xfrm>
          <a:off x="5405514" y="475942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rgbClr val="FF0000"/>
                          </a:solidFill>
                          <a:latin typeface="Times New Roman" panose="02020603050405020304" pitchFamily="18" charset="0"/>
                          <a:cs typeface="Times New Roman" panose="02020603050405020304" pitchFamily="18" charset="0"/>
                        </a:rPr>
                        <a:t>SSN</a:t>
                      </a: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00B050"/>
                          </a:solidFill>
                          <a:latin typeface="Times New Roman" panose="02020603050405020304" pitchFamily="18" charset="0"/>
                          <a:cs typeface="Times New Roman" panose="02020603050405020304" pitchFamily="18" charset="0"/>
                        </a:rPr>
                        <a:t>D-ID</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23003" y="1428958"/>
            <a:ext cx="10949321" cy="2466976"/>
            <a:chOff x="555929" y="1252719"/>
            <a:chExt cx="10949321" cy="2466976"/>
          </a:xfrm>
        </p:grpSpPr>
        <p:grpSp>
          <p:nvGrpSpPr>
            <p:cNvPr id="2" name="Group 1"/>
            <p:cNvGrpSpPr/>
            <p:nvPr/>
          </p:nvGrpSpPr>
          <p:grpSpPr>
            <a:xfrm>
              <a:off x="555929" y="1252719"/>
              <a:ext cx="10949321" cy="2466976"/>
              <a:chOff x="370958" y="2596803"/>
              <a:chExt cx="10949321" cy="2466976"/>
            </a:xfrm>
          </p:grpSpPr>
          <p:grpSp>
            <p:nvGrpSpPr>
              <p:cNvPr id="3" name="Group 2"/>
              <p:cNvGrpSpPr/>
              <p:nvPr/>
            </p:nvGrpSpPr>
            <p:grpSpPr>
              <a:xfrm>
                <a:off x="370958" y="2596803"/>
                <a:ext cx="10949321" cy="2466976"/>
                <a:chOff x="450200" y="1647031"/>
                <a:chExt cx="10949321" cy="2466976"/>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289520" y="2271847"/>
                  <a:ext cx="3799753" cy="1842160"/>
                  <a:chOff x="4343400" y="1667266"/>
                  <a:chExt cx="3799753" cy="2971505"/>
                </a:xfrm>
              </p:grpSpPr>
              <p:sp>
                <p:nvSpPr>
                  <p:cNvPr id="9" name="Diamond 8"/>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11"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191148" y="393121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191148" y="427189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191148" y="4854050"/>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191148" y="5446342"/>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9518326" y="39137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9518326" y="42678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9518326" y="46054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9518326" y="49573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nvGraphicFramePr>
        <p:xfrm>
          <a:off x="5405513" y="509205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nvGraphicFramePr>
        <p:xfrm>
          <a:off x="5405512" y="5429700"/>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3088008681"/>
              </p:ext>
            </p:extLst>
          </p:nvPr>
        </p:nvGraphicFramePr>
        <p:xfrm>
          <a:off x="5405512" y="5768953"/>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688027369"/>
              </p:ext>
            </p:extLst>
          </p:nvPr>
        </p:nvGraphicFramePr>
        <p:xfrm>
          <a:off x="5405632" y="6113355"/>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Oval 40"/>
          <p:cNvSpPr/>
          <p:nvPr/>
        </p:nvSpPr>
        <p:spPr>
          <a:xfrm>
            <a:off x="5103876" y="5823192"/>
            <a:ext cx="3022987" cy="802628"/>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8241953" y="5592359"/>
            <a:ext cx="3719110" cy="830997"/>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endParaRPr lang="en-US" b="1" dirty="0">
              <a:latin typeface="Times New Roman" panose="02020603050405020304" pitchFamily="18" charset="0"/>
              <a:cs typeface="Times New Roman" panose="02020603050405020304" pitchFamily="18" charset="0"/>
            </a:endParaRPr>
          </a:p>
        </p:txBody>
      </p:sp>
      <p:cxnSp>
        <p:nvCxnSpPr>
          <p:cNvPr id="45" name="Straight Arrow Connector 44"/>
          <p:cNvCxnSpPr/>
          <p:nvPr/>
        </p:nvCxnSpPr>
        <p:spPr>
          <a:xfrm>
            <a:off x="5019470" y="4075672"/>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445938" y="3644206"/>
            <a:ext cx="3909" cy="105435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7783435" y="3435548"/>
            <a:ext cx="1716138" cy="112590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38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23003" y="1428958"/>
            <a:ext cx="10949321" cy="2466976"/>
            <a:chOff x="555929" y="1252719"/>
            <a:chExt cx="10949321" cy="2466976"/>
          </a:xfrm>
        </p:grpSpPr>
        <p:grpSp>
          <p:nvGrpSpPr>
            <p:cNvPr id="2" name="Group 1"/>
            <p:cNvGrpSpPr/>
            <p:nvPr/>
          </p:nvGrpSpPr>
          <p:grpSpPr>
            <a:xfrm>
              <a:off x="555929" y="1252719"/>
              <a:ext cx="10949321" cy="2466976"/>
              <a:chOff x="370958" y="2596803"/>
              <a:chExt cx="10949321" cy="2466976"/>
            </a:xfrm>
          </p:grpSpPr>
          <p:grpSp>
            <p:nvGrpSpPr>
              <p:cNvPr id="3" name="Group 2"/>
              <p:cNvGrpSpPr/>
              <p:nvPr/>
            </p:nvGrpSpPr>
            <p:grpSpPr>
              <a:xfrm>
                <a:off x="370958" y="2596803"/>
                <a:ext cx="10949321" cy="2466976"/>
                <a:chOff x="450200" y="1647031"/>
                <a:chExt cx="10949321" cy="2466976"/>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289520" y="2271847"/>
                  <a:ext cx="3799753" cy="1842160"/>
                  <a:chOff x="4343400" y="1667266"/>
                  <a:chExt cx="3799753" cy="2971505"/>
                </a:xfrm>
              </p:grpSpPr>
              <p:sp>
                <p:nvSpPr>
                  <p:cNvPr id="9" name="Diamond 8"/>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11"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extLst>
              <p:ext uri="{D42A27DB-BD31-4B8C-83A1-F6EECF244321}">
                <p14:modId xmlns:p14="http://schemas.microsoft.com/office/powerpoint/2010/main" val="3098703266"/>
              </p:ext>
            </p:extLst>
          </p:nvPr>
        </p:nvGraphicFramePr>
        <p:xfrm>
          <a:off x="306238" y="438121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1323283665"/>
              </p:ext>
            </p:extLst>
          </p:nvPr>
        </p:nvGraphicFramePr>
        <p:xfrm>
          <a:off x="306238" y="4721898"/>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2252539306"/>
              </p:ext>
            </p:extLst>
          </p:nvPr>
        </p:nvGraphicFramePr>
        <p:xfrm>
          <a:off x="306238" y="530405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3564542932"/>
              </p:ext>
            </p:extLst>
          </p:nvPr>
        </p:nvGraphicFramePr>
        <p:xfrm>
          <a:off x="306238" y="5896346"/>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9518326" y="39137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9518326" y="42678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9518326" y="46054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9518326" y="49573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7767732" y="5619522"/>
            <a:ext cx="3719110" cy="830997"/>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 w.r.t deletion in department</a:t>
            </a:r>
            <a:endParaRPr lang="en-US" b="1" dirty="0">
              <a:latin typeface="Times New Roman" panose="02020603050405020304" pitchFamily="18" charset="0"/>
              <a:cs typeface="Times New Roman" panose="02020603050405020304" pitchFamily="18" charset="0"/>
            </a:endParaRPr>
          </a:p>
        </p:txBody>
      </p:sp>
      <p:graphicFrame>
        <p:nvGraphicFramePr>
          <p:cNvPr id="45" name="Table 44"/>
          <p:cNvGraphicFramePr>
            <a:graphicFrameLocks noGrp="1"/>
          </p:cNvGraphicFramePr>
          <p:nvPr>
            <p:extLst>
              <p:ext uri="{D42A27DB-BD31-4B8C-83A1-F6EECF244321}">
                <p14:modId xmlns:p14="http://schemas.microsoft.com/office/powerpoint/2010/main" val="3958418282"/>
              </p:ext>
            </p:extLst>
          </p:nvPr>
        </p:nvGraphicFramePr>
        <p:xfrm>
          <a:off x="5062942" y="437996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2008260874"/>
              </p:ext>
            </p:extLst>
          </p:nvPr>
        </p:nvGraphicFramePr>
        <p:xfrm>
          <a:off x="5062942" y="4734040"/>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1267086289"/>
              </p:ext>
            </p:extLst>
          </p:nvPr>
        </p:nvGraphicFramePr>
        <p:xfrm>
          <a:off x="5062942" y="5325302"/>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2626341713"/>
              </p:ext>
            </p:extLst>
          </p:nvPr>
        </p:nvGraphicFramePr>
        <p:xfrm>
          <a:off x="5062084" y="5916564"/>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9" name="Straight Arrow Connector 58"/>
          <p:cNvCxnSpPr/>
          <p:nvPr/>
        </p:nvCxnSpPr>
        <p:spPr>
          <a:xfrm>
            <a:off x="2051305" y="3215395"/>
            <a:ext cx="1607481" cy="1078143"/>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586192" y="3554571"/>
            <a:ext cx="77100" cy="73896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7270851" y="3313085"/>
            <a:ext cx="2063828" cy="106303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91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23003" y="1428958"/>
            <a:ext cx="10949321" cy="2466976"/>
            <a:chOff x="555929" y="1252719"/>
            <a:chExt cx="10949321" cy="2466976"/>
          </a:xfrm>
        </p:grpSpPr>
        <p:grpSp>
          <p:nvGrpSpPr>
            <p:cNvPr id="2" name="Group 1"/>
            <p:cNvGrpSpPr/>
            <p:nvPr/>
          </p:nvGrpSpPr>
          <p:grpSpPr>
            <a:xfrm>
              <a:off x="555929" y="1252719"/>
              <a:ext cx="10949321" cy="2466976"/>
              <a:chOff x="370958" y="2596803"/>
              <a:chExt cx="10949321" cy="2466976"/>
            </a:xfrm>
          </p:grpSpPr>
          <p:grpSp>
            <p:nvGrpSpPr>
              <p:cNvPr id="3" name="Group 2"/>
              <p:cNvGrpSpPr/>
              <p:nvPr/>
            </p:nvGrpSpPr>
            <p:grpSpPr>
              <a:xfrm>
                <a:off x="370958" y="2596803"/>
                <a:ext cx="10949321" cy="2466976"/>
                <a:chOff x="450200" y="1647031"/>
                <a:chExt cx="10949321" cy="2466976"/>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289520" y="2271847"/>
                  <a:ext cx="3799753" cy="1842160"/>
                  <a:chOff x="4343400" y="1667266"/>
                  <a:chExt cx="3799753" cy="2971505"/>
                </a:xfrm>
              </p:grpSpPr>
              <p:sp>
                <p:nvSpPr>
                  <p:cNvPr id="9" name="Diamond 8"/>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11"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306238" y="438121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306238" y="4721898"/>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306238" y="530405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306238" y="5896346"/>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9518326" y="39137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9518326" y="42678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9518326" y="46054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9518326" y="49573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7640501" y="5652511"/>
            <a:ext cx="3719110" cy="830997"/>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 w.r.t </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deletion in </a:t>
            </a:r>
            <a:r>
              <a:rPr lang="en-US" sz="2400" b="1" dirty="0" smtClean="0">
                <a:latin typeface="Times New Roman" panose="02020603050405020304" pitchFamily="18" charset="0"/>
                <a:cs typeface="Times New Roman" panose="02020603050405020304" pitchFamily="18" charset="0"/>
              </a:rPr>
              <a:t>employee</a:t>
            </a:r>
            <a:endParaRPr lang="en-US" sz="2400" b="1" dirty="0">
              <a:latin typeface="Times New Roman" panose="02020603050405020304" pitchFamily="18" charset="0"/>
              <a:cs typeface="Times New Roman" panose="02020603050405020304" pitchFamily="18" charset="0"/>
            </a:endParaRPr>
          </a:p>
        </p:txBody>
      </p:sp>
      <p:graphicFrame>
        <p:nvGraphicFramePr>
          <p:cNvPr id="52" name="Table 51"/>
          <p:cNvGraphicFramePr>
            <a:graphicFrameLocks noGrp="1"/>
          </p:cNvGraphicFramePr>
          <p:nvPr>
            <p:extLst>
              <p:ext uri="{D42A27DB-BD31-4B8C-83A1-F6EECF244321}">
                <p14:modId xmlns:p14="http://schemas.microsoft.com/office/powerpoint/2010/main" val="2739920509"/>
              </p:ext>
            </p:extLst>
          </p:nvPr>
        </p:nvGraphicFramePr>
        <p:xfrm>
          <a:off x="7397848" y="391071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FF0000"/>
                          </a:solidFill>
                          <a:latin typeface="Times New Roman" panose="02020603050405020304" pitchFamily="18" charset="0"/>
                          <a:cs typeface="Times New Roman" panose="02020603050405020304" pitchFamily="18" charset="0"/>
                        </a:rPr>
                        <a:t>SSN</a:t>
                      </a: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3965332819"/>
              </p:ext>
            </p:extLst>
          </p:nvPr>
        </p:nvGraphicFramePr>
        <p:xfrm>
          <a:off x="7397848" y="426479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766351801"/>
              </p:ext>
            </p:extLst>
          </p:nvPr>
        </p:nvGraphicFramePr>
        <p:xfrm>
          <a:off x="7397848" y="460244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1718455637"/>
              </p:ext>
            </p:extLst>
          </p:nvPr>
        </p:nvGraphicFramePr>
        <p:xfrm>
          <a:off x="7397848" y="495429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8" name="Straight Arrow Connector 57"/>
          <p:cNvCxnSpPr>
            <a:endCxn id="52" idx="1"/>
          </p:cNvCxnSpPr>
          <p:nvPr/>
        </p:nvCxnSpPr>
        <p:spPr>
          <a:xfrm>
            <a:off x="2577947" y="3287127"/>
            <a:ext cx="4819901" cy="792413"/>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458539" y="3082184"/>
            <a:ext cx="1407073" cy="79534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0398741" y="3301223"/>
            <a:ext cx="64949" cy="49132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35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nvGraphicFramePr>
        <p:xfrm>
          <a:off x="5405514" y="475942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00B050"/>
                          </a:solidFill>
                          <a:latin typeface="Times New Roman" panose="02020603050405020304" pitchFamily="18" charset="0"/>
                          <a:cs typeface="Times New Roman" panose="02020603050405020304" pitchFamily="18" charset="0"/>
                        </a:rPr>
                        <a:t>D-ID</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35" name="Down Arrow 34"/>
          <p:cNvSpPr/>
          <p:nvPr/>
        </p:nvSpPr>
        <p:spPr>
          <a:xfrm>
            <a:off x="5778434" y="3920303"/>
            <a:ext cx="969484" cy="76016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523003" y="1428958"/>
            <a:ext cx="10949321" cy="2466976"/>
            <a:chOff x="555929" y="1252719"/>
            <a:chExt cx="10949321" cy="2466976"/>
          </a:xfrm>
        </p:grpSpPr>
        <p:grpSp>
          <p:nvGrpSpPr>
            <p:cNvPr id="2" name="Group 1"/>
            <p:cNvGrpSpPr/>
            <p:nvPr/>
          </p:nvGrpSpPr>
          <p:grpSpPr>
            <a:xfrm>
              <a:off x="555929" y="1252719"/>
              <a:ext cx="10949321" cy="2466976"/>
              <a:chOff x="370958" y="2596803"/>
              <a:chExt cx="10949321" cy="2466976"/>
            </a:xfrm>
          </p:grpSpPr>
          <p:grpSp>
            <p:nvGrpSpPr>
              <p:cNvPr id="3" name="Group 2"/>
              <p:cNvGrpSpPr/>
              <p:nvPr/>
            </p:nvGrpSpPr>
            <p:grpSpPr>
              <a:xfrm>
                <a:off x="370958" y="2596803"/>
                <a:ext cx="10949321" cy="2466976"/>
                <a:chOff x="450200" y="1647031"/>
                <a:chExt cx="10949321" cy="2466976"/>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289520" y="2271847"/>
                  <a:ext cx="3799753" cy="1842160"/>
                  <a:chOff x="4343400" y="1667266"/>
                  <a:chExt cx="3799753" cy="2971505"/>
                </a:xfrm>
              </p:grpSpPr>
              <p:sp>
                <p:nvSpPr>
                  <p:cNvPr id="9" name="Diamond 8"/>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11"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191148" y="393121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191148" y="427189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191148" y="4854050"/>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191148" y="5446342"/>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9518326" y="39137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9518326" y="42678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9518326" y="46054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9518326" y="49573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nvGraphicFramePr>
        <p:xfrm>
          <a:off x="5405513" y="509205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nvGraphicFramePr>
        <p:xfrm>
          <a:off x="5405512" y="5429700"/>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36" name="TextBox 35"/>
          <p:cNvSpPr txBox="1"/>
          <p:nvPr/>
        </p:nvSpPr>
        <p:spPr>
          <a:xfrm>
            <a:off x="7953703" y="5776386"/>
            <a:ext cx="3865821" cy="923330"/>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No Primary Key Problem</a:t>
            </a:r>
          </a:p>
          <a:p>
            <a:pPr marL="342900" indent="-34290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No Space Wastage w.r.t deletion in </a:t>
            </a:r>
            <a:r>
              <a:rPr lang="en-US" b="1" dirty="0">
                <a:latin typeface="Times New Roman" panose="02020603050405020304" pitchFamily="18" charset="0"/>
                <a:cs typeface="Times New Roman" panose="02020603050405020304" pitchFamily="18" charset="0"/>
              </a:rPr>
              <a:t>e</a:t>
            </a:r>
            <a:r>
              <a:rPr lang="en-US" b="1" dirty="0" smtClean="0">
                <a:latin typeface="Times New Roman" panose="02020603050405020304" pitchFamily="18" charset="0"/>
                <a:cs typeface="Times New Roman" panose="02020603050405020304" pitchFamily="18" charset="0"/>
              </a:rPr>
              <a:t>ither employee or department</a:t>
            </a:r>
            <a:endParaRPr lang="en-US" sz="1400" b="1" dirty="0">
              <a:latin typeface="Times New Roman" panose="02020603050405020304" pitchFamily="18" charset="0"/>
              <a:cs typeface="Times New Roman" panose="02020603050405020304" pitchFamily="18" charset="0"/>
            </a:endParaRPr>
          </a:p>
        </p:txBody>
      </p:sp>
      <p:cxnSp>
        <p:nvCxnSpPr>
          <p:cNvPr id="41" name="Straight Arrow Connector 40"/>
          <p:cNvCxnSpPr>
            <a:stCxn id="40" idx="3"/>
          </p:cNvCxnSpPr>
          <p:nvPr/>
        </p:nvCxnSpPr>
        <p:spPr>
          <a:xfrm>
            <a:off x="4946994" y="4100035"/>
            <a:ext cx="682625" cy="472039"/>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7079687" y="3391992"/>
            <a:ext cx="2419886" cy="121347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580" y="5912116"/>
            <a:ext cx="1427563" cy="920121"/>
          </a:xfrm>
          <a:prstGeom prst="rect">
            <a:avLst/>
          </a:prstGeom>
        </p:spPr>
      </p:pic>
    </p:spTree>
    <p:extLst>
      <p:ext uri="{BB962C8B-B14F-4D97-AF65-F5344CB8AC3E}">
        <p14:creationId xmlns:p14="http://schemas.microsoft.com/office/powerpoint/2010/main" val="391481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b="1" dirty="0">
                <a:latin typeface="Times New Roman" panose="02020603050405020304" pitchFamily="18" charset="0"/>
                <a:cs typeface="Times New Roman" panose="02020603050405020304" pitchFamily="18" charset="0"/>
              </a:rPr>
              <a:t>Case-1(when the participations are only partial): </a:t>
            </a: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2804855583"/>
              </p:ext>
            </p:extLst>
          </p:nvPr>
        </p:nvGraphicFramePr>
        <p:xfrm>
          <a:off x="5794747" y="1660541"/>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00B050"/>
                          </a:solidFill>
                          <a:latin typeface="Times New Roman" panose="02020603050405020304" pitchFamily="18" charset="0"/>
                          <a:cs typeface="Times New Roman" panose="02020603050405020304" pitchFamily="18" charset="0"/>
                        </a:rPr>
                        <a:t>D-ID</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3907910301"/>
              </p:ext>
            </p:extLst>
          </p:nvPr>
        </p:nvGraphicFramePr>
        <p:xfrm>
          <a:off x="510638" y="166204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252302267"/>
              </p:ext>
            </p:extLst>
          </p:nvPr>
        </p:nvGraphicFramePr>
        <p:xfrm>
          <a:off x="9521158" y="16620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36" name="TextBox 35"/>
          <p:cNvSpPr txBox="1"/>
          <p:nvPr/>
        </p:nvSpPr>
        <p:spPr>
          <a:xfrm>
            <a:off x="501768" y="2230573"/>
            <a:ext cx="11302413" cy="3785652"/>
          </a:xfrm>
          <a:prstGeom prst="rect">
            <a:avLst/>
          </a:prstGeom>
          <a:noFill/>
          <a:ln>
            <a:solidFill>
              <a:schemeClr val="tx1"/>
            </a:solidFill>
          </a:ln>
        </p:spPr>
        <p:txBody>
          <a:bodyPr wrap="square" rtlCol="0">
            <a:spAutoFit/>
          </a:bodyPr>
          <a:lstStyle/>
          <a:p>
            <a:r>
              <a:rPr lang="en-US" sz="2400" b="1" dirty="0">
                <a:latin typeface="Times New Roman" panose="02020603050405020304" pitchFamily="18" charset="0"/>
                <a:cs typeface="Times New Roman" panose="02020603050405020304" pitchFamily="18" charset="0"/>
              </a:rPr>
              <a:t>c</a:t>
            </a:r>
            <a:r>
              <a:rPr lang="en-US" sz="2400" b="1" dirty="0" smtClean="0">
                <a:latin typeface="Times New Roman" panose="02020603050405020304" pitchFamily="18" charset="0"/>
                <a:cs typeface="Times New Roman" panose="02020603050405020304" pitchFamily="18" charset="0"/>
              </a:rPr>
              <a:t>reate table </a:t>
            </a:r>
            <a:r>
              <a:rPr lang="en-US" sz="2400" b="1" dirty="0" err="1" smtClean="0">
                <a:latin typeface="Times New Roman" panose="02020603050405020304" pitchFamily="18" charset="0"/>
                <a:cs typeface="Times New Roman" panose="02020603050405020304" pitchFamily="18" charset="0"/>
              </a:rPr>
              <a:t>works_for</a:t>
            </a:r>
            <a:endParaRPr lang="en-US" sz="2400" b="1" dirty="0" smtClean="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a:t>
            </a:r>
          </a:p>
          <a:p>
            <a:pPr lvl="1"/>
            <a:r>
              <a:rPr lang="en-US" sz="2400" dirty="0" err="1">
                <a:latin typeface="Times New Roman" panose="02020603050405020304" pitchFamily="18" charset="0"/>
                <a:cs typeface="Times New Roman" panose="02020603050405020304" pitchFamily="18" charset="0"/>
              </a:rPr>
              <a:t>s</a:t>
            </a:r>
            <a:r>
              <a:rPr lang="en-US" sz="2400" dirty="0" err="1" smtClean="0">
                <a:latin typeface="Times New Roman" panose="02020603050405020304" pitchFamily="18" charset="0"/>
                <a:cs typeface="Times New Roman" panose="02020603050405020304" pitchFamily="18" charset="0"/>
              </a:rPr>
              <a:t>sn</a:t>
            </a:r>
            <a:r>
              <a:rPr lang="en-US" sz="2400" b="1" dirty="0" smtClean="0">
                <a:latin typeface="Times New Roman" panose="02020603050405020304" pitchFamily="18" charset="0"/>
                <a:cs typeface="Times New Roman" panose="02020603050405020304" pitchFamily="18" charset="0"/>
              </a:rPr>
              <a:t> varchar2(10),</a:t>
            </a:r>
          </a:p>
          <a:p>
            <a:pPr lvl="1"/>
            <a:r>
              <a:rPr lang="en-US" sz="2400" dirty="0" smtClean="0">
                <a:latin typeface="Times New Roman" panose="02020603050405020304" pitchFamily="18" charset="0"/>
                <a:cs typeface="Times New Roman" panose="02020603050405020304" pitchFamily="18" charset="0"/>
              </a:rPr>
              <a:t>D-ID</a:t>
            </a:r>
            <a:r>
              <a:rPr lang="en-US" sz="2400" b="1" dirty="0" smtClean="0">
                <a:latin typeface="Times New Roman" panose="02020603050405020304" pitchFamily="18" charset="0"/>
                <a:cs typeface="Times New Roman" panose="02020603050405020304" pitchFamily="18" charset="0"/>
              </a:rPr>
              <a:t> varchar2(10) not null,</a:t>
            </a:r>
          </a:p>
          <a:p>
            <a:pPr lvl="1"/>
            <a:r>
              <a:rPr lang="en-US" sz="2400" dirty="0" err="1" smtClean="0">
                <a:latin typeface="Times New Roman" panose="02020603050405020304" pitchFamily="18" charset="0"/>
                <a:cs typeface="Times New Roman" panose="02020603050405020304" pitchFamily="18" charset="0"/>
              </a:rPr>
              <a:t>hrs</a:t>
            </a:r>
            <a:r>
              <a:rPr lang="en-US" sz="2400" b="1" dirty="0" smtClean="0">
                <a:latin typeface="Times New Roman" panose="02020603050405020304" pitchFamily="18" charset="0"/>
                <a:cs typeface="Times New Roman" panose="02020603050405020304" pitchFamily="18" charset="0"/>
              </a:rPr>
              <a:t> varchar2(4),</a:t>
            </a:r>
          </a:p>
          <a:p>
            <a:pPr lvl="1"/>
            <a:r>
              <a:rPr lang="en-US" sz="2400" b="1" dirty="0" smtClean="0">
                <a:latin typeface="Times New Roman" panose="02020603050405020304" pitchFamily="18" charset="0"/>
                <a:cs typeface="Times New Roman" panose="02020603050405020304" pitchFamily="18" charset="0"/>
              </a:rPr>
              <a:t>constraint </a:t>
            </a:r>
            <a:r>
              <a:rPr lang="en-US" sz="2400" dirty="0" err="1" smtClean="0">
                <a:latin typeface="Times New Roman" panose="02020603050405020304" pitchFamily="18" charset="0"/>
                <a:cs typeface="Times New Roman" panose="02020603050405020304" pitchFamily="18" charset="0"/>
              </a:rPr>
              <a:t>pk_ssn</a:t>
            </a:r>
            <a:r>
              <a:rPr lang="en-US" sz="2400" b="1" dirty="0" smtClean="0">
                <a:latin typeface="Times New Roman" panose="02020603050405020304" pitchFamily="18" charset="0"/>
                <a:cs typeface="Times New Roman" panose="02020603050405020304" pitchFamily="18" charset="0"/>
              </a:rPr>
              <a:t> primary key( </a:t>
            </a:r>
            <a:r>
              <a:rPr lang="en-US" sz="2400" dirty="0" err="1" smtClean="0">
                <a:latin typeface="Times New Roman" panose="02020603050405020304" pitchFamily="18" charset="0"/>
                <a:cs typeface="Times New Roman" panose="02020603050405020304" pitchFamily="18" charset="0"/>
              </a:rPr>
              <a:t>ssn</a:t>
            </a:r>
            <a:r>
              <a:rPr lang="en-US" sz="2400" b="1" dirty="0" smtClean="0">
                <a:latin typeface="Times New Roman" panose="02020603050405020304" pitchFamily="18" charset="0"/>
                <a:cs typeface="Times New Roman" panose="02020603050405020304" pitchFamily="18" charset="0"/>
              </a:rPr>
              <a:t> ),</a:t>
            </a:r>
          </a:p>
          <a:p>
            <a:pPr lvl="1"/>
            <a:r>
              <a:rPr lang="en-US" sz="2400" b="1" dirty="0">
                <a:latin typeface="Times New Roman" panose="02020603050405020304" pitchFamily="18" charset="0"/>
                <a:cs typeface="Times New Roman" panose="02020603050405020304" pitchFamily="18" charset="0"/>
              </a:rPr>
              <a:t>constraint </a:t>
            </a:r>
            <a:r>
              <a:rPr lang="en-US" sz="2400" dirty="0" smtClean="0">
                <a:latin typeface="Times New Roman" panose="02020603050405020304" pitchFamily="18" charset="0"/>
                <a:cs typeface="Times New Roman" panose="02020603050405020304" pitchFamily="18" charset="0"/>
              </a:rPr>
              <a:t>fk_works_1</a:t>
            </a: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foreign </a:t>
            </a:r>
            <a:r>
              <a:rPr lang="en-US" sz="2400" b="1" dirty="0" smtClean="0">
                <a:latin typeface="Times New Roman" panose="02020603050405020304" pitchFamily="18" charset="0"/>
                <a:cs typeface="Times New Roman" panose="02020603050405020304" pitchFamily="18" charset="0"/>
              </a:rPr>
              <a:t>key</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ssn</a:t>
            </a:r>
            <a:r>
              <a:rPr lang="en-US" sz="2400" dirty="0" smtClean="0">
                <a:latin typeface="Times New Roman" panose="02020603050405020304" pitchFamily="18" charset="0"/>
                <a:cs typeface="Times New Roman" panose="02020603050405020304" pitchFamily="18" charset="0"/>
              </a:rPr>
              <a:t>)</a:t>
            </a: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references </a:t>
            </a:r>
            <a:r>
              <a:rPr lang="en-US" sz="2400" dirty="0" smtClean="0">
                <a:latin typeface="Times New Roman" panose="02020603050405020304" pitchFamily="18" charset="0"/>
                <a:cs typeface="Times New Roman" panose="02020603050405020304" pitchFamily="18" charset="0"/>
              </a:rPr>
              <a:t>employee(</a:t>
            </a:r>
            <a:r>
              <a:rPr lang="en-US" sz="2400" dirty="0" err="1" smtClean="0">
                <a:latin typeface="Times New Roman" panose="02020603050405020304" pitchFamily="18" charset="0"/>
                <a:cs typeface="Times New Roman" panose="02020603050405020304" pitchFamily="18" charset="0"/>
              </a:rPr>
              <a:t>ssn</a:t>
            </a:r>
            <a:r>
              <a:rPr lang="en-US" sz="2400"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on delete </a:t>
            </a:r>
            <a:r>
              <a:rPr lang="en-US" sz="2400" b="1" dirty="0" smtClean="0">
                <a:latin typeface="Times New Roman" panose="02020603050405020304" pitchFamily="18" charset="0"/>
                <a:cs typeface="Times New Roman" panose="02020603050405020304" pitchFamily="18" charset="0"/>
              </a:rPr>
              <a:t>cascade</a:t>
            </a:r>
          </a:p>
          <a:p>
            <a:pPr lvl="1"/>
            <a:r>
              <a:rPr lang="en-US" sz="2400" b="1" dirty="0">
                <a:latin typeface="Times New Roman" panose="02020603050405020304" pitchFamily="18" charset="0"/>
                <a:cs typeface="Times New Roman" panose="02020603050405020304" pitchFamily="18" charset="0"/>
              </a:rPr>
              <a:t>c</a:t>
            </a:r>
            <a:r>
              <a:rPr lang="en-US" sz="2400" b="1" dirty="0" smtClean="0">
                <a:latin typeface="Times New Roman" panose="02020603050405020304" pitchFamily="18" charset="0"/>
                <a:cs typeface="Times New Roman" panose="02020603050405020304" pitchFamily="18" charset="0"/>
              </a:rPr>
              <a:t>onstraint </a:t>
            </a:r>
            <a:r>
              <a:rPr lang="en-US" sz="2400" dirty="0" smtClean="0">
                <a:latin typeface="Times New Roman" panose="02020603050405020304" pitchFamily="18" charset="0"/>
                <a:cs typeface="Times New Roman" panose="02020603050405020304" pitchFamily="18" charset="0"/>
              </a:rPr>
              <a:t>fk_works_2</a:t>
            </a:r>
            <a:r>
              <a:rPr lang="en-US" sz="2400" b="1" dirty="0" smtClean="0">
                <a:latin typeface="Times New Roman" panose="02020603050405020304" pitchFamily="18" charset="0"/>
                <a:cs typeface="Times New Roman" panose="02020603050405020304" pitchFamily="18" charset="0"/>
              </a:rPr>
              <a:t> foreign key(</a:t>
            </a:r>
            <a:r>
              <a:rPr lang="en-US" sz="2400" dirty="0" smtClean="0">
                <a:latin typeface="Times New Roman" panose="02020603050405020304" pitchFamily="18" charset="0"/>
                <a:cs typeface="Times New Roman" panose="02020603050405020304" pitchFamily="18" charset="0"/>
              </a:rPr>
              <a:t>D-ID</a:t>
            </a:r>
            <a:r>
              <a:rPr lang="en-US" sz="2400" b="1" dirty="0" smtClean="0">
                <a:latin typeface="Times New Roman" panose="02020603050405020304" pitchFamily="18" charset="0"/>
                <a:cs typeface="Times New Roman" panose="02020603050405020304" pitchFamily="18" charset="0"/>
              </a:rPr>
              <a:t>) references </a:t>
            </a:r>
            <a:r>
              <a:rPr lang="en-US" sz="2400" dirty="0" smtClean="0">
                <a:latin typeface="Times New Roman" panose="02020603050405020304" pitchFamily="18" charset="0"/>
                <a:cs typeface="Times New Roman" panose="02020603050405020304" pitchFamily="18" charset="0"/>
              </a:rPr>
              <a:t>department(D-ID) </a:t>
            </a:r>
            <a:r>
              <a:rPr lang="en-US" sz="2400" b="1" dirty="0" smtClean="0">
                <a:latin typeface="Times New Roman" panose="02020603050405020304" pitchFamily="18" charset="0"/>
                <a:cs typeface="Times New Roman" panose="02020603050405020304" pitchFamily="18" charset="0"/>
              </a:rPr>
              <a:t>on delete  </a:t>
            </a:r>
          </a:p>
          <a:p>
            <a:pPr lvl="1"/>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cascade</a:t>
            </a:r>
          </a:p>
          <a:p>
            <a:r>
              <a:rPr lang="en-US" sz="2400" b="1" dirty="0" smtClean="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41" name="TextBox 40"/>
          <p:cNvSpPr txBox="1"/>
          <p:nvPr/>
        </p:nvSpPr>
        <p:spPr>
          <a:xfrm>
            <a:off x="1878373" y="1084937"/>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9484758" y="1050855"/>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5794747" y="1109480"/>
            <a:ext cx="2175007" cy="461665"/>
          </a:xfrm>
          <a:prstGeom prst="rect">
            <a:avLst/>
          </a:prstGeom>
          <a:solidFill>
            <a:srgbClr val="00B050"/>
          </a:solidFill>
        </p:spPr>
        <p:txBody>
          <a:bodyPr wrap="square" rtlCol="0">
            <a:spAutoFit/>
          </a:bodyPr>
          <a:lstStyle/>
          <a:p>
            <a:pPr algn="ctr"/>
            <a:r>
              <a:rPr lang="en-US" sz="2400" b="1" dirty="0" err="1" smtClean="0">
                <a:latin typeface="Times New Roman" panose="02020603050405020304" pitchFamily="18" charset="0"/>
                <a:cs typeface="Times New Roman" panose="02020603050405020304" pitchFamily="18" charset="0"/>
              </a:rPr>
              <a:t>Works_for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569012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Step-3</a:t>
            </a:r>
            <a:r>
              <a:rPr lang="en-US" sz="3200" b="1" dirty="0">
                <a:solidFill>
                  <a:srgbClr val="FF0000"/>
                </a:solidFill>
                <a:latin typeface="Times New Roman" panose="02020603050405020304" pitchFamily="18" charset="0"/>
                <a:cs typeface="Times New Roman" panose="02020603050405020304" pitchFamily="18" charset="0"/>
              </a:rPr>
              <a:t>: Mapping of Binary 1:1 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r>
              <a:rPr lang="en-US" sz="2400" dirty="0" smtClean="0">
                <a:latin typeface="Times New Roman" panose="02020603050405020304" pitchFamily="18" charset="0"/>
                <a:cs typeface="Times New Roman" panose="02020603050405020304" pitchFamily="18" charset="0"/>
              </a:rPr>
              <a:t>Create a single new relation ‘R’ by merging the attributes of the two totally participating entity types ‘E’ and ‘D’.</a:t>
            </a:r>
          </a:p>
          <a:p>
            <a:r>
              <a:rPr lang="en-US" sz="2400" dirty="0" smtClean="0">
                <a:latin typeface="Times New Roman" panose="02020603050405020304" pitchFamily="18" charset="0"/>
                <a:cs typeface="Times New Roman" panose="02020603050405020304" pitchFamily="18" charset="0"/>
              </a:rPr>
              <a:t>Select the either of the primary keys of the two </a:t>
            </a:r>
            <a:r>
              <a:rPr lang="en-US" sz="2400" dirty="0">
                <a:latin typeface="Times New Roman" panose="02020603050405020304" pitchFamily="18" charset="0"/>
                <a:cs typeface="Times New Roman" panose="02020603050405020304" pitchFamily="18" charset="0"/>
              </a:rPr>
              <a:t>totally participating entity </a:t>
            </a:r>
            <a:r>
              <a:rPr lang="en-US" sz="2400" dirty="0" smtClean="0">
                <a:latin typeface="Times New Roman" panose="02020603050405020304" pitchFamily="18" charset="0"/>
                <a:cs typeface="Times New Roman" panose="02020603050405020304" pitchFamily="18" charset="0"/>
              </a:rPr>
              <a:t>types as the primary key of the new relation ‘R’.</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6395189"/>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Step-3</a:t>
            </a:r>
            <a:r>
              <a:rPr lang="en-US" sz="3200" b="1" dirty="0">
                <a:solidFill>
                  <a:srgbClr val="FF0000"/>
                </a:solidFill>
                <a:latin typeface="Times New Roman" panose="02020603050405020304" pitchFamily="18" charset="0"/>
                <a:cs typeface="Times New Roman" panose="02020603050405020304" pitchFamily="18" charset="0"/>
              </a:rPr>
              <a:t>: Mapping of Binary 1:1 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 name="Group 2"/>
          <p:cNvGrpSpPr/>
          <p:nvPr/>
        </p:nvGrpSpPr>
        <p:grpSpPr>
          <a:xfrm>
            <a:off x="815566" y="1048997"/>
            <a:ext cx="10949321" cy="2466976"/>
            <a:chOff x="555929" y="1252719"/>
            <a:chExt cx="10949321" cy="2466976"/>
          </a:xfrm>
        </p:grpSpPr>
        <p:grpSp>
          <p:nvGrpSpPr>
            <p:cNvPr id="4" name="Group 3"/>
            <p:cNvGrpSpPr/>
            <p:nvPr/>
          </p:nvGrpSpPr>
          <p:grpSpPr>
            <a:xfrm>
              <a:off x="555929" y="1252719"/>
              <a:ext cx="10949321" cy="2466976"/>
              <a:chOff x="370958" y="2596803"/>
              <a:chExt cx="10949321" cy="2466976"/>
            </a:xfrm>
          </p:grpSpPr>
          <p:grpSp>
            <p:nvGrpSpPr>
              <p:cNvPr id="7" name="Group 6"/>
              <p:cNvGrpSpPr/>
              <p:nvPr/>
            </p:nvGrpSpPr>
            <p:grpSpPr>
              <a:xfrm>
                <a:off x="370958" y="2596803"/>
                <a:ext cx="10949321" cy="2466976"/>
                <a:chOff x="450200" y="1647031"/>
                <a:chExt cx="10949321" cy="2466976"/>
              </a:xfrm>
            </p:grpSpPr>
            <p:grpSp>
              <p:nvGrpSpPr>
                <p:cNvPr id="10" name="Group 9"/>
                <p:cNvGrpSpPr/>
                <p:nvPr/>
              </p:nvGrpSpPr>
              <p:grpSpPr>
                <a:xfrm>
                  <a:off x="450200" y="1981496"/>
                  <a:ext cx="1942800" cy="1523704"/>
                  <a:chOff x="450200" y="2072936"/>
                  <a:chExt cx="1854913" cy="1340434"/>
                </a:xfrm>
              </p:grpSpPr>
              <p:sp>
                <p:nvSpPr>
                  <p:cNvPr id="21" name="Rectangle 2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a:endCxn id="2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9382254" y="1647031"/>
                  <a:ext cx="2017267" cy="1842931"/>
                  <a:chOff x="742886" y="1912221"/>
                  <a:chExt cx="1838384" cy="1501149"/>
                </a:xfrm>
              </p:grpSpPr>
              <p:sp>
                <p:nvSpPr>
                  <p:cNvPr id="18" name="Rectangle 1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Oval 1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0" name="Straight Connector 19"/>
                  <p:cNvCxnSpPr>
                    <a:endCxn id="1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289520" y="2271847"/>
                  <a:ext cx="3799753" cy="1842160"/>
                  <a:chOff x="4343400" y="1667266"/>
                  <a:chExt cx="3799753" cy="2971505"/>
                </a:xfrm>
              </p:grpSpPr>
              <p:sp>
                <p:nvSpPr>
                  <p:cNvPr id="16" name="Diamond 1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14" name="Straight Connector 13"/>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9" name="Rectangle 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5" name="Straight Connector 4"/>
            <p:cNvCxnSpPr>
              <a:endCxn id="6"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Hrs</a:t>
              </a:r>
              <a:endParaRPr lang="en-US" b="1" dirty="0">
                <a:solidFill>
                  <a:srgbClr val="0000FF"/>
                </a:solidFill>
                <a:latin typeface="Times New Roman" panose="02020603050405020304" pitchFamily="18" charset="0"/>
                <a:cs typeface="Times New Roman" panose="02020603050405020304" pitchFamily="18" charset="0"/>
              </a:endParaRPr>
            </a:p>
          </p:txBody>
        </p:sp>
      </p:grpSp>
      <p:graphicFrame>
        <p:nvGraphicFramePr>
          <p:cNvPr id="31" name="Table 30"/>
          <p:cNvGraphicFramePr>
            <a:graphicFrameLocks noGrp="1"/>
          </p:cNvGraphicFramePr>
          <p:nvPr>
            <p:extLst>
              <p:ext uri="{D42A27DB-BD31-4B8C-83A1-F6EECF244321}">
                <p14:modId xmlns:p14="http://schemas.microsoft.com/office/powerpoint/2010/main" val="3183053377"/>
              </p:ext>
            </p:extLst>
          </p:nvPr>
        </p:nvGraphicFramePr>
        <p:xfrm>
          <a:off x="219538" y="3157653"/>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411484308"/>
              </p:ext>
            </p:extLst>
          </p:nvPr>
        </p:nvGraphicFramePr>
        <p:xfrm>
          <a:off x="219538" y="3498335"/>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314384528"/>
              </p:ext>
            </p:extLst>
          </p:nvPr>
        </p:nvGraphicFramePr>
        <p:xfrm>
          <a:off x="219538" y="4080491"/>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766880623"/>
              </p:ext>
            </p:extLst>
          </p:nvPr>
        </p:nvGraphicFramePr>
        <p:xfrm>
          <a:off x="219538" y="4672783"/>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1641776276"/>
              </p:ext>
            </p:extLst>
          </p:nvPr>
        </p:nvGraphicFramePr>
        <p:xfrm>
          <a:off x="9730363" y="315765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713356132"/>
              </p:ext>
            </p:extLst>
          </p:nvPr>
        </p:nvGraphicFramePr>
        <p:xfrm>
          <a:off x="9730363" y="351173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41044039"/>
              </p:ext>
            </p:extLst>
          </p:nvPr>
        </p:nvGraphicFramePr>
        <p:xfrm>
          <a:off x="9730363" y="384937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4193210460"/>
              </p:ext>
            </p:extLst>
          </p:nvPr>
        </p:nvGraphicFramePr>
        <p:xfrm>
          <a:off x="9730363" y="420122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3558378720"/>
              </p:ext>
            </p:extLst>
          </p:nvPr>
        </p:nvGraphicFramePr>
        <p:xfrm>
          <a:off x="5614834" y="418186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00B050"/>
                          </a:solidFill>
                          <a:latin typeface="Times New Roman" panose="02020603050405020304" pitchFamily="18" charset="0"/>
                          <a:cs typeface="Times New Roman" panose="02020603050405020304" pitchFamily="18" charset="0"/>
                        </a:rPr>
                        <a:t>D-ID</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2981477115"/>
              </p:ext>
            </p:extLst>
          </p:nvPr>
        </p:nvGraphicFramePr>
        <p:xfrm>
          <a:off x="5614833" y="451449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1926167891"/>
              </p:ext>
            </p:extLst>
          </p:nvPr>
        </p:nvGraphicFramePr>
        <p:xfrm>
          <a:off x="5614832" y="4852140"/>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828680483"/>
              </p:ext>
            </p:extLst>
          </p:nvPr>
        </p:nvGraphicFramePr>
        <p:xfrm>
          <a:off x="5614831" y="5189786"/>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5" name="Oval 44"/>
          <p:cNvSpPr/>
          <p:nvPr/>
        </p:nvSpPr>
        <p:spPr>
          <a:xfrm>
            <a:off x="5565812" y="4113472"/>
            <a:ext cx="1787061" cy="1516147"/>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595502" y="6093266"/>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endParaRPr lang="en-US" b="1" dirty="0">
              <a:latin typeface="Times New Roman" panose="02020603050405020304" pitchFamily="18" charset="0"/>
              <a:cs typeface="Times New Roman" panose="02020603050405020304" pitchFamily="18" charset="0"/>
            </a:endParaRPr>
          </a:p>
        </p:txBody>
      </p:sp>
      <p:sp>
        <p:nvSpPr>
          <p:cNvPr id="47" name="Down Arrow 46"/>
          <p:cNvSpPr/>
          <p:nvPr/>
        </p:nvSpPr>
        <p:spPr>
          <a:xfrm>
            <a:off x="6251108" y="3591702"/>
            <a:ext cx="763840" cy="5448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5069926" y="3490258"/>
            <a:ext cx="802907" cy="527943"/>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7073362" y="2978790"/>
            <a:ext cx="2459473" cy="109866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63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Step-3</a:t>
            </a:r>
            <a:r>
              <a:rPr lang="en-US" sz="3200" b="1" dirty="0">
                <a:solidFill>
                  <a:srgbClr val="FF0000"/>
                </a:solidFill>
                <a:latin typeface="Times New Roman" panose="02020603050405020304" pitchFamily="18" charset="0"/>
                <a:cs typeface="Times New Roman" panose="02020603050405020304" pitchFamily="18" charset="0"/>
              </a:rPr>
              <a:t>: Mapping of Binary 1:1 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 name="Group 2"/>
          <p:cNvGrpSpPr/>
          <p:nvPr/>
        </p:nvGrpSpPr>
        <p:grpSpPr>
          <a:xfrm>
            <a:off x="815566" y="1048997"/>
            <a:ext cx="10949321" cy="2466976"/>
            <a:chOff x="555929" y="1252719"/>
            <a:chExt cx="10949321" cy="2466976"/>
          </a:xfrm>
        </p:grpSpPr>
        <p:grpSp>
          <p:nvGrpSpPr>
            <p:cNvPr id="4" name="Group 3"/>
            <p:cNvGrpSpPr/>
            <p:nvPr/>
          </p:nvGrpSpPr>
          <p:grpSpPr>
            <a:xfrm>
              <a:off x="555929" y="1252719"/>
              <a:ext cx="10949321" cy="2466976"/>
              <a:chOff x="370958" y="2596803"/>
              <a:chExt cx="10949321" cy="2466976"/>
            </a:xfrm>
          </p:grpSpPr>
          <p:grpSp>
            <p:nvGrpSpPr>
              <p:cNvPr id="7" name="Group 6"/>
              <p:cNvGrpSpPr/>
              <p:nvPr/>
            </p:nvGrpSpPr>
            <p:grpSpPr>
              <a:xfrm>
                <a:off x="370958" y="2596803"/>
                <a:ext cx="10949321" cy="2466976"/>
                <a:chOff x="450200" y="1647031"/>
                <a:chExt cx="10949321" cy="2466976"/>
              </a:xfrm>
            </p:grpSpPr>
            <p:grpSp>
              <p:nvGrpSpPr>
                <p:cNvPr id="10" name="Group 9"/>
                <p:cNvGrpSpPr/>
                <p:nvPr/>
              </p:nvGrpSpPr>
              <p:grpSpPr>
                <a:xfrm>
                  <a:off x="450200" y="1981496"/>
                  <a:ext cx="1942800" cy="1523704"/>
                  <a:chOff x="450200" y="2072936"/>
                  <a:chExt cx="1854913" cy="1340434"/>
                </a:xfrm>
              </p:grpSpPr>
              <p:sp>
                <p:nvSpPr>
                  <p:cNvPr id="21" name="Rectangle 2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a:endCxn id="2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9382254" y="1647031"/>
                  <a:ext cx="2017267" cy="1842931"/>
                  <a:chOff x="742886" y="1912221"/>
                  <a:chExt cx="1838384" cy="1501149"/>
                </a:xfrm>
              </p:grpSpPr>
              <p:sp>
                <p:nvSpPr>
                  <p:cNvPr id="18" name="Rectangle 1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Oval 1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0" name="Straight Connector 19"/>
                  <p:cNvCxnSpPr>
                    <a:endCxn id="1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289520" y="2271847"/>
                  <a:ext cx="3799753" cy="1842160"/>
                  <a:chOff x="4343400" y="1667266"/>
                  <a:chExt cx="3799753" cy="2971505"/>
                </a:xfrm>
              </p:grpSpPr>
              <p:sp>
                <p:nvSpPr>
                  <p:cNvPr id="16" name="Diamond 1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14" name="Straight Connector 13"/>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9" name="Rectangle 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5" name="Straight Connector 4"/>
            <p:cNvCxnSpPr>
              <a:endCxn id="6"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Hrs</a:t>
              </a:r>
              <a:endParaRPr lang="en-US" b="1" dirty="0">
                <a:solidFill>
                  <a:srgbClr val="0000FF"/>
                </a:solidFill>
                <a:latin typeface="Times New Roman" panose="02020603050405020304" pitchFamily="18" charset="0"/>
                <a:cs typeface="Times New Roman" panose="02020603050405020304" pitchFamily="18" charset="0"/>
              </a:endParaRPr>
            </a:p>
          </p:txBody>
        </p:sp>
      </p:grpSp>
      <p:graphicFrame>
        <p:nvGraphicFramePr>
          <p:cNvPr id="31" name="Table 30"/>
          <p:cNvGraphicFramePr>
            <a:graphicFrameLocks noGrp="1"/>
          </p:cNvGraphicFramePr>
          <p:nvPr/>
        </p:nvGraphicFramePr>
        <p:xfrm>
          <a:off x="338860" y="373255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2" name="Table 31"/>
          <p:cNvGraphicFramePr>
            <a:graphicFrameLocks noGrp="1"/>
          </p:cNvGraphicFramePr>
          <p:nvPr/>
        </p:nvGraphicFramePr>
        <p:xfrm>
          <a:off x="338860" y="407323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3" name="Table 32"/>
          <p:cNvGraphicFramePr>
            <a:graphicFrameLocks noGrp="1"/>
          </p:cNvGraphicFramePr>
          <p:nvPr/>
        </p:nvGraphicFramePr>
        <p:xfrm>
          <a:off x="338860" y="4655390"/>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4" name="Table 33"/>
          <p:cNvGraphicFramePr>
            <a:graphicFrameLocks noGrp="1"/>
          </p:cNvGraphicFramePr>
          <p:nvPr/>
        </p:nvGraphicFramePr>
        <p:xfrm>
          <a:off x="338860" y="5247682"/>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5" name="Table 34"/>
          <p:cNvGraphicFramePr>
            <a:graphicFrameLocks noGrp="1"/>
          </p:cNvGraphicFramePr>
          <p:nvPr/>
        </p:nvGraphicFramePr>
        <p:xfrm>
          <a:off x="9730363" y="315765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6" name="Table 35"/>
          <p:cNvGraphicFramePr>
            <a:graphicFrameLocks noGrp="1"/>
          </p:cNvGraphicFramePr>
          <p:nvPr/>
        </p:nvGraphicFramePr>
        <p:xfrm>
          <a:off x="9730363" y="351173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7" name="Table 36"/>
          <p:cNvGraphicFramePr>
            <a:graphicFrameLocks noGrp="1"/>
          </p:cNvGraphicFramePr>
          <p:nvPr/>
        </p:nvGraphicFramePr>
        <p:xfrm>
          <a:off x="9730363" y="384937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0" name="Table 39"/>
          <p:cNvGraphicFramePr>
            <a:graphicFrameLocks noGrp="1"/>
          </p:cNvGraphicFramePr>
          <p:nvPr/>
        </p:nvGraphicFramePr>
        <p:xfrm>
          <a:off x="9730363" y="420122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5" name="Oval 44"/>
          <p:cNvSpPr/>
          <p:nvPr/>
        </p:nvSpPr>
        <p:spPr>
          <a:xfrm>
            <a:off x="5242418" y="3511732"/>
            <a:ext cx="732412" cy="2497877"/>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595502" y="6093266"/>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endParaRPr lang="en-US" b="1" dirty="0">
              <a:latin typeface="Times New Roman" panose="02020603050405020304" pitchFamily="18" charset="0"/>
              <a:cs typeface="Times New Roman" panose="02020603050405020304" pitchFamily="18" charset="0"/>
            </a:endParaRPr>
          </a:p>
        </p:txBody>
      </p:sp>
      <p:graphicFrame>
        <p:nvGraphicFramePr>
          <p:cNvPr id="38" name="Table 37"/>
          <p:cNvGraphicFramePr>
            <a:graphicFrameLocks noGrp="1"/>
          </p:cNvGraphicFramePr>
          <p:nvPr/>
        </p:nvGraphicFramePr>
        <p:xfrm>
          <a:off x="5094706" y="373255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solidFill>
                            <a:srgbClr val="0000FF"/>
                          </a:solidFill>
                          <a:latin typeface="Times New Roman" panose="02020603050405020304" pitchFamily="18" charset="0"/>
                          <a:cs typeface="Times New Roman" panose="02020603050405020304" pitchFamily="18" charset="0"/>
                        </a:rPr>
                        <a:t>Hrs</a:t>
                      </a:r>
                      <a:endParaRPr lang="en-US" sz="1600" b="1" dirty="0">
                        <a:solidFill>
                          <a:srgbClr val="0000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9" name="Table 38"/>
          <p:cNvGraphicFramePr>
            <a:graphicFrameLocks noGrp="1"/>
          </p:cNvGraphicFramePr>
          <p:nvPr/>
        </p:nvGraphicFramePr>
        <p:xfrm>
          <a:off x="5094706" y="4086631"/>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7" name="Table 46"/>
          <p:cNvGraphicFramePr>
            <a:graphicFrameLocks noGrp="1"/>
          </p:cNvGraphicFramePr>
          <p:nvPr/>
        </p:nvGraphicFramePr>
        <p:xfrm>
          <a:off x="5094706" y="4652354"/>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5094706" y="5235424"/>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41" name="Straight Arrow Connector 40"/>
          <p:cNvCxnSpPr/>
          <p:nvPr/>
        </p:nvCxnSpPr>
        <p:spPr>
          <a:xfrm>
            <a:off x="1920270" y="2869075"/>
            <a:ext cx="533654" cy="81148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6984694" y="2873263"/>
            <a:ext cx="781674" cy="109128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5709514" y="2948033"/>
            <a:ext cx="4946087" cy="81363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45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Step-3</a:t>
            </a:r>
            <a:r>
              <a:rPr lang="en-US" sz="3200" b="1" dirty="0">
                <a:solidFill>
                  <a:srgbClr val="FF0000"/>
                </a:solidFill>
                <a:latin typeface="Times New Roman" panose="02020603050405020304" pitchFamily="18" charset="0"/>
                <a:cs typeface="Times New Roman" panose="02020603050405020304" pitchFamily="18" charset="0"/>
              </a:rPr>
              <a:t>: Mapping of Binary 1:1 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 name="Group 2"/>
          <p:cNvGrpSpPr/>
          <p:nvPr/>
        </p:nvGrpSpPr>
        <p:grpSpPr>
          <a:xfrm>
            <a:off x="815566" y="1048997"/>
            <a:ext cx="10949321" cy="2466976"/>
            <a:chOff x="555929" y="1252719"/>
            <a:chExt cx="10949321" cy="2466976"/>
          </a:xfrm>
        </p:grpSpPr>
        <p:grpSp>
          <p:nvGrpSpPr>
            <p:cNvPr id="4" name="Group 3"/>
            <p:cNvGrpSpPr/>
            <p:nvPr/>
          </p:nvGrpSpPr>
          <p:grpSpPr>
            <a:xfrm>
              <a:off x="555929" y="1252719"/>
              <a:ext cx="10949321" cy="2466976"/>
              <a:chOff x="370958" y="2596803"/>
              <a:chExt cx="10949321" cy="2466976"/>
            </a:xfrm>
          </p:grpSpPr>
          <p:grpSp>
            <p:nvGrpSpPr>
              <p:cNvPr id="7" name="Group 6"/>
              <p:cNvGrpSpPr/>
              <p:nvPr/>
            </p:nvGrpSpPr>
            <p:grpSpPr>
              <a:xfrm>
                <a:off x="370958" y="2596803"/>
                <a:ext cx="10949321" cy="2466976"/>
                <a:chOff x="450200" y="1647031"/>
                <a:chExt cx="10949321" cy="2466976"/>
              </a:xfrm>
            </p:grpSpPr>
            <p:grpSp>
              <p:nvGrpSpPr>
                <p:cNvPr id="10" name="Group 9"/>
                <p:cNvGrpSpPr/>
                <p:nvPr/>
              </p:nvGrpSpPr>
              <p:grpSpPr>
                <a:xfrm>
                  <a:off x="450200" y="1981496"/>
                  <a:ext cx="1942800" cy="1523704"/>
                  <a:chOff x="450200" y="2072936"/>
                  <a:chExt cx="1854913" cy="1340434"/>
                </a:xfrm>
              </p:grpSpPr>
              <p:sp>
                <p:nvSpPr>
                  <p:cNvPr id="21" name="Rectangle 2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a:endCxn id="2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9382254" y="1647031"/>
                  <a:ext cx="2017267" cy="1842931"/>
                  <a:chOff x="742886" y="1912221"/>
                  <a:chExt cx="1838384" cy="1501149"/>
                </a:xfrm>
              </p:grpSpPr>
              <p:sp>
                <p:nvSpPr>
                  <p:cNvPr id="18" name="Rectangle 1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Oval 1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0" name="Straight Connector 19"/>
                  <p:cNvCxnSpPr>
                    <a:endCxn id="1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289520" y="2271847"/>
                  <a:ext cx="3799753" cy="1842160"/>
                  <a:chOff x="4343400" y="1667266"/>
                  <a:chExt cx="3799753" cy="2971505"/>
                </a:xfrm>
              </p:grpSpPr>
              <p:sp>
                <p:nvSpPr>
                  <p:cNvPr id="16" name="Diamond 1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14" name="Straight Connector 13"/>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9" name="Rectangle 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5" name="Straight Connector 4"/>
            <p:cNvCxnSpPr>
              <a:endCxn id="6"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Hrs</a:t>
              </a:r>
              <a:endParaRPr lang="en-US" b="1" dirty="0">
                <a:solidFill>
                  <a:srgbClr val="0000FF"/>
                </a:solidFill>
                <a:latin typeface="Times New Roman" panose="02020603050405020304" pitchFamily="18" charset="0"/>
                <a:cs typeface="Times New Roman" panose="02020603050405020304" pitchFamily="18" charset="0"/>
              </a:endParaRPr>
            </a:p>
          </p:txBody>
        </p:sp>
      </p:grpSp>
      <p:graphicFrame>
        <p:nvGraphicFramePr>
          <p:cNvPr id="31" name="Table 30"/>
          <p:cNvGraphicFramePr>
            <a:graphicFrameLocks noGrp="1"/>
          </p:cNvGraphicFramePr>
          <p:nvPr>
            <p:extLst>
              <p:ext uri="{D42A27DB-BD31-4B8C-83A1-F6EECF244321}">
                <p14:modId xmlns:p14="http://schemas.microsoft.com/office/powerpoint/2010/main" val="3859783795"/>
              </p:ext>
            </p:extLst>
          </p:nvPr>
        </p:nvGraphicFramePr>
        <p:xfrm>
          <a:off x="338860" y="373255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551414317"/>
              </p:ext>
            </p:extLst>
          </p:nvPr>
        </p:nvGraphicFramePr>
        <p:xfrm>
          <a:off x="338860" y="407323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2129937782"/>
              </p:ext>
            </p:extLst>
          </p:nvPr>
        </p:nvGraphicFramePr>
        <p:xfrm>
          <a:off x="338860" y="4655390"/>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1821782879"/>
              </p:ext>
            </p:extLst>
          </p:nvPr>
        </p:nvGraphicFramePr>
        <p:xfrm>
          <a:off x="338860" y="5247682"/>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4017907067"/>
              </p:ext>
            </p:extLst>
          </p:nvPr>
        </p:nvGraphicFramePr>
        <p:xfrm>
          <a:off x="9543076" y="378655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135107015"/>
              </p:ext>
            </p:extLst>
          </p:nvPr>
        </p:nvGraphicFramePr>
        <p:xfrm>
          <a:off x="9543076" y="414063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4185040193"/>
              </p:ext>
            </p:extLst>
          </p:nvPr>
        </p:nvGraphicFramePr>
        <p:xfrm>
          <a:off x="9543076" y="447828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2360238093"/>
              </p:ext>
            </p:extLst>
          </p:nvPr>
        </p:nvGraphicFramePr>
        <p:xfrm>
          <a:off x="9543076" y="483013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5" name="Oval 44"/>
          <p:cNvSpPr/>
          <p:nvPr/>
        </p:nvSpPr>
        <p:spPr>
          <a:xfrm>
            <a:off x="7600930" y="3680600"/>
            <a:ext cx="732412" cy="1662581"/>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6822797" y="5712438"/>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endParaRPr lang="en-US" b="1" dirty="0">
              <a:latin typeface="Times New Roman" panose="02020603050405020304" pitchFamily="18" charset="0"/>
              <a:cs typeface="Times New Roman" panose="02020603050405020304" pitchFamily="18" charset="0"/>
            </a:endParaRPr>
          </a:p>
        </p:txBody>
      </p:sp>
      <p:graphicFrame>
        <p:nvGraphicFramePr>
          <p:cNvPr id="38" name="Table 37"/>
          <p:cNvGraphicFramePr>
            <a:graphicFrameLocks noGrp="1"/>
          </p:cNvGraphicFramePr>
          <p:nvPr>
            <p:extLst>
              <p:ext uri="{D42A27DB-BD31-4B8C-83A1-F6EECF244321}">
                <p14:modId xmlns:p14="http://schemas.microsoft.com/office/powerpoint/2010/main" val="3927932420"/>
              </p:ext>
            </p:extLst>
          </p:nvPr>
        </p:nvGraphicFramePr>
        <p:xfrm>
          <a:off x="7440868" y="379702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solidFill>
                            <a:srgbClr val="0000FF"/>
                          </a:solidFill>
                          <a:latin typeface="Times New Roman" panose="02020603050405020304" pitchFamily="18" charset="0"/>
                          <a:cs typeface="Times New Roman" panose="02020603050405020304" pitchFamily="18" charset="0"/>
                        </a:rPr>
                        <a:t>Hrs</a:t>
                      </a:r>
                      <a:endParaRPr lang="en-US" sz="1600" b="1" dirty="0">
                        <a:solidFill>
                          <a:srgbClr val="0000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2937187842"/>
              </p:ext>
            </p:extLst>
          </p:nvPr>
        </p:nvGraphicFramePr>
        <p:xfrm>
          <a:off x="7440868" y="449008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126273347"/>
              </p:ext>
            </p:extLst>
          </p:nvPr>
        </p:nvGraphicFramePr>
        <p:xfrm>
          <a:off x="7440868" y="483953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3898719876"/>
              </p:ext>
            </p:extLst>
          </p:nvPr>
        </p:nvGraphicFramePr>
        <p:xfrm>
          <a:off x="7440868" y="413882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0" name="Straight Arrow Connector 49"/>
          <p:cNvCxnSpPr/>
          <p:nvPr/>
        </p:nvCxnSpPr>
        <p:spPr>
          <a:xfrm>
            <a:off x="1940243" y="2969594"/>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914692" y="2884951"/>
            <a:ext cx="906926" cy="84760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5" idx="0"/>
          </p:cNvCxnSpPr>
          <p:nvPr/>
        </p:nvCxnSpPr>
        <p:spPr>
          <a:xfrm flipH="1">
            <a:off x="10594180" y="2853138"/>
            <a:ext cx="268997" cy="93341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96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Step-3</a:t>
            </a:r>
            <a:r>
              <a:rPr lang="en-US" sz="3200" b="1" dirty="0">
                <a:solidFill>
                  <a:srgbClr val="FF0000"/>
                </a:solidFill>
                <a:latin typeface="Times New Roman" panose="02020603050405020304" pitchFamily="18" charset="0"/>
                <a:cs typeface="Times New Roman" panose="02020603050405020304" pitchFamily="18" charset="0"/>
              </a:rPr>
              <a:t>: Mapping of Binary 1:1 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 name="Group 2"/>
          <p:cNvGrpSpPr/>
          <p:nvPr/>
        </p:nvGrpSpPr>
        <p:grpSpPr>
          <a:xfrm>
            <a:off x="815566" y="1048997"/>
            <a:ext cx="10949321" cy="2466976"/>
            <a:chOff x="555929" y="1252719"/>
            <a:chExt cx="10949321" cy="2466976"/>
          </a:xfrm>
        </p:grpSpPr>
        <p:grpSp>
          <p:nvGrpSpPr>
            <p:cNvPr id="4" name="Group 3"/>
            <p:cNvGrpSpPr/>
            <p:nvPr/>
          </p:nvGrpSpPr>
          <p:grpSpPr>
            <a:xfrm>
              <a:off x="555929" y="1252719"/>
              <a:ext cx="10949321" cy="2466976"/>
              <a:chOff x="370958" y="2596803"/>
              <a:chExt cx="10949321" cy="2466976"/>
            </a:xfrm>
          </p:grpSpPr>
          <p:grpSp>
            <p:nvGrpSpPr>
              <p:cNvPr id="7" name="Group 6"/>
              <p:cNvGrpSpPr/>
              <p:nvPr/>
            </p:nvGrpSpPr>
            <p:grpSpPr>
              <a:xfrm>
                <a:off x="370958" y="2596803"/>
                <a:ext cx="10949321" cy="2466976"/>
                <a:chOff x="450200" y="1647031"/>
                <a:chExt cx="10949321" cy="2466976"/>
              </a:xfrm>
            </p:grpSpPr>
            <p:grpSp>
              <p:nvGrpSpPr>
                <p:cNvPr id="10" name="Group 9"/>
                <p:cNvGrpSpPr/>
                <p:nvPr/>
              </p:nvGrpSpPr>
              <p:grpSpPr>
                <a:xfrm>
                  <a:off x="450200" y="1981496"/>
                  <a:ext cx="1942800" cy="1523704"/>
                  <a:chOff x="450200" y="2072936"/>
                  <a:chExt cx="1854913" cy="1340434"/>
                </a:xfrm>
              </p:grpSpPr>
              <p:sp>
                <p:nvSpPr>
                  <p:cNvPr id="21" name="Rectangle 2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a:endCxn id="2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9382254" y="1647031"/>
                  <a:ext cx="2017267" cy="1842931"/>
                  <a:chOff x="742886" y="1912221"/>
                  <a:chExt cx="1838384" cy="1501149"/>
                </a:xfrm>
              </p:grpSpPr>
              <p:sp>
                <p:nvSpPr>
                  <p:cNvPr id="18" name="Rectangle 1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Oval 1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0" name="Straight Connector 19"/>
                  <p:cNvCxnSpPr>
                    <a:endCxn id="1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289520" y="2271847"/>
                  <a:ext cx="3799753" cy="1842160"/>
                  <a:chOff x="4343400" y="1667266"/>
                  <a:chExt cx="3799753" cy="2971505"/>
                </a:xfrm>
              </p:grpSpPr>
              <p:sp>
                <p:nvSpPr>
                  <p:cNvPr id="16" name="Diamond 1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14" name="Straight Connector 13"/>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9" name="Rectangle 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5" name="Straight Connector 4"/>
            <p:cNvCxnSpPr>
              <a:endCxn id="6"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Hrs</a:t>
              </a:r>
              <a:endParaRPr lang="en-US" b="1" dirty="0">
                <a:solidFill>
                  <a:srgbClr val="0000FF"/>
                </a:solidFill>
                <a:latin typeface="Times New Roman" panose="02020603050405020304" pitchFamily="18" charset="0"/>
                <a:cs typeface="Times New Roman" panose="02020603050405020304" pitchFamily="18" charset="0"/>
              </a:endParaRPr>
            </a:p>
          </p:txBody>
        </p:sp>
      </p:grpSp>
      <p:graphicFrame>
        <p:nvGraphicFramePr>
          <p:cNvPr id="31" name="Table 30"/>
          <p:cNvGraphicFramePr>
            <a:graphicFrameLocks noGrp="1"/>
          </p:cNvGraphicFramePr>
          <p:nvPr>
            <p:extLst>
              <p:ext uri="{D42A27DB-BD31-4B8C-83A1-F6EECF244321}">
                <p14:modId xmlns:p14="http://schemas.microsoft.com/office/powerpoint/2010/main" val="944596440"/>
              </p:ext>
            </p:extLst>
          </p:nvPr>
        </p:nvGraphicFramePr>
        <p:xfrm>
          <a:off x="1451953" y="3889333"/>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067934478"/>
              </p:ext>
            </p:extLst>
          </p:nvPr>
        </p:nvGraphicFramePr>
        <p:xfrm>
          <a:off x="1451953" y="4230015"/>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767587897"/>
              </p:ext>
            </p:extLst>
          </p:nvPr>
        </p:nvGraphicFramePr>
        <p:xfrm>
          <a:off x="1451953" y="4812171"/>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182215815"/>
              </p:ext>
            </p:extLst>
          </p:nvPr>
        </p:nvGraphicFramePr>
        <p:xfrm>
          <a:off x="1451953" y="5404463"/>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6" name="TextBox 45"/>
          <p:cNvSpPr txBox="1"/>
          <p:nvPr/>
        </p:nvSpPr>
        <p:spPr>
          <a:xfrm>
            <a:off x="6886087" y="6136423"/>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No Space Wastage</a:t>
            </a:r>
            <a:endParaRPr lang="en-US" b="1" dirty="0">
              <a:latin typeface="Times New Roman" panose="02020603050405020304" pitchFamily="18" charset="0"/>
              <a:cs typeface="Times New Roman" panose="02020603050405020304" pitchFamily="18" charset="0"/>
            </a:endParaRPr>
          </a:p>
        </p:txBody>
      </p:sp>
      <p:graphicFrame>
        <p:nvGraphicFramePr>
          <p:cNvPr id="39" name="Table 38"/>
          <p:cNvGraphicFramePr>
            <a:graphicFrameLocks noGrp="1"/>
          </p:cNvGraphicFramePr>
          <p:nvPr>
            <p:extLst>
              <p:ext uri="{D42A27DB-BD31-4B8C-83A1-F6EECF244321}">
                <p14:modId xmlns:p14="http://schemas.microsoft.com/office/powerpoint/2010/main" val="3701794399"/>
              </p:ext>
            </p:extLst>
          </p:nvPr>
        </p:nvGraphicFramePr>
        <p:xfrm>
          <a:off x="6199044" y="3892149"/>
          <a:ext cx="792641"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tblGrid>
              <a:tr h="0">
                <a:tc>
                  <a:txBody>
                    <a:bodyPr/>
                    <a:lstStyle/>
                    <a:p>
                      <a:pPr algn="ctr"/>
                      <a:r>
                        <a:rPr lang="en-US" sz="1600" b="1" u="none" dirty="0" err="1" smtClean="0">
                          <a:solidFill>
                            <a:srgbClr val="0000FF"/>
                          </a:solidFill>
                          <a:latin typeface="Times New Roman" panose="02020603050405020304" pitchFamily="18" charset="0"/>
                          <a:cs typeface="Times New Roman" panose="02020603050405020304" pitchFamily="18" charset="0"/>
                        </a:rPr>
                        <a:t>Hrs</a:t>
                      </a:r>
                      <a:endParaRPr lang="en-US" sz="1600" b="1" u="none" dirty="0">
                        <a:solidFill>
                          <a:srgbClr val="0000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1820467238"/>
              </p:ext>
            </p:extLst>
          </p:nvPr>
        </p:nvGraphicFramePr>
        <p:xfrm>
          <a:off x="6207800" y="4236452"/>
          <a:ext cx="792641"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tblGrid>
              <a:tr h="0">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p>
                    <a:p>
                      <a:pPr algn="ct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992956616"/>
              </p:ext>
            </p:extLst>
          </p:nvPr>
        </p:nvGraphicFramePr>
        <p:xfrm>
          <a:off x="6207799" y="4823653"/>
          <a:ext cx="792641"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tblGrid>
              <a:tr h="0">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p>
                    <a:p>
                      <a:pPr algn="ct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4076144634"/>
              </p:ext>
            </p:extLst>
          </p:nvPr>
        </p:nvGraphicFramePr>
        <p:xfrm>
          <a:off x="6199511" y="5401204"/>
          <a:ext cx="792641"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tblGrid>
              <a:tr h="0">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18</a:t>
                      </a:r>
                    </a:p>
                    <a:p>
                      <a:pPr algn="ct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51617955"/>
              </p:ext>
            </p:extLst>
          </p:nvPr>
        </p:nvGraphicFramePr>
        <p:xfrm>
          <a:off x="7009039" y="388933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1183333242"/>
              </p:ext>
            </p:extLst>
          </p:nvPr>
        </p:nvGraphicFramePr>
        <p:xfrm>
          <a:off x="7009039" y="4243412"/>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1693833276"/>
              </p:ext>
            </p:extLst>
          </p:nvPr>
        </p:nvGraphicFramePr>
        <p:xfrm>
          <a:off x="7000283" y="4825568"/>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1907861423"/>
              </p:ext>
            </p:extLst>
          </p:nvPr>
        </p:nvGraphicFramePr>
        <p:xfrm>
          <a:off x="7009039" y="5420750"/>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3" name="Straight Arrow Connector 52"/>
          <p:cNvCxnSpPr/>
          <p:nvPr/>
        </p:nvCxnSpPr>
        <p:spPr>
          <a:xfrm>
            <a:off x="1876803" y="2955678"/>
            <a:ext cx="1550312" cy="88857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8253457" y="2912748"/>
            <a:ext cx="2167343" cy="93150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endCxn id="39" idx="0"/>
          </p:cNvCxnSpPr>
          <p:nvPr/>
        </p:nvCxnSpPr>
        <p:spPr>
          <a:xfrm flipH="1">
            <a:off x="6595364" y="3359405"/>
            <a:ext cx="290723" cy="532744"/>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6437" y="4243412"/>
            <a:ext cx="2143125" cy="1381329"/>
          </a:xfrm>
          <a:prstGeom prst="rect">
            <a:avLst/>
          </a:prstGeom>
        </p:spPr>
      </p:pic>
    </p:spTree>
    <p:extLst>
      <p:ext uri="{BB962C8B-B14F-4D97-AF65-F5344CB8AC3E}">
        <p14:creationId xmlns:p14="http://schemas.microsoft.com/office/powerpoint/2010/main" val="403860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b="1" dirty="0">
                <a:latin typeface="Times New Roman" panose="02020603050405020304" pitchFamily="18" charset="0"/>
                <a:cs typeface="Times New Roman" panose="02020603050405020304" pitchFamily="18" charset="0"/>
              </a:rPr>
              <a:t> Levels of Abstraction in Database:</a:t>
            </a:r>
          </a:p>
        </p:txBody>
      </p:sp>
      <p:sp>
        <p:nvSpPr>
          <p:cNvPr id="3" name="Content Placeholder 2"/>
          <p:cNvSpPr>
            <a:spLocks noGrp="1"/>
          </p:cNvSpPr>
          <p:nvPr>
            <p:ph idx="1"/>
          </p:nvPr>
        </p:nvSpPr>
        <p:spPr>
          <a:xfrm>
            <a:off x="298369" y="899160"/>
            <a:ext cx="11167752" cy="5684519"/>
          </a:xfrm>
        </p:spPr>
        <p:txBody>
          <a:bodyPr>
            <a:normAutofit/>
          </a:bodyPr>
          <a:lstStyle/>
          <a:p>
            <a:pPr marL="0" indent="0">
              <a:buNone/>
            </a:pPr>
            <a:endParaRPr lang="en-US" sz="3200" b="1" dirty="0" smtClean="0">
              <a:latin typeface="Times New Roman" panose="02020603050405020304" pitchFamily="18" charset="0"/>
              <a:cs typeface="Times New Roman" panose="02020603050405020304" pitchFamily="18" charset="0"/>
            </a:endParaRPr>
          </a:p>
          <a:p>
            <a:pPr marL="0" indent="0">
              <a:buNone/>
            </a:pPr>
            <a:r>
              <a:rPr lang="en-US" sz="3200" b="1" dirty="0" smtClean="0">
                <a:latin typeface="Times New Roman" panose="02020603050405020304" pitchFamily="18" charset="0"/>
                <a:cs typeface="Times New Roman" panose="02020603050405020304" pitchFamily="18" charset="0"/>
              </a:rPr>
              <a:t>Data Independence:</a:t>
            </a:r>
          </a:p>
          <a:p>
            <a:r>
              <a:rPr lang="en-US" dirty="0" smtClean="0">
                <a:latin typeface="Times New Roman" panose="02020603050405020304" pitchFamily="18" charset="0"/>
                <a:cs typeface="Times New Roman" panose="02020603050405020304" pitchFamily="18" charset="0"/>
              </a:rPr>
              <a:t>It is the main objective of the three-level architecture.</a:t>
            </a:r>
          </a:p>
          <a:p>
            <a:r>
              <a:rPr lang="en-US" dirty="0" smtClean="0">
                <a:latin typeface="Times New Roman" panose="02020603050405020304" pitchFamily="18" charset="0"/>
                <a:cs typeface="Times New Roman" panose="02020603050405020304" pitchFamily="18" charset="0"/>
              </a:rPr>
              <a:t>Schema changes in the upper levels are unaffected by schema changes in the lower levels.</a:t>
            </a:r>
          </a:p>
          <a:p>
            <a:pPr marL="0" indent="0">
              <a:buNone/>
            </a:pPr>
            <a:r>
              <a:rPr lang="en-US" sz="3200" b="1" dirty="0" smtClean="0">
                <a:latin typeface="Times New Roman" panose="02020603050405020304" pitchFamily="18" charset="0"/>
                <a:cs typeface="Times New Roman" panose="02020603050405020304" pitchFamily="18" charset="0"/>
              </a:rPr>
              <a:t>Types of Data Independence:</a:t>
            </a:r>
          </a:p>
          <a:p>
            <a:pPr marL="971550" lvl="1" indent="-514350">
              <a:buAutoNum type="arabicPeriod"/>
            </a:pPr>
            <a:r>
              <a:rPr lang="en-US" sz="2800" dirty="0" smtClean="0">
                <a:latin typeface="Times New Roman" panose="02020603050405020304" pitchFamily="18" charset="0"/>
                <a:cs typeface="Times New Roman" panose="02020603050405020304" pitchFamily="18" charset="0"/>
              </a:rPr>
              <a:t>Logical Data Independence</a:t>
            </a:r>
          </a:p>
          <a:p>
            <a:pPr marL="971550" lvl="1" indent="-514350">
              <a:buAutoNum type="arabicPeriod"/>
            </a:pPr>
            <a:r>
              <a:rPr lang="en-US" sz="2800" dirty="0" smtClean="0">
                <a:latin typeface="Times New Roman" panose="02020603050405020304" pitchFamily="18" charset="0"/>
                <a:cs typeface="Times New Roman" panose="02020603050405020304" pitchFamily="18" charset="0"/>
              </a:rPr>
              <a:t>Physical Data Independence</a:t>
            </a:r>
          </a:p>
          <a:p>
            <a:endParaRPr lang="en-US"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7306072"/>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Step-3</a:t>
            </a:r>
            <a:r>
              <a:rPr lang="en-US" sz="3200" b="1" dirty="0">
                <a:solidFill>
                  <a:srgbClr val="FF0000"/>
                </a:solidFill>
                <a:latin typeface="Times New Roman" panose="02020603050405020304" pitchFamily="18" charset="0"/>
                <a:cs typeface="Times New Roman" panose="02020603050405020304" pitchFamily="18" charset="0"/>
              </a:rPr>
              <a:t>: Mapping of Binary 1:1 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 name="Group 2"/>
          <p:cNvGrpSpPr/>
          <p:nvPr/>
        </p:nvGrpSpPr>
        <p:grpSpPr>
          <a:xfrm>
            <a:off x="815566" y="1379503"/>
            <a:ext cx="10949321" cy="2466976"/>
            <a:chOff x="555929" y="1252719"/>
            <a:chExt cx="10949321" cy="2466976"/>
          </a:xfrm>
        </p:grpSpPr>
        <p:grpSp>
          <p:nvGrpSpPr>
            <p:cNvPr id="4" name="Group 3"/>
            <p:cNvGrpSpPr/>
            <p:nvPr/>
          </p:nvGrpSpPr>
          <p:grpSpPr>
            <a:xfrm>
              <a:off x="555929" y="1252719"/>
              <a:ext cx="10949321" cy="2466976"/>
              <a:chOff x="370958" y="2596803"/>
              <a:chExt cx="10949321" cy="2466976"/>
            </a:xfrm>
          </p:grpSpPr>
          <p:grpSp>
            <p:nvGrpSpPr>
              <p:cNvPr id="7" name="Group 6"/>
              <p:cNvGrpSpPr/>
              <p:nvPr/>
            </p:nvGrpSpPr>
            <p:grpSpPr>
              <a:xfrm>
                <a:off x="370958" y="2596803"/>
                <a:ext cx="10949321" cy="2466976"/>
                <a:chOff x="450200" y="1647031"/>
                <a:chExt cx="10949321" cy="2466976"/>
              </a:xfrm>
            </p:grpSpPr>
            <p:grpSp>
              <p:nvGrpSpPr>
                <p:cNvPr id="10" name="Group 9"/>
                <p:cNvGrpSpPr/>
                <p:nvPr/>
              </p:nvGrpSpPr>
              <p:grpSpPr>
                <a:xfrm>
                  <a:off x="450200" y="1981496"/>
                  <a:ext cx="1942800" cy="1523704"/>
                  <a:chOff x="450200" y="2072936"/>
                  <a:chExt cx="1854913" cy="1340434"/>
                </a:xfrm>
              </p:grpSpPr>
              <p:sp>
                <p:nvSpPr>
                  <p:cNvPr id="21" name="Rectangle 2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a:endCxn id="2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9382254" y="1647031"/>
                  <a:ext cx="2017267" cy="1842931"/>
                  <a:chOff x="742886" y="1912221"/>
                  <a:chExt cx="1838384" cy="1501149"/>
                </a:xfrm>
              </p:grpSpPr>
              <p:sp>
                <p:nvSpPr>
                  <p:cNvPr id="18" name="Rectangle 1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Oval 1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0" name="Straight Connector 19"/>
                  <p:cNvCxnSpPr>
                    <a:endCxn id="1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289520" y="2271847"/>
                  <a:ext cx="3799753" cy="1842160"/>
                  <a:chOff x="4343400" y="1667266"/>
                  <a:chExt cx="3799753" cy="2971505"/>
                </a:xfrm>
              </p:grpSpPr>
              <p:sp>
                <p:nvSpPr>
                  <p:cNvPr id="16" name="Diamond 1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14" name="Straight Connector 13"/>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9" name="Rectangle 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5" name="Straight Connector 4"/>
            <p:cNvCxnSpPr>
              <a:endCxn id="6"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Hrs</a:t>
              </a:r>
              <a:endParaRPr lang="en-US" b="1" dirty="0">
                <a:solidFill>
                  <a:srgbClr val="0000FF"/>
                </a:solidFill>
                <a:latin typeface="Times New Roman" panose="02020603050405020304" pitchFamily="18" charset="0"/>
                <a:cs typeface="Times New Roman" panose="02020603050405020304" pitchFamily="18" charset="0"/>
              </a:endParaRPr>
            </a:p>
          </p:txBody>
        </p:sp>
      </p:grpSp>
      <p:graphicFrame>
        <p:nvGraphicFramePr>
          <p:cNvPr id="24" name="Table 23"/>
          <p:cNvGraphicFramePr>
            <a:graphicFrameLocks noGrp="1"/>
          </p:cNvGraphicFramePr>
          <p:nvPr>
            <p:extLst>
              <p:ext uri="{D42A27DB-BD31-4B8C-83A1-F6EECF244321}">
                <p14:modId xmlns:p14="http://schemas.microsoft.com/office/powerpoint/2010/main" val="611929145"/>
              </p:ext>
            </p:extLst>
          </p:nvPr>
        </p:nvGraphicFramePr>
        <p:xfrm>
          <a:off x="268637" y="359000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921324853"/>
              </p:ext>
            </p:extLst>
          </p:nvPr>
        </p:nvGraphicFramePr>
        <p:xfrm>
          <a:off x="9701973" y="3463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912493476"/>
              </p:ext>
            </p:extLst>
          </p:nvPr>
        </p:nvGraphicFramePr>
        <p:xfrm>
          <a:off x="1391164" y="503520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472581539"/>
              </p:ext>
            </p:extLst>
          </p:nvPr>
        </p:nvGraphicFramePr>
        <p:xfrm>
          <a:off x="6962513" y="503321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28" name="Straight Arrow Connector 27"/>
          <p:cNvCxnSpPr/>
          <p:nvPr/>
        </p:nvCxnSpPr>
        <p:spPr>
          <a:xfrm>
            <a:off x="3701264" y="4011106"/>
            <a:ext cx="506775" cy="94292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160243" y="3727136"/>
            <a:ext cx="1376103" cy="1164353"/>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Table 37"/>
          <p:cNvGraphicFramePr>
            <a:graphicFrameLocks noGrp="1"/>
          </p:cNvGraphicFramePr>
          <p:nvPr>
            <p:extLst>
              <p:ext uri="{D42A27DB-BD31-4B8C-83A1-F6EECF244321}">
                <p14:modId xmlns:p14="http://schemas.microsoft.com/office/powerpoint/2010/main" val="449022372"/>
              </p:ext>
            </p:extLst>
          </p:nvPr>
        </p:nvGraphicFramePr>
        <p:xfrm>
          <a:off x="6158441" y="5033210"/>
          <a:ext cx="792641"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tblGrid>
              <a:tr h="0">
                <a:tc>
                  <a:txBody>
                    <a:bodyPr/>
                    <a:lstStyle/>
                    <a:p>
                      <a:pPr algn="ctr"/>
                      <a:r>
                        <a:rPr lang="en-US" sz="1600" b="1" u="none" dirty="0" err="1" smtClean="0">
                          <a:solidFill>
                            <a:srgbClr val="0000FF"/>
                          </a:solidFill>
                          <a:latin typeface="Times New Roman" panose="02020603050405020304" pitchFamily="18" charset="0"/>
                          <a:cs typeface="Times New Roman" panose="02020603050405020304" pitchFamily="18" charset="0"/>
                        </a:rPr>
                        <a:t>Hrs</a:t>
                      </a:r>
                      <a:endParaRPr lang="en-US" sz="1600" b="1" u="none" dirty="0">
                        <a:solidFill>
                          <a:srgbClr val="0000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39" name="Down Arrow 38"/>
          <p:cNvSpPr/>
          <p:nvPr/>
        </p:nvSpPr>
        <p:spPr>
          <a:xfrm>
            <a:off x="6235142" y="4011106"/>
            <a:ext cx="506355" cy="88038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13840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b="1" dirty="0" smtClean="0">
                <a:latin typeface="Times New Roman" panose="02020603050405020304" pitchFamily="18" charset="0"/>
                <a:cs typeface="Times New Roman" panose="02020603050405020304" pitchFamily="18" charset="0"/>
              </a:rPr>
              <a:t>Case-2(when </a:t>
            </a:r>
            <a:r>
              <a:rPr lang="en-US" b="1" dirty="0">
                <a:latin typeface="Times New Roman" panose="02020603050405020304" pitchFamily="18" charset="0"/>
                <a:cs typeface="Times New Roman" panose="02020603050405020304" pitchFamily="18" charset="0"/>
              </a:rPr>
              <a:t>the participations are only </a:t>
            </a:r>
            <a:r>
              <a:rPr lang="en-US" b="1" dirty="0" smtClean="0">
                <a:latin typeface="Times New Roman" panose="02020603050405020304" pitchFamily="18" charset="0"/>
                <a:cs typeface="Times New Roman" panose="02020603050405020304" pitchFamily="18" charset="0"/>
              </a:rPr>
              <a:t>total): </a:t>
            </a:r>
            <a:endParaRPr lang="en-US" b="1" dirty="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nvGraphicFramePr>
        <p:xfrm>
          <a:off x="510638" y="166204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1843386184"/>
              </p:ext>
            </p:extLst>
          </p:nvPr>
        </p:nvGraphicFramePr>
        <p:xfrm>
          <a:off x="6059125" y="16620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36" name="TextBox 35"/>
          <p:cNvSpPr txBox="1"/>
          <p:nvPr/>
        </p:nvSpPr>
        <p:spPr>
          <a:xfrm>
            <a:off x="510638" y="2115132"/>
            <a:ext cx="11302413" cy="4493538"/>
          </a:xfrm>
          <a:prstGeom prst="rect">
            <a:avLst/>
          </a:prstGeom>
          <a:noFill/>
          <a:ln>
            <a:solidFill>
              <a:schemeClr val="tx1"/>
            </a:solidFill>
          </a:ln>
        </p:spPr>
        <p:txBody>
          <a:bodyPr wrap="square" rtlCol="0">
            <a:spAutoFit/>
          </a:bodyPr>
          <a:lstStyle/>
          <a:p>
            <a:r>
              <a:rPr lang="en-US" sz="2200" b="1" dirty="0">
                <a:latin typeface="Times New Roman" panose="02020603050405020304" pitchFamily="18" charset="0"/>
                <a:cs typeface="Times New Roman" panose="02020603050405020304" pitchFamily="18" charset="0"/>
              </a:rPr>
              <a:t>c</a:t>
            </a:r>
            <a:r>
              <a:rPr lang="en-US" sz="2200" b="1" dirty="0" smtClean="0">
                <a:latin typeface="Times New Roman" panose="02020603050405020304" pitchFamily="18" charset="0"/>
                <a:cs typeface="Times New Roman" panose="02020603050405020304" pitchFamily="18" charset="0"/>
              </a:rPr>
              <a:t>reate table </a:t>
            </a:r>
            <a:r>
              <a:rPr lang="en-US" sz="2200" b="1" dirty="0" err="1" smtClean="0">
                <a:latin typeface="Times New Roman" panose="02020603050405020304" pitchFamily="18" charset="0"/>
                <a:cs typeface="Times New Roman" panose="02020603050405020304" pitchFamily="18" charset="0"/>
              </a:rPr>
              <a:t>Employee_works_for_Department</a:t>
            </a:r>
            <a:endParaRPr lang="en-US" sz="2200" b="1" dirty="0" smtClean="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a:t>
            </a:r>
          </a:p>
          <a:p>
            <a:pPr lvl="1"/>
            <a:r>
              <a:rPr lang="en-US" sz="2200" dirty="0" err="1">
                <a:latin typeface="Times New Roman" panose="02020603050405020304" pitchFamily="18" charset="0"/>
                <a:cs typeface="Times New Roman" panose="02020603050405020304" pitchFamily="18" charset="0"/>
              </a:rPr>
              <a:t>ssn</a:t>
            </a:r>
            <a:r>
              <a:rPr lang="en-US" sz="2200" b="1" dirty="0">
                <a:latin typeface="Times New Roman" panose="02020603050405020304" pitchFamily="18" charset="0"/>
                <a:cs typeface="Times New Roman" panose="02020603050405020304" pitchFamily="18" charset="0"/>
              </a:rPr>
              <a:t> varchar2(10),</a:t>
            </a:r>
          </a:p>
          <a:p>
            <a:pPr lvl="1"/>
            <a:r>
              <a:rPr lang="en-US" sz="2200" dirty="0" err="1">
                <a:latin typeface="Times New Roman" panose="02020603050405020304" pitchFamily="18" charset="0"/>
                <a:cs typeface="Times New Roman" panose="02020603050405020304" pitchFamily="18" charset="0"/>
              </a:rPr>
              <a:t>Fname</a:t>
            </a:r>
            <a:r>
              <a:rPr lang="en-US" sz="2200" b="1" dirty="0">
                <a:latin typeface="Times New Roman" panose="02020603050405020304" pitchFamily="18" charset="0"/>
                <a:cs typeface="Times New Roman" panose="02020603050405020304" pitchFamily="18" charset="0"/>
              </a:rPr>
              <a:t> varchar2(30) not null,</a:t>
            </a:r>
          </a:p>
          <a:p>
            <a:pPr lvl="1"/>
            <a:r>
              <a:rPr lang="en-US" sz="2200" dirty="0" err="1">
                <a:latin typeface="Times New Roman" panose="02020603050405020304" pitchFamily="18" charset="0"/>
                <a:cs typeface="Times New Roman" panose="02020603050405020304" pitchFamily="18" charset="0"/>
              </a:rPr>
              <a:t>Minit</a:t>
            </a:r>
            <a:r>
              <a:rPr lang="en-US" sz="2200" b="1" dirty="0">
                <a:latin typeface="Times New Roman" panose="02020603050405020304" pitchFamily="18" charset="0"/>
                <a:cs typeface="Times New Roman" panose="02020603050405020304" pitchFamily="18" charset="0"/>
              </a:rPr>
              <a:t> varchar2(4),</a:t>
            </a:r>
          </a:p>
          <a:p>
            <a:pPr lvl="1"/>
            <a:r>
              <a:rPr lang="en-US" sz="2200" dirty="0" err="1">
                <a:latin typeface="Times New Roman" panose="02020603050405020304" pitchFamily="18" charset="0"/>
                <a:cs typeface="Times New Roman" panose="02020603050405020304" pitchFamily="18" charset="0"/>
              </a:rPr>
              <a:t>Lname</a:t>
            </a:r>
            <a:r>
              <a:rPr lang="en-US" sz="2200" b="1" dirty="0">
                <a:latin typeface="Times New Roman" panose="02020603050405020304" pitchFamily="18" charset="0"/>
                <a:cs typeface="Times New Roman" panose="02020603050405020304" pitchFamily="18" charset="0"/>
              </a:rPr>
              <a:t> varchar2(30),</a:t>
            </a:r>
          </a:p>
          <a:p>
            <a:pPr lvl="1"/>
            <a:r>
              <a:rPr lang="en-US" sz="2200" dirty="0">
                <a:latin typeface="Times New Roman" panose="02020603050405020304" pitchFamily="18" charset="0"/>
                <a:cs typeface="Times New Roman" panose="02020603050405020304" pitchFamily="18" charset="0"/>
              </a:rPr>
              <a:t>DOB</a:t>
            </a:r>
            <a:r>
              <a:rPr lang="en-US" sz="2200" b="1" dirty="0">
                <a:latin typeface="Times New Roman" panose="02020603050405020304" pitchFamily="18" charset="0"/>
                <a:cs typeface="Times New Roman" panose="02020603050405020304" pitchFamily="18" charset="0"/>
              </a:rPr>
              <a:t> date,</a:t>
            </a:r>
          </a:p>
          <a:p>
            <a:pPr lvl="1"/>
            <a:r>
              <a:rPr lang="en-US" sz="2200" dirty="0">
                <a:latin typeface="Times New Roman" panose="02020603050405020304" pitchFamily="18" charset="0"/>
                <a:cs typeface="Times New Roman" panose="02020603050405020304" pitchFamily="18" charset="0"/>
              </a:rPr>
              <a:t>sex</a:t>
            </a:r>
            <a:r>
              <a:rPr lang="en-US" sz="2200" b="1" dirty="0">
                <a:latin typeface="Times New Roman" panose="02020603050405020304" pitchFamily="18" charset="0"/>
                <a:cs typeface="Times New Roman" panose="02020603050405020304" pitchFamily="18" charset="0"/>
              </a:rPr>
              <a:t> varchar2(1</a:t>
            </a:r>
            <a:r>
              <a:rPr lang="en-US" sz="2200" b="1" dirty="0" smtClean="0">
                <a:latin typeface="Times New Roman" panose="02020603050405020304" pitchFamily="18" charset="0"/>
                <a:cs typeface="Times New Roman" panose="02020603050405020304" pitchFamily="18" charset="0"/>
              </a:rPr>
              <a:t>),</a:t>
            </a:r>
          </a:p>
          <a:p>
            <a:pPr lvl="1"/>
            <a:r>
              <a:rPr lang="en-US" sz="2200" dirty="0" err="1" smtClean="0">
                <a:latin typeface="Times New Roman" panose="02020603050405020304" pitchFamily="18" charset="0"/>
                <a:cs typeface="Times New Roman" panose="02020603050405020304" pitchFamily="18" charset="0"/>
              </a:rPr>
              <a:t>Hrs</a:t>
            </a:r>
            <a:r>
              <a:rPr lang="en-US" sz="2200" b="1" dirty="0" smtClean="0">
                <a:latin typeface="Times New Roman" panose="02020603050405020304" pitchFamily="18" charset="0"/>
                <a:cs typeface="Times New Roman" panose="02020603050405020304" pitchFamily="18" charset="0"/>
              </a:rPr>
              <a:t> number(5),</a:t>
            </a:r>
            <a:endParaRPr lang="en-US" sz="2200" b="1" dirty="0">
              <a:latin typeface="Times New Roman" panose="02020603050405020304" pitchFamily="18" charset="0"/>
              <a:cs typeface="Times New Roman" panose="02020603050405020304" pitchFamily="18" charset="0"/>
            </a:endParaRPr>
          </a:p>
          <a:p>
            <a:pPr lvl="1"/>
            <a:r>
              <a:rPr lang="en-US" sz="2200" dirty="0">
                <a:latin typeface="Times New Roman" panose="02020603050405020304" pitchFamily="18" charset="0"/>
                <a:cs typeface="Times New Roman" panose="02020603050405020304" pitchFamily="18" charset="0"/>
              </a:rPr>
              <a:t>D-ID</a:t>
            </a:r>
            <a:r>
              <a:rPr lang="en-US" sz="2200" b="1" dirty="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varchar2(10),</a:t>
            </a:r>
          </a:p>
          <a:p>
            <a:pPr lvl="1"/>
            <a:r>
              <a:rPr lang="en-US" sz="2200" dirty="0" err="1" smtClean="0">
                <a:latin typeface="Times New Roman" panose="02020603050405020304" pitchFamily="18" charset="0"/>
                <a:cs typeface="Times New Roman" panose="02020603050405020304" pitchFamily="18" charset="0"/>
              </a:rPr>
              <a:t>Dname</a:t>
            </a:r>
            <a:r>
              <a:rPr lang="en-US" sz="2200" b="1" dirty="0" smtClean="0">
                <a:latin typeface="Times New Roman" panose="02020603050405020304" pitchFamily="18" charset="0"/>
                <a:cs typeface="Times New Roman" panose="02020603050405020304" pitchFamily="18" charset="0"/>
              </a:rPr>
              <a:t> varchar2(20),</a:t>
            </a:r>
            <a:endParaRPr lang="en-US" sz="2200" b="1" dirty="0">
              <a:latin typeface="Times New Roman" panose="02020603050405020304" pitchFamily="18" charset="0"/>
              <a:cs typeface="Times New Roman" panose="02020603050405020304" pitchFamily="18" charset="0"/>
            </a:endParaRPr>
          </a:p>
          <a:p>
            <a:pPr lvl="1"/>
            <a:r>
              <a:rPr lang="en-US" sz="2200" b="1" dirty="0">
                <a:latin typeface="Times New Roman" panose="02020603050405020304" pitchFamily="18" charset="0"/>
                <a:cs typeface="Times New Roman" panose="02020603050405020304" pitchFamily="18" charset="0"/>
              </a:rPr>
              <a:t>constraint </a:t>
            </a:r>
            <a:r>
              <a:rPr lang="en-US" sz="2200" dirty="0" err="1" smtClean="0">
                <a:latin typeface="Times New Roman" panose="02020603050405020304" pitchFamily="18" charset="0"/>
                <a:cs typeface="Times New Roman" panose="02020603050405020304" pitchFamily="18" charset="0"/>
              </a:rPr>
              <a:t>pk_employee_work_department</a:t>
            </a:r>
            <a:r>
              <a:rPr lang="en-US" sz="2200" b="1" dirty="0" smtClean="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primary key( </a:t>
            </a:r>
            <a:r>
              <a:rPr lang="en-US" sz="2200" dirty="0" err="1">
                <a:latin typeface="Times New Roman" panose="02020603050405020304" pitchFamily="18" charset="0"/>
                <a:cs typeface="Times New Roman" panose="02020603050405020304" pitchFamily="18" charset="0"/>
              </a:rPr>
              <a:t>ssn</a:t>
            </a:r>
            <a:r>
              <a:rPr lang="en-US" sz="2200" b="1" dirty="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p:txBody>
      </p:sp>
      <p:sp>
        <p:nvSpPr>
          <p:cNvPr id="41" name="TextBox 40"/>
          <p:cNvSpPr txBox="1"/>
          <p:nvPr/>
        </p:nvSpPr>
        <p:spPr>
          <a:xfrm>
            <a:off x="3760423" y="1032267"/>
            <a:ext cx="1729650"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5490073" y="1028013"/>
            <a:ext cx="2175007"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007954655"/>
              </p:ext>
            </p:extLst>
          </p:nvPr>
        </p:nvGraphicFramePr>
        <p:xfrm>
          <a:off x="5266484" y="1664410"/>
          <a:ext cx="792641"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tblGrid>
              <a:tr h="0">
                <a:tc>
                  <a:txBody>
                    <a:bodyPr/>
                    <a:lstStyle/>
                    <a:p>
                      <a:pPr algn="ctr"/>
                      <a:r>
                        <a:rPr lang="en-US" sz="1600" b="1" u="none" dirty="0" err="1" smtClean="0">
                          <a:solidFill>
                            <a:srgbClr val="0000FF"/>
                          </a:solidFill>
                          <a:latin typeface="Times New Roman" panose="02020603050405020304" pitchFamily="18" charset="0"/>
                          <a:cs typeface="Times New Roman" panose="02020603050405020304" pitchFamily="18" charset="0"/>
                        </a:rPr>
                        <a:t>Hrs</a:t>
                      </a:r>
                      <a:endParaRPr lang="en-US" sz="1600" b="1" u="none" dirty="0">
                        <a:solidFill>
                          <a:srgbClr val="0000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11" name="TextBox 10"/>
          <p:cNvSpPr txBox="1"/>
          <p:nvPr/>
        </p:nvSpPr>
        <p:spPr>
          <a:xfrm>
            <a:off x="2030773" y="1028014"/>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57389"/>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13181" y="253388"/>
            <a:ext cx="11613033" cy="61363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Step-3</a:t>
            </a:r>
            <a:r>
              <a:rPr lang="en-US" sz="3200" b="1" dirty="0">
                <a:solidFill>
                  <a:srgbClr val="FF0000"/>
                </a:solidFill>
                <a:latin typeface="Times New Roman" panose="02020603050405020304" pitchFamily="18" charset="0"/>
                <a:cs typeface="Times New Roman" panose="02020603050405020304" pitchFamily="18" charset="0"/>
              </a:rPr>
              <a:t>: Mapping of Binary 1:1 Relationship Types.</a:t>
            </a:r>
          </a:p>
          <a:p>
            <a:r>
              <a:rPr lang="en-US" sz="3200" b="1" dirty="0" smtClean="0">
                <a:latin typeface="Times New Roman" panose="02020603050405020304" pitchFamily="18" charset="0"/>
                <a:cs typeface="Times New Roman" panose="02020603050405020304" pitchFamily="18" charset="0"/>
              </a:rPr>
              <a:t>Case-3(when the participations are partial and total): </a:t>
            </a:r>
          </a:p>
          <a:p>
            <a:r>
              <a:rPr lang="en-US" sz="2400" dirty="0" smtClean="0">
                <a:latin typeface="Times New Roman" panose="02020603050405020304" pitchFamily="18" charset="0"/>
                <a:cs typeface="Times New Roman" panose="02020603050405020304" pitchFamily="18" charset="0"/>
              </a:rPr>
              <a:t>Identify the entity type ‘E’ that is totally participating in the relationship type ‘R’.</a:t>
            </a:r>
          </a:p>
          <a:p>
            <a:r>
              <a:rPr lang="en-US" sz="2400" dirty="0" smtClean="0">
                <a:latin typeface="Times New Roman" panose="02020603050405020304" pitchFamily="18" charset="0"/>
                <a:cs typeface="Times New Roman" panose="02020603050405020304" pitchFamily="18" charset="0"/>
              </a:rPr>
              <a:t>Also, identify </a:t>
            </a:r>
            <a:r>
              <a:rPr lang="en-US" sz="2400" dirty="0">
                <a:latin typeface="Times New Roman" panose="02020603050405020304" pitchFamily="18" charset="0"/>
                <a:cs typeface="Times New Roman" panose="02020603050405020304" pitchFamily="18" charset="0"/>
              </a:rPr>
              <a:t>the entity type </a:t>
            </a:r>
            <a:r>
              <a:rPr lang="en-US" sz="2400" dirty="0" smtClean="0">
                <a:latin typeface="Times New Roman" panose="02020603050405020304" pitchFamily="18" charset="0"/>
                <a:cs typeface="Times New Roman" panose="02020603050405020304" pitchFamily="18" charset="0"/>
              </a:rPr>
              <a:t>‘D’ </a:t>
            </a:r>
            <a:r>
              <a:rPr lang="en-US" sz="2400" dirty="0">
                <a:latin typeface="Times New Roman" panose="02020603050405020304" pitchFamily="18" charset="0"/>
                <a:cs typeface="Times New Roman" panose="02020603050405020304" pitchFamily="18" charset="0"/>
              </a:rPr>
              <a:t>that is </a:t>
            </a:r>
            <a:r>
              <a:rPr lang="en-US" sz="2400" dirty="0" smtClean="0">
                <a:latin typeface="Times New Roman" panose="02020603050405020304" pitchFamily="18" charset="0"/>
                <a:cs typeface="Times New Roman" panose="02020603050405020304" pitchFamily="18" charset="0"/>
              </a:rPr>
              <a:t>partially </a:t>
            </a:r>
            <a:r>
              <a:rPr lang="en-US" sz="2400" dirty="0">
                <a:latin typeface="Times New Roman" panose="02020603050405020304" pitchFamily="18" charset="0"/>
                <a:cs typeface="Times New Roman" panose="02020603050405020304" pitchFamily="18" charset="0"/>
              </a:rPr>
              <a:t>participating in the relationship type ‘R’.</a:t>
            </a:r>
          </a:p>
          <a:p>
            <a:r>
              <a:rPr lang="en-US" sz="2400" dirty="0" smtClean="0">
                <a:latin typeface="Times New Roman" panose="02020603050405020304" pitchFamily="18" charset="0"/>
                <a:cs typeface="Times New Roman" panose="02020603050405020304" pitchFamily="18" charset="0"/>
              </a:rPr>
              <a:t>Include the primary key of the partially participating entity type ‘D’ in ‘E’ as its foreign key.</a:t>
            </a:r>
          </a:p>
          <a:p>
            <a:r>
              <a:rPr lang="en-US" sz="2400" dirty="0" smtClean="0">
                <a:latin typeface="Times New Roman" panose="02020603050405020304" pitchFamily="18" charset="0"/>
                <a:cs typeface="Times New Roman" panose="02020603050405020304" pitchFamily="18" charset="0"/>
              </a:rPr>
              <a:t>Also, include the attribute of ‘R’ in ‘E’.</a:t>
            </a: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48793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b="1" dirty="0">
                <a:latin typeface="Times New Roman" panose="02020603050405020304" pitchFamily="18" charset="0"/>
                <a:cs typeface="Times New Roman" panose="02020603050405020304" pitchFamily="18" charset="0"/>
              </a:rPr>
              <a:t>Case-3(when the participations are partial and total): </a:t>
            </a:r>
            <a:endParaRPr lang="en-US" sz="4000"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0" name="Table 19"/>
          <p:cNvGraphicFramePr>
            <a:graphicFrameLocks noGrp="1"/>
          </p:cNvGraphicFramePr>
          <p:nvPr/>
        </p:nvGraphicFramePr>
        <p:xfrm>
          <a:off x="191148" y="3093885"/>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902178973"/>
              </p:ext>
            </p:extLst>
          </p:nvPr>
        </p:nvGraphicFramePr>
        <p:xfrm>
          <a:off x="9487983" y="297777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4164780077"/>
              </p:ext>
            </p:extLst>
          </p:nvPr>
        </p:nvGraphicFramePr>
        <p:xfrm>
          <a:off x="5240261" y="4316515"/>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rgbClr val="FF0000"/>
                          </a:solidFill>
                          <a:latin typeface="Times New Roman" panose="02020603050405020304" pitchFamily="18" charset="0"/>
                          <a:cs typeface="Times New Roman" panose="02020603050405020304" pitchFamily="18" charset="0"/>
                        </a:rPr>
                        <a:t>SSN</a:t>
                      </a: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00B050"/>
                          </a:solidFill>
                          <a:latin typeface="Times New Roman" panose="02020603050405020304" pitchFamily="18" charset="0"/>
                          <a:cs typeface="Times New Roman" panose="02020603050405020304" pitchFamily="18" charset="0"/>
                        </a:rPr>
                        <a:t>D-ID</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25" name="Straight Arrow Connector 24"/>
          <p:cNvCxnSpPr/>
          <p:nvPr/>
        </p:nvCxnSpPr>
        <p:spPr>
          <a:xfrm>
            <a:off x="4441154" y="3462000"/>
            <a:ext cx="1290641" cy="75409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255333" y="3148830"/>
            <a:ext cx="2079346" cy="979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Down Arrow 34"/>
          <p:cNvSpPr/>
          <p:nvPr/>
        </p:nvSpPr>
        <p:spPr>
          <a:xfrm>
            <a:off x="5810383" y="3481250"/>
            <a:ext cx="969484" cy="76016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555929" y="911193"/>
            <a:ext cx="10949321" cy="2466976"/>
            <a:chOff x="555929" y="1252719"/>
            <a:chExt cx="10949321" cy="2466976"/>
          </a:xfrm>
        </p:grpSpPr>
        <p:grpSp>
          <p:nvGrpSpPr>
            <p:cNvPr id="2" name="Group 1"/>
            <p:cNvGrpSpPr/>
            <p:nvPr/>
          </p:nvGrpSpPr>
          <p:grpSpPr>
            <a:xfrm>
              <a:off x="555929" y="1252719"/>
              <a:ext cx="10949321" cy="2466976"/>
              <a:chOff x="370958" y="2596803"/>
              <a:chExt cx="10949321" cy="2466976"/>
            </a:xfrm>
          </p:grpSpPr>
          <p:grpSp>
            <p:nvGrpSpPr>
              <p:cNvPr id="3" name="Group 2"/>
              <p:cNvGrpSpPr/>
              <p:nvPr/>
            </p:nvGrpSpPr>
            <p:grpSpPr>
              <a:xfrm>
                <a:off x="370958" y="2596803"/>
                <a:ext cx="10949321" cy="2466976"/>
                <a:chOff x="450200" y="1647031"/>
                <a:chExt cx="10949321" cy="2466976"/>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289520" y="2271847"/>
                  <a:ext cx="3799753" cy="1842160"/>
                  <a:chOff x="4343400" y="1667266"/>
                  <a:chExt cx="3799753" cy="2971505"/>
                </a:xfrm>
              </p:grpSpPr>
              <p:sp>
                <p:nvSpPr>
                  <p:cNvPr id="9" name="Diamond 8"/>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11"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191148" y="393121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191148" y="427189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191148" y="4854050"/>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191148" y="5446342"/>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573282167"/>
              </p:ext>
            </p:extLst>
          </p:nvPr>
        </p:nvGraphicFramePr>
        <p:xfrm>
          <a:off x="9518326" y="39137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9518326" y="42678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9518326" y="46054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9518326" y="49573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nvGraphicFramePr>
        <p:xfrm>
          <a:off x="5240260" y="4649140"/>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655606684"/>
              </p:ext>
            </p:extLst>
          </p:nvPr>
        </p:nvGraphicFramePr>
        <p:xfrm>
          <a:off x="5240259" y="4986786"/>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3204685088"/>
              </p:ext>
            </p:extLst>
          </p:nvPr>
        </p:nvGraphicFramePr>
        <p:xfrm>
          <a:off x="5240259" y="5329675"/>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1597850297"/>
              </p:ext>
            </p:extLst>
          </p:nvPr>
        </p:nvGraphicFramePr>
        <p:xfrm>
          <a:off x="9518326" y="528969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7" name="Oval 46"/>
          <p:cNvSpPr/>
          <p:nvPr/>
        </p:nvSpPr>
        <p:spPr>
          <a:xfrm>
            <a:off x="4867451" y="5624857"/>
            <a:ext cx="3292338" cy="451080"/>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8422715" y="6064991"/>
            <a:ext cx="3027027"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endParaRPr lang="en-US" b="1" dirty="0">
              <a:latin typeface="Times New Roman" panose="02020603050405020304" pitchFamily="18" charset="0"/>
              <a:cs typeface="Times New Roman" panose="02020603050405020304" pitchFamily="18"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718074152"/>
              </p:ext>
            </p:extLst>
          </p:nvPr>
        </p:nvGraphicFramePr>
        <p:xfrm>
          <a:off x="5240259" y="567256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8" name="Oval 57"/>
          <p:cNvSpPr/>
          <p:nvPr/>
        </p:nvSpPr>
        <p:spPr>
          <a:xfrm>
            <a:off x="5355189" y="4216097"/>
            <a:ext cx="1491947" cy="1941341"/>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60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2" grpId="0" animBg="1"/>
      <p:bldP spid="58"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b="1" dirty="0">
                <a:latin typeface="Times New Roman" panose="02020603050405020304" pitchFamily="18" charset="0"/>
                <a:cs typeface="Times New Roman" panose="02020603050405020304" pitchFamily="18" charset="0"/>
              </a:rPr>
              <a:t>Case-3(when the participations are partial and total): </a:t>
            </a:r>
            <a:endParaRPr lang="en-US" sz="4000"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0" name="Table 19"/>
          <p:cNvGraphicFramePr>
            <a:graphicFrameLocks noGrp="1"/>
          </p:cNvGraphicFramePr>
          <p:nvPr/>
        </p:nvGraphicFramePr>
        <p:xfrm>
          <a:off x="191148" y="3093885"/>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1" name="Table 20"/>
          <p:cNvGraphicFramePr>
            <a:graphicFrameLocks noGrp="1"/>
          </p:cNvGraphicFramePr>
          <p:nvPr/>
        </p:nvGraphicFramePr>
        <p:xfrm>
          <a:off x="9487983" y="297777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25" name="Straight Arrow Connector 24"/>
          <p:cNvCxnSpPr>
            <a:endCxn id="45" idx="1"/>
          </p:cNvCxnSpPr>
          <p:nvPr/>
        </p:nvCxnSpPr>
        <p:spPr>
          <a:xfrm>
            <a:off x="4441154" y="3462000"/>
            <a:ext cx="2974964" cy="62994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0526414" y="3401733"/>
            <a:ext cx="2955" cy="46484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55929" y="911193"/>
            <a:ext cx="10949321" cy="2466976"/>
            <a:chOff x="555929" y="1252719"/>
            <a:chExt cx="10949321" cy="2466976"/>
          </a:xfrm>
        </p:grpSpPr>
        <p:grpSp>
          <p:nvGrpSpPr>
            <p:cNvPr id="2" name="Group 1"/>
            <p:cNvGrpSpPr/>
            <p:nvPr/>
          </p:nvGrpSpPr>
          <p:grpSpPr>
            <a:xfrm>
              <a:off x="555929" y="1252719"/>
              <a:ext cx="10949321" cy="2466976"/>
              <a:chOff x="370958" y="2596803"/>
              <a:chExt cx="10949321" cy="2466976"/>
            </a:xfrm>
          </p:grpSpPr>
          <p:grpSp>
            <p:nvGrpSpPr>
              <p:cNvPr id="3" name="Group 2"/>
              <p:cNvGrpSpPr/>
              <p:nvPr/>
            </p:nvGrpSpPr>
            <p:grpSpPr>
              <a:xfrm>
                <a:off x="370958" y="2596803"/>
                <a:ext cx="10949321" cy="2466976"/>
                <a:chOff x="450200" y="1647031"/>
                <a:chExt cx="10949321" cy="2466976"/>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289520" y="2271847"/>
                  <a:ext cx="3799753" cy="1842160"/>
                  <a:chOff x="4343400" y="1667266"/>
                  <a:chExt cx="3799753" cy="2971505"/>
                </a:xfrm>
              </p:grpSpPr>
              <p:sp>
                <p:nvSpPr>
                  <p:cNvPr id="9" name="Diamond 8"/>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11"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191148" y="393121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191148" y="427189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191148" y="4854050"/>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191148" y="5446342"/>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9518326" y="39137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9518326" y="42678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9518326" y="46054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9518326" y="49573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1" name="Table 40"/>
          <p:cNvGraphicFramePr>
            <a:graphicFrameLocks noGrp="1"/>
          </p:cNvGraphicFramePr>
          <p:nvPr/>
        </p:nvGraphicFramePr>
        <p:xfrm>
          <a:off x="9518326" y="528969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3800732365"/>
              </p:ext>
            </p:extLst>
          </p:nvPr>
        </p:nvGraphicFramePr>
        <p:xfrm>
          <a:off x="7416118" y="392312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FF0000"/>
                          </a:solidFill>
                          <a:latin typeface="Times New Roman" panose="02020603050405020304" pitchFamily="18" charset="0"/>
                          <a:cs typeface="Times New Roman" panose="02020603050405020304" pitchFamily="18" charset="0"/>
                        </a:rPr>
                        <a:t>SSN</a:t>
                      </a: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2700838302"/>
              </p:ext>
            </p:extLst>
          </p:nvPr>
        </p:nvGraphicFramePr>
        <p:xfrm>
          <a:off x="7416118" y="425564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762184878"/>
              </p:ext>
            </p:extLst>
          </p:nvPr>
        </p:nvGraphicFramePr>
        <p:xfrm>
          <a:off x="7416118" y="459329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2639210980"/>
              </p:ext>
            </p:extLst>
          </p:nvPr>
        </p:nvGraphicFramePr>
        <p:xfrm>
          <a:off x="7416118" y="494514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2504637420"/>
              </p:ext>
            </p:extLst>
          </p:nvPr>
        </p:nvGraphicFramePr>
        <p:xfrm>
          <a:off x="7416118" y="52775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27" name="Oval 26"/>
          <p:cNvSpPr/>
          <p:nvPr/>
        </p:nvSpPr>
        <p:spPr>
          <a:xfrm>
            <a:off x="7036985" y="5246835"/>
            <a:ext cx="2679559" cy="470003"/>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988041" y="6178473"/>
            <a:ext cx="6413921" cy="461665"/>
          </a:xfrm>
          <a:prstGeom prst="rect">
            <a:avLst/>
          </a:prstGeom>
          <a:solidFill>
            <a:srgbClr val="FF0000"/>
          </a:solidFill>
        </p:spPr>
        <p:txBody>
          <a:bodyPr wrap="square" rtlCol="0">
            <a:spAutoFit/>
          </a:bodyPr>
          <a:lstStyle/>
          <a:p>
            <a:pPr marL="342900" indent="-342900" algn="ctr">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 w.r.t deletion in Employee</a:t>
            </a:r>
            <a:endParaRPr lang="en-US" b="1" dirty="0">
              <a:latin typeface="Times New Roman" panose="02020603050405020304" pitchFamily="18" charset="0"/>
              <a:cs typeface="Times New Roman" panose="02020603050405020304" pitchFamily="18" charset="0"/>
            </a:endParaRPr>
          </a:p>
        </p:txBody>
      </p:sp>
      <p:cxnSp>
        <p:nvCxnSpPr>
          <p:cNvPr id="59" name="Straight Arrow Connector 58"/>
          <p:cNvCxnSpPr/>
          <p:nvPr/>
        </p:nvCxnSpPr>
        <p:spPr>
          <a:xfrm>
            <a:off x="7416118" y="2885401"/>
            <a:ext cx="1434979" cy="95092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49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b="1" dirty="0">
                <a:latin typeface="Times New Roman" panose="02020603050405020304" pitchFamily="18" charset="0"/>
                <a:cs typeface="Times New Roman" panose="02020603050405020304" pitchFamily="18" charset="0"/>
              </a:rPr>
              <a:t>Case-3(when the participations are partial and total): </a:t>
            </a:r>
            <a:endParaRPr lang="en-US" sz="4000"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2743556561"/>
              </p:ext>
            </p:extLst>
          </p:nvPr>
        </p:nvGraphicFramePr>
        <p:xfrm>
          <a:off x="191148" y="286347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072753592"/>
              </p:ext>
            </p:extLst>
          </p:nvPr>
        </p:nvGraphicFramePr>
        <p:xfrm>
          <a:off x="9487983" y="297777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28" name="Straight Arrow Connector 27"/>
          <p:cNvCxnSpPr/>
          <p:nvPr/>
        </p:nvCxnSpPr>
        <p:spPr>
          <a:xfrm flipH="1">
            <a:off x="7112613" y="3227942"/>
            <a:ext cx="2185624" cy="81150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555929" y="911193"/>
            <a:ext cx="10949321" cy="2466976"/>
            <a:chOff x="555929" y="1252719"/>
            <a:chExt cx="10949321" cy="2466976"/>
          </a:xfrm>
        </p:grpSpPr>
        <p:grpSp>
          <p:nvGrpSpPr>
            <p:cNvPr id="2" name="Group 1"/>
            <p:cNvGrpSpPr/>
            <p:nvPr/>
          </p:nvGrpSpPr>
          <p:grpSpPr>
            <a:xfrm>
              <a:off x="555929" y="1252719"/>
              <a:ext cx="10949321" cy="2466976"/>
              <a:chOff x="370958" y="2596803"/>
              <a:chExt cx="10949321" cy="2466976"/>
            </a:xfrm>
          </p:grpSpPr>
          <p:grpSp>
            <p:nvGrpSpPr>
              <p:cNvPr id="3" name="Group 2"/>
              <p:cNvGrpSpPr/>
              <p:nvPr/>
            </p:nvGrpSpPr>
            <p:grpSpPr>
              <a:xfrm>
                <a:off x="370958" y="2596803"/>
                <a:ext cx="10949321" cy="2466976"/>
                <a:chOff x="450200" y="1647031"/>
                <a:chExt cx="10949321" cy="2466976"/>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289520" y="2271847"/>
                  <a:ext cx="3799753" cy="1842160"/>
                  <a:chOff x="4343400" y="1667266"/>
                  <a:chExt cx="3799753" cy="2971505"/>
                </a:xfrm>
              </p:grpSpPr>
              <p:sp>
                <p:nvSpPr>
                  <p:cNvPr id="9" name="Diamond 8"/>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11"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extLst>
              <p:ext uri="{D42A27DB-BD31-4B8C-83A1-F6EECF244321}">
                <p14:modId xmlns:p14="http://schemas.microsoft.com/office/powerpoint/2010/main" val="2192758533"/>
              </p:ext>
            </p:extLst>
          </p:nvPr>
        </p:nvGraphicFramePr>
        <p:xfrm>
          <a:off x="191148" y="374668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2334900420"/>
              </p:ext>
            </p:extLst>
          </p:nvPr>
        </p:nvGraphicFramePr>
        <p:xfrm>
          <a:off x="191148" y="4087369"/>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570769168"/>
              </p:ext>
            </p:extLst>
          </p:nvPr>
        </p:nvGraphicFramePr>
        <p:xfrm>
          <a:off x="191148" y="4669525"/>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4109005989"/>
              </p:ext>
            </p:extLst>
          </p:nvPr>
        </p:nvGraphicFramePr>
        <p:xfrm>
          <a:off x="191148" y="5261817"/>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435685037"/>
              </p:ext>
            </p:extLst>
          </p:nvPr>
        </p:nvGraphicFramePr>
        <p:xfrm>
          <a:off x="9518326" y="39137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9518326" y="42678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9518326" y="46054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9518326" y="49573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1" name="Table 40"/>
          <p:cNvGraphicFramePr>
            <a:graphicFrameLocks noGrp="1"/>
          </p:cNvGraphicFramePr>
          <p:nvPr/>
        </p:nvGraphicFramePr>
        <p:xfrm>
          <a:off x="9518326" y="528969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361462700"/>
              </p:ext>
            </p:extLst>
          </p:nvPr>
        </p:nvGraphicFramePr>
        <p:xfrm>
          <a:off x="4946994" y="374631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511021642"/>
              </p:ext>
            </p:extLst>
          </p:nvPr>
        </p:nvGraphicFramePr>
        <p:xfrm>
          <a:off x="4946994" y="4097129"/>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2156700574"/>
              </p:ext>
            </p:extLst>
          </p:nvPr>
        </p:nvGraphicFramePr>
        <p:xfrm>
          <a:off x="4946994" y="4667759"/>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96663955"/>
              </p:ext>
            </p:extLst>
          </p:nvPr>
        </p:nvGraphicFramePr>
        <p:xfrm>
          <a:off x="4945976" y="5246879"/>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6" name="Down Arrow 55"/>
          <p:cNvSpPr/>
          <p:nvPr/>
        </p:nvSpPr>
        <p:spPr>
          <a:xfrm>
            <a:off x="1884765" y="3250367"/>
            <a:ext cx="644228" cy="46231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41256" y="6039579"/>
            <a:ext cx="9562641"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No </a:t>
            </a:r>
            <a:r>
              <a:rPr lang="en-US" sz="2400" b="1" dirty="0">
                <a:latin typeface="Times New Roman" panose="02020603050405020304" pitchFamily="18" charset="0"/>
                <a:cs typeface="Times New Roman" panose="02020603050405020304" pitchFamily="18" charset="0"/>
              </a:rPr>
              <a:t>Space Wastage w.r.t deletion in </a:t>
            </a:r>
            <a:r>
              <a:rPr lang="en-US" sz="2400" b="1" dirty="0" smtClean="0">
                <a:latin typeface="Times New Roman" panose="02020603050405020304" pitchFamily="18" charset="0"/>
                <a:cs typeface="Times New Roman" panose="02020603050405020304" pitchFamily="18" charset="0"/>
              </a:rPr>
              <a:t>Employee and Department</a:t>
            </a:r>
          </a:p>
        </p:txBody>
      </p:sp>
      <p:cxnSp>
        <p:nvCxnSpPr>
          <p:cNvPr id="58" name="Straight Arrow Connector 57"/>
          <p:cNvCxnSpPr/>
          <p:nvPr/>
        </p:nvCxnSpPr>
        <p:spPr>
          <a:xfrm flipH="1">
            <a:off x="6515680" y="3090517"/>
            <a:ext cx="124931" cy="62216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194" y="4548748"/>
            <a:ext cx="1556713" cy="1203626"/>
          </a:xfrm>
          <a:prstGeom prst="rect">
            <a:avLst/>
          </a:prstGeom>
        </p:spPr>
      </p:pic>
    </p:spTree>
    <p:extLst>
      <p:ext uri="{BB962C8B-B14F-4D97-AF65-F5344CB8AC3E}">
        <p14:creationId xmlns:p14="http://schemas.microsoft.com/office/powerpoint/2010/main" val="9510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Step-3</a:t>
            </a:r>
            <a:r>
              <a:rPr lang="en-US" sz="3200" b="1" dirty="0">
                <a:solidFill>
                  <a:srgbClr val="FF0000"/>
                </a:solidFill>
                <a:latin typeface="Times New Roman" panose="02020603050405020304" pitchFamily="18" charset="0"/>
                <a:cs typeface="Times New Roman" panose="02020603050405020304" pitchFamily="18" charset="0"/>
              </a:rPr>
              <a:t>: Mapping of Binary 1:1 Relationship Types.</a:t>
            </a:r>
          </a:p>
          <a:p>
            <a:r>
              <a:rPr lang="en-US" sz="3200" b="1" dirty="0" smtClean="0">
                <a:latin typeface="Times New Roman" panose="02020603050405020304" pitchFamily="18" charset="0"/>
                <a:cs typeface="Times New Roman" panose="02020603050405020304" pitchFamily="18" charset="0"/>
              </a:rPr>
              <a:t>Case-3(when the participations are partial and total): </a:t>
            </a: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 name="Group 2"/>
          <p:cNvGrpSpPr/>
          <p:nvPr/>
        </p:nvGrpSpPr>
        <p:grpSpPr>
          <a:xfrm>
            <a:off x="309194" y="1094422"/>
            <a:ext cx="10949321" cy="2466976"/>
            <a:chOff x="555929" y="1252719"/>
            <a:chExt cx="10949321" cy="2466976"/>
          </a:xfrm>
        </p:grpSpPr>
        <p:grpSp>
          <p:nvGrpSpPr>
            <p:cNvPr id="4" name="Group 3"/>
            <p:cNvGrpSpPr/>
            <p:nvPr/>
          </p:nvGrpSpPr>
          <p:grpSpPr>
            <a:xfrm>
              <a:off x="555929" y="1252719"/>
              <a:ext cx="10949321" cy="2466976"/>
              <a:chOff x="370958" y="2596803"/>
              <a:chExt cx="10949321" cy="2466976"/>
            </a:xfrm>
          </p:grpSpPr>
          <p:grpSp>
            <p:nvGrpSpPr>
              <p:cNvPr id="7" name="Group 6"/>
              <p:cNvGrpSpPr/>
              <p:nvPr/>
            </p:nvGrpSpPr>
            <p:grpSpPr>
              <a:xfrm>
                <a:off x="370958" y="2596803"/>
                <a:ext cx="10949321" cy="2466976"/>
                <a:chOff x="450200" y="1647031"/>
                <a:chExt cx="10949321" cy="2466976"/>
              </a:xfrm>
            </p:grpSpPr>
            <p:grpSp>
              <p:nvGrpSpPr>
                <p:cNvPr id="10" name="Group 9"/>
                <p:cNvGrpSpPr/>
                <p:nvPr/>
              </p:nvGrpSpPr>
              <p:grpSpPr>
                <a:xfrm>
                  <a:off x="450200" y="1981496"/>
                  <a:ext cx="1942800" cy="1523704"/>
                  <a:chOff x="450200" y="2072936"/>
                  <a:chExt cx="1854913" cy="1340434"/>
                </a:xfrm>
              </p:grpSpPr>
              <p:sp>
                <p:nvSpPr>
                  <p:cNvPr id="21" name="Rectangle 20"/>
                  <p:cNvSpPr/>
                  <p:nvPr/>
                </p:nvSpPr>
                <p:spPr>
                  <a:xfrm>
                    <a:off x="742886" y="2892668"/>
                    <a:ext cx="1562227"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22" name="Straight Connector 21"/>
                  <p:cNvCxnSpPr>
                    <a:endCxn id="23"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9382254" y="1647031"/>
                  <a:ext cx="2017267" cy="1842931"/>
                  <a:chOff x="742886" y="1912221"/>
                  <a:chExt cx="1838384" cy="1501149"/>
                </a:xfrm>
              </p:grpSpPr>
              <p:sp>
                <p:nvSpPr>
                  <p:cNvPr id="18" name="Rectangle 17"/>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9" name="Oval 18"/>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D-ID</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0" name="Straight Connector 19"/>
                  <p:cNvCxnSpPr>
                    <a:endCxn id="19"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289520" y="2271847"/>
                  <a:ext cx="3799753" cy="1842160"/>
                  <a:chOff x="4343400" y="1667266"/>
                  <a:chExt cx="3799753" cy="2971505"/>
                </a:xfrm>
              </p:grpSpPr>
              <p:sp>
                <p:nvSpPr>
                  <p:cNvPr id="16" name="Diamond 15"/>
                  <p:cNvSpPr/>
                  <p:nvPr/>
                </p:nvSpPr>
                <p:spPr>
                  <a:xfrm>
                    <a:off x="4343400" y="1667266"/>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046936" y="2814158"/>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14" name="Straight Connector 13"/>
                <p:cNvCxnSpPr/>
                <p:nvPr/>
              </p:nvCxnSpPr>
              <p:spPr>
                <a:xfrm>
                  <a:off x="2403722" y="3192927"/>
                  <a:ext cx="186435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8" idx="1"/>
                </p:cNvCxnSpPr>
                <p:nvPr/>
              </p:nvCxnSpPr>
              <p:spPr>
                <a:xfrm flipV="1">
                  <a:off x="8054060" y="3170333"/>
                  <a:ext cx="1328194" cy="23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3554183" y="3636817"/>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9" name="Rectangle 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smtClean="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5" name="Straight Connector 4"/>
            <p:cNvCxnSpPr>
              <a:endCxn id="6" idx="4"/>
            </p:cNvCxnSpPr>
            <p:nvPr/>
          </p:nvCxnSpPr>
          <p:spPr>
            <a:xfrm flipV="1">
              <a:off x="7027151" y="1829049"/>
              <a:ext cx="170925" cy="4100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6429223" y="1295945"/>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24" name="Table 23"/>
          <p:cNvGraphicFramePr>
            <a:graphicFrameLocks noGrp="1"/>
          </p:cNvGraphicFramePr>
          <p:nvPr>
            <p:extLst>
              <p:ext uri="{D42A27DB-BD31-4B8C-83A1-F6EECF244321}">
                <p14:modId xmlns:p14="http://schemas.microsoft.com/office/powerpoint/2010/main" val="753733309"/>
              </p:ext>
            </p:extLst>
          </p:nvPr>
        </p:nvGraphicFramePr>
        <p:xfrm>
          <a:off x="191148" y="312883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104844479"/>
              </p:ext>
            </p:extLst>
          </p:nvPr>
        </p:nvGraphicFramePr>
        <p:xfrm>
          <a:off x="9198777" y="310506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494892419"/>
              </p:ext>
            </p:extLst>
          </p:nvPr>
        </p:nvGraphicFramePr>
        <p:xfrm>
          <a:off x="191148" y="4943583"/>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101416993"/>
              </p:ext>
            </p:extLst>
          </p:nvPr>
        </p:nvGraphicFramePr>
        <p:xfrm>
          <a:off x="4946560" y="494358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30" name="Straight Arrow Connector 29"/>
          <p:cNvCxnSpPr/>
          <p:nvPr/>
        </p:nvCxnSpPr>
        <p:spPr>
          <a:xfrm flipH="1">
            <a:off x="5997664" y="3277949"/>
            <a:ext cx="3209826" cy="1497869"/>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Down Arrow 28"/>
          <p:cNvSpPr/>
          <p:nvPr/>
        </p:nvSpPr>
        <p:spPr>
          <a:xfrm>
            <a:off x="1949986" y="3561398"/>
            <a:ext cx="644228" cy="128726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5409282" y="3550427"/>
            <a:ext cx="308870" cy="122539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282492"/>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latin typeface="Times New Roman" panose="02020603050405020304" pitchFamily="18" charset="0"/>
                <a:cs typeface="Times New Roman" panose="02020603050405020304" pitchFamily="18" charset="0"/>
              </a:rPr>
              <a:t>Step-3: Mapping of Binary 1:1 Relationship Types.</a:t>
            </a:r>
          </a:p>
          <a:p>
            <a:r>
              <a:rPr lang="en-US" b="1" dirty="0" smtClean="0">
                <a:latin typeface="Times New Roman" panose="02020603050405020304" pitchFamily="18" charset="0"/>
                <a:cs typeface="Times New Roman" panose="02020603050405020304" pitchFamily="18" charset="0"/>
              </a:rPr>
              <a:t>Case-3(when the participations are partial and total): </a:t>
            </a: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extLst>
              <p:ext uri="{D42A27DB-BD31-4B8C-83A1-F6EECF244321}">
                <p14:modId xmlns:p14="http://schemas.microsoft.com/office/powerpoint/2010/main" val="1162873723"/>
              </p:ext>
            </p:extLst>
          </p:nvPr>
        </p:nvGraphicFramePr>
        <p:xfrm>
          <a:off x="510638" y="1474755"/>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778008642"/>
              </p:ext>
            </p:extLst>
          </p:nvPr>
        </p:nvGraphicFramePr>
        <p:xfrm>
          <a:off x="9521158" y="139763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36" name="TextBox 35"/>
          <p:cNvSpPr txBox="1"/>
          <p:nvPr/>
        </p:nvSpPr>
        <p:spPr>
          <a:xfrm>
            <a:off x="502178" y="1958625"/>
            <a:ext cx="10990972" cy="4093428"/>
          </a:xfrm>
          <a:prstGeom prst="rect">
            <a:avLst/>
          </a:prstGeom>
          <a:noFill/>
          <a:ln>
            <a:solidFill>
              <a:schemeClr val="tx1"/>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c</a:t>
            </a:r>
            <a:r>
              <a:rPr lang="en-US" sz="2000" b="1" dirty="0" smtClean="0">
                <a:latin typeface="Times New Roman" panose="02020603050405020304" pitchFamily="18" charset="0"/>
                <a:cs typeface="Times New Roman" panose="02020603050405020304" pitchFamily="18" charset="0"/>
              </a:rPr>
              <a:t>reate table </a:t>
            </a:r>
            <a:r>
              <a:rPr lang="en-US" sz="2000" b="1" dirty="0" err="1" smtClean="0">
                <a:latin typeface="Times New Roman" panose="02020603050405020304" pitchFamily="18" charset="0"/>
                <a:cs typeface="Times New Roman" panose="02020603050405020304" pitchFamily="18" charset="0"/>
              </a:rPr>
              <a:t>Employee_Works</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a:t>
            </a:r>
          </a:p>
          <a:p>
            <a:pPr lvl="1"/>
            <a:r>
              <a:rPr lang="en-US" sz="2000" dirty="0" err="1">
                <a:latin typeface="Times New Roman" panose="02020603050405020304" pitchFamily="18" charset="0"/>
                <a:cs typeface="Times New Roman" panose="02020603050405020304" pitchFamily="18" charset="0"/>
              </a:rPr>
              <a:t>ssn</a:t>
            </a:r>
            <a:r>
              <a:rPr lang="en-US" sz="2000" b="1" dirty="0">
                <a:latin typeface="Times New Roman" panose="02020603050405020304" pitchFamily="18" charset="0"/>
                <a:cs typeface="Times New Roman" panose="02020603050405020304" pitchFamily="18" charset="0"/>
              </a:rPr>
              <a:t> varchar2(10),</a:t>
            </a:r>
          </a:p>
          <a:p>
            <a:pPr lvl="1"/>
            <a:r>
              <a:rPr lang="en-US" sz="2000" dirty="0" err="1">
                <a:latin typeface="Times New Roman" panose="02020603050405020304" pitchFamily="18" charset="0"/>
                <a:cs typeface="Times New Roman" panose="02020603050405020304" pitchFamily="18" charset="0"/>
              </a:rPr>
              <a:t>Fname</a:t>
            </a:r>
            <a:r>
              <a:rPr lang="en-US" sz="2000" b="1" dirty="0">
                <a:latin typeface="Times New Roman" panose="02020603050405020304" pitchFamily="18" charset="0"/>
                <a:cs typeface="Times New Roman" panose="02020603050405020304" pitchFamily="18" charset="0"/>
              </a:rPr>
              <a:t> varchar2(30) not null,</a:t>
            </a:r>
          </a:p>
          <a:p>
            <a:pPr lvl="1"/>
            <a:r>
              <a:rPr lang="en-US" sz="2000" dirty="0" err="1">
                <a:latin typeface="Times New Roman" panose="02020603050405020304" pitchFamily="18" charset="0"/>
                <a:cs typeface="Times New Roman" panose="02020603050405020304" pitchFamily="18" charset="0"/>
              </a:rPr>
              <a:t>Minit</a:t>
            </a:r>
            <a:r>
              <a:rPr lang="en-US" sz="2000" b="1" dirty="0">
                <a:latin typeface="Times New Roman" panose="02020603050405020304" pitchFamily="18" charset="0"/>
                <a:cs typeface="Times New Roman" panose="02020603050405020304" pitchFamily="18" charset="0"/>
              </a:rPr>
              <a:t> varchar2(4),</a:t>
            </a:r>
          </a:p>
          <a:p>
            <a:pPr lvl="1"/>
            <a:r>
              <a:rPr lang="en-US" sz="2000" dirty="0" err="1">
                <a:latin typeface="Times New Roman" panose="02020603050405020304" pitchFamily="18" charset="0"/>
                <a:cs typeface="Times New Roman" panose="02020603050405020304" pitchFamily="18" charset="0"/>
              </a:rPr>
              <a:t>Lname</a:t>
            </a:r>
            <a:r>
              <a:rPr lang="en-US" sz="2000" b="1" dirty="0">
                <a:latin typeface="Times New Roman" panose="02020603050405020304" pitchFamily="18" charset="0"/>
                <a:cs typeface="Times New Roman" panose="02020603050405020304" pitchFamily="18" charset="0"/>
              </a:rPr>
              <a:t> varchar2(30),</a:t>
            </a:r>
          </a:p>
          <a:p>
            <a:pPr lvl="1"/>
            <a:r>
              <a:rPr lang="en-US" sz="2000" dirty="0">
                <a:latin typeface="Times New Roman" panose="02020603050405020304" pitchFamily="18" charset="0"/>
                <a:cs typeface="Times New Roman" panose="02020603050405020304" pitchFamily="18" charset="0"/>
              </a:rPr>
              <a:t>DOB</a:t>
            </a:r>
            <a:r>
              <a:rPr lang="en-US" sz="2000" b="1" dirty="0">
                <a:latin typeface="Times New Roman" panose="02020603050405020304" pitchFamily="18" charset="0"/>
                <a:cs typeface="Times New Roman" panose="02020603050405020304" pitchFamily="18" charset="0"/>
              </a:rPr>
              <a:t> date,</a:t>
            </a:r>
          </a:p>
          <a:p>
            <a:pPr lvl="1"/>
            <a:r>
              <a:rPr lang="en-US" sz="2000" dirty="0">
                <a:latin typeface="Times New Roman" panose="02020603050405020304" pitchFamily="18" charset="0"/>
                <a:cs typeface="Times New Roman" panose="02020603050405020304" pitchFamily="18" charset="0"/>
              </a:rPr>
              <a:t>sex</a:t>
            </a:r>
            <a:r>
              <a:rPr lang="en-US" sz="2000" b="1" dirty="0">
                <a:latin typeface="Times New Roman" panose="02020603050405020304" pitchFamily="18" charset="0"/>
                <a:cs typeface="Times New Roman" panose="02020603050405020304" pitchFamily="18" charset="0"/>
              </a:rPr>
              <a:t> varchar2(1),</a:t>
            </a:r>
          </a:p>
          <a:p>
            <a:pPr lvl="1"/>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varchar2(10) not null unique,</a:t>
            </a:r>
          </a:p>
          <a:p>
            <a:pPr lvl="1"/>
            <a:r>
              <a:rPr lang="en-US" sz="2000" dirty="0" err="1" smtClean="0">
                <a:latin typeface="Times New Roman" panose="02020603050405020304" pitchFamily="18" charset="0"/>
                <a:cs typeface="Times New Roman" panose="02020603050405020304" pitchFamily="18" charset="0"/>
              </a:rPr>
              <a:t>Hrs</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number(5),</a:t>
            </a:r>
            <a:endParaRPr lang="en-US" sz="2000" b="1"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pk_employee</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primary key( </a:t>
            </a:r>
            <a:r>
              <a:rPr lang="en-US" sz="2000" dirty="0" err="1">
                <a:latin typeface="Times New Roman" panose="02020603050405020304" pitchFamily="18" charset="0"/>
                <a:cs typeface="Times New Roman" panose="02020603050405020304" pitchFamily="18" charset="0"/>
              </a:rPr>
              <a:t>ssn</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a:t>
            </a:r>
          </a:p>
          <a:p>
            <a:pPr lvl="1"/>
            <a:r>
              <a:rPr lang="en-US" sz="2000" b="1" dirty="0">
                <a:latin typeface="Times New Roman" panose="02020603050405020304" pitchFamily="18" charset="0"/>
                <a:cs typeface="Times New Roman" panose="02020603050405020304" pitchFamily="18" charset="0"/>
              </a:rPr>
              <a:t>c</a:t>
            </a:r>
            <a:r>
              <a:rPr lang="en-US" sz="2000" b="1" dirty="0" smtClean="0">
                <a:latin typeface="Times New Roman" panose="02020603050405020304" pitchFamily="18" charset="0"/>
                <a:cs typeface="Times New Roman" panose="02020603050405020304" pitchFamily="18" charset="0"/>
              </a:rPr>
              <a:t>onstraint </a:t>
            </a:r>
            <a:r>
              <a:rPr lang="en-US" sz="2000" dirty="0" err="1" smtClean="0">
                <a:latin typeface="Times New Roman" panose="02020603050405020304" pitchFamily="18" charset="0"/>
                <a:cs typeface="Times New Roman" panose="02020603050405020304" pitchFamily="18" charset="0"/>
              </a:rPr>
              <a:t>fk_employee</a:t>
            </a:r>
            <a:r>
              <a:rPr lang="en-US" sz="2000" b="1" dirty="0" smtClean="0">
                <a:latin typeface="Times New Roman" panose="02020603050405020304" pitchFamily="18" charset="0"/>
                <a:cs typeface="Times New Roman" panose="02020603050405020304" pitchFamily="18" charset="0"/>
              </a:rPr>
              <a:t> foreign key( </a:t>
            </a:r>
            <a:r>
              <a:rPr lang="en-US" sz="2000" dirty="0" smtClean="0">
                <a:latin typeface="Times New Roman" panose="02020603050405020304" pitchFamily="18" charset="0"/>
                <a:cs typeface="Times New Roman" panose="02020603050405020304" pitchFamily="18" charset="0"/>
              </a:rPr>
              <a:t>D-ID</a:t>
            </a:r>
            <a:r>
              <a:rPr lang="en-US" sz="2000" b="1" dirty="0" smtClean="0">
                <a:latin typeface="Times New Roman" panose="02020603050405020304" pitchFamily="18" charset="0"/>
                <a:cs typeface="Times New Roman" panose="02020603050405020304" pitchFamily="18" charset="0"/>
              </a:rPr>
              <a:t> ) references </a:t>
            </a:r>
            <a:r>
              <a:rPr lang="en-US" sz="2000" dirty="0" smtClean="0">
                <a:latin typeface="Times New Roman" panose="02020603050405020304" pitchFamily="18" charset="0"/>
                <a:cs typeface="Times New Roman" panose="02020603050405020304" pitchFamily="18" charset="0"/>
              </a:rPr>
              <a:t>department(D-ID)</a:t>
            </a:r>
            <a:r>
              <a:rPr lang="en-US" sz="2000" b="1" dirty="0" smtClean="0">
                <a:latin typeface="Times New Roman" panose="02020603050405020304" pitchFamily="18" charset="0"/>
                <a:cs typeface="Times New Roman" panose="02020603050405020304" pitchFamily="18" charset="0"/>
              </a:rPr>
              <a:t> on </a:t>
            </a:r>
            <a:r>
              <a:rPr lang="en-US" sz="2000" b="1" dirty="0">
                <a:latin typeface="Times New Roman" panose="02020603050405020304" pitchFamily="18" charset="0"/>
                <a:cs typeface="Times New Roman" panose="02020603050405020304" pitchFamily="18" charset="0"/>
              </a:rPr>
              <a:t>delete cascade</a:t>
            </a:r>
          </a:p>
          <a:p>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p:txBody>
      </p:sp>
      <p:sp>
        <p:nvSpPr>
          <p:cNvPr id="41" name="TextBox 40"/>
          <p:cNvSpPr txBox="1"/>
          <p:nvPr/>
        </p:nvSpPr>
        <p:spPr>
          <a:xfrm>
            <a:off x="1878373" y="974767"/>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9484758" y="885600"/>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608023" y="974767"/>
            <a:ext cx="1729650"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47087583"/>
              </p:ext>
            </p:extLst>
          </p:nvPr>
        </p:nvGraphicFramePr>
        <p:xfrm>
          <a:off x="5266484" y="148143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solidFill>
                            <a:srgbClr val="0000FF"/>
                          </a:solidFill>
                          <a:latin typeface="Times New Roman" panose="02020603050405020304" pitchFamily="18" charset="0"/>
                          <a:cs typeface="Times New Roman" panose="02020603050405020304" pitchFamily="18" charset="0"/>
                        </a:rPr>
                        <a:t>Hrs</a:t>
                      </a:r>
                      <a:endParaRPr lang="en-US" sz="1600" b="1" dirty="0">
                        <a:solidFill>
                          <a:srgbClr val="0000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277372608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13181" y="253388"/>
            <a:ext cx="11613033" cy="61363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b="1" dirty="0" smtClean="0">
              <a:solidFill>
                <a:srgbClr val="FF0000"/>
              </a:solidFill>
              <a:latin typeface="Times New Roman" panose="02020603050405020304" pitchFamily="18" charset="0"/>
              <a:cs typeface="Times New Roman" panose="02020603050405020304" pitchFamily="18" charset="0"/>
            </a:endParaRPr>
          </a:p>
          <a:p>
            <a:endParaRPr lang="en-US" sz="3200" b="1" dirty="0">
              <a:solidFill>
                <a:srgbClr val="FF0000"/>
              </a:solidFill>
              <a:latin typeface="Times New Roman" panose="02020603050405020304" pitchFamily="18" charset="0"/>
              <a:cs typeface="Times New Roman" panose="02020603050405020304" pitchFamily="18" charset="0"/>
            </a:endParaRPr>
          </a:p>
          <a:p>
            <a:endParaRPr lang="en-US" sz="3200" b="1" dirty="0" smtClean="0">
              <a:solidFill>
                <a:srgbClr val="FF0000"/>
              </a:solidFill>
              <a:latin typeface="Times New Roman" panose="02020603050405020304" pitchFamily="18" charset="0"/>
              <a:cs typeface="Times New Roman" panose="02020603050405020304" pitchFamily="18" charset="0"/>
            </a:endParaRPr>
          </a:p>
          <a:p>
            <a:endParaRPr lang="en-US" sz="3200" b="1" dirty="0">
              <a:solidFill>
                <a:srgbClr val="FF0000"/>
              </a:solidFill>
              <a:latin typeface="Times New Roman" panose="02020603050405020304" pitchFamily="18" charset="0"/>
              <a:cs typeface="Times New Roman" panose="02020603050405020304" pitchFamily="18" charset="0"/>
            </a:endParaRPr>
          </a:p>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579464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4274343832"/>
              </p:ext>
            </p:extLst>
          </p:nvPr>
        </p:nvGraphicFramePr>
        <p:xfrm>
          <a:off x="3775847" y="382317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extLst>
              <p:ext uri="{D42A27DB-BD31-4B8C-83A1-F6EECF244321}">
                <p14:modId xmlns:p14="http://schemas.microsoft.com/office/powerpoint/2010/main" val="3280226848"/>
              </p:ext>
            </p:extLst>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2815507056"/>
              </p:ext>
            </p:extLst>
          </p:nvPr>
        </p:nvGraphicFramePr>
        <p:xfrm>
          <a:off x="7048336" y="402260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4263982597"/>
              </p:ext>
            </p:extLst>
          </p:nvPr>
        </p:nvGraphicFramePr>
        <p:xfrm>
          <a:off x="7048336" y="4604760"/>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2127209779"/>
              </p:ext>
            </p:extLst>
          </p:nvPr>
        </p:nvGraphicFramePr>
        <p:xfrm>
          <a:off x="7048336" y="5197052"/>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1879432757"/>
              </p:ext>
            </p:extLst>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extLst>
              <p:ext uri="{D42A27DB-BD31-4B8C-83A1-F6EECF244321}">
                <p14:modId xmlns:p14="http://schemas.microsoft.com/office/powerpoint/2010/main" val="805626916"/>
              </p:ext>
            </p:extLst>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3769919304"/>
              </p:ext>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667771632"/>
              </p:ext>
            </p:extLst>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3683462861"/>
              </p:ext>
            </p:extLst>
          </p:nvPr>
        </p:nvGraphicFramePr>
        <p:xfrm>
          <a:off x="3775846" y="415579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1778373579"/>
              </p:ext>
            </p:extLst>
          </p:nvPr>
        </p:nvGraphicFramePr>
        <p:xfrm>
          <a:off x="3775845" y="4493445"/>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Oval 40"/>
          <p:cNvSpPr/>
          <p:nvPr/>
        </p:nvSpPr>
        <p:spPr>
          <a:xfrm>
            <a:off x="3490980" y="4831091"/>
            <a:ext cx="2873745" cy="829718"/>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7621714" y="5848922"/>
            <a:ext cx="3719110" cy="830997"/>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endParaRPr lang="en-US" b="1" dirty="0">
              <a:latin typeface="Times New Roman" panose="02020603050405020304" pitchFamily="18" charset="0"/>
              <a:cs typeface="Times New Roman" panose="02020603050405020304" pitchFamily="18" charset="0"/>
            </a:endParaRPr>
          </a:p>
        </p:txBody>
      </p:sp>
      <p:graphicFrame>
        <p:nvGraphicFramePr>
          <p:cNvPr id="52" name="Table 51"/>
          <p:cNvGraphicFramePr>
            <a:graphicFrameLocks noGrp="1"/>
          </p:cNvGraphicFramePr>
          <p:nvPr>
            <p:extLst>
              <p:ext uri="{D42A27DB-BD31-4B8C-83A1-F6EECF244321}">
                <p14:modId xmlns:p14="http://schemas.microsoft.com/office/powerpoint/2010/main" val="409252361"/>
              </p:ext>
            </p:extLst>
          </p:nvPr>
        </p:nvGraphicFramePr>
        <p:xfrm>
          <a:off x="3775844" y="4845648"/>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2992359616"/>
              </p:ext>
            </p:extLst>
          </p:nvPr>
        </p:nvGraphicFramePr>
        <p:xfrm>
          <a:off x="3775843" y="5185210"/>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6" name="Oval 55"/>
          <p:cNvSpPr/>
          <p:nvPr/>
        </p:nvSpPr>
        <p:spPr>
          <a:xfrm flipH="1">
            <a:off x="3492745" y="3663726"/>
            <a:ext cx="1905522" cy="1180005"/>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6171802" y="2918170"/>
            <a:ext cx="3003821" cy="84530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Down Arrow 58"/>
          <p:cNvSpPr/>
          <p:nvPr/>
        </p:nvSpPr>
        <p:spPr>
          <a:xfrm>
            <a:off x="4927852" y="3286877"/>
            <a:ext cx="644228" cy="4721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a:off x="1455382" y="3071019"/>
            <a:ext cx="2087862" cy="767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Table 44"/>
          <p:cNvGraphicFramePr>
            <a:graphicFrameLocks noGrp="1"/>
          </p:cNvGraphicFramePr>
          <p:nvPr>
            <p:extLst>
              <p:ext uri="{D42A27DB-BD31-4B8C-83A1-F6EECF244321}">
                <p14:modId xmlns:p14="http://schemas.microsoft.com/office/powerpoint/2010/main" val="1471295621"/>
              </p:ext>
            </p:extLst>
          </p:nvPr>
        </p:nvGraphicFramePr>
        <p:xfrm>
          <a:off x="3775842" y="552668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169865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b="1" dirty="0">
                <a:latin typeface="Times New Roman" panose="02020603050405020304" pitchFamily="18" charset="0"/>
                <a:cs typeface="Times New Roman" panose="02020603050405020304" pitchFamily="18" charset="0"/>
              </a:rPr>
              <a:t> Levels of Abstraction in Database:</a:t>
            </a:r>
          </a:p>
        </p:txBody>
      </p:sp>
      <p:sp>
        <p:nvSpPr>
          <p:cNvPr id="3" name="Content Placeholder 2"/>
          <p:cNvSpPr>
            <a:spLocks noGrp="1"/>
          </p:cNvSpPr>
          <p:nvPr>
            <p:ph idx="1"/>
          </p:nvPr>
        </p:nvSpPr>
        <p:spPr>
          <a:xfrm>
            <a:off x="298369" y="899160"/>
            <a:ext cx="11167752" cy="5684519"/>
          </a:xfrm>
        </p:spPr>
        <p:txBody>
          <a:bodyPr>
            <a:normAutofit/>
          </a:bodyPr>
          <a:lstStyle/>
          <a:p>
            <a:pPr marL="0" indent="0">
              <a:buNone/>
            </a:pPr>
            <a:endParaRPr lang="en-US" sz="3200" b="1" dirty="0" smtClean="0">
              <a:latin typeface="Times New Roman" panose="02020603050405020304" pitchFamily="18" charset="0"/>
              <a:cs typeface="Times New Roman" panose="02020603050405020304" pitchFamily="18" charset="0"/>
            </a:endParaRPr>
          </a:p>
          <a:p>
            <a:pPr marL="514350" indent="-514350">
              <a:buAutoNum type="arabicPeriod"/>
            </a:pPr>
            <a:r>
              <a:rPr lang="en-US" sz="3200" b="1" dirty="0" smtClean="0">
                <a:latin typeface="Times New Roman" panose="02020603050405020304" pitchFamily="18" charset="0"/>
                <a:cs typeface="Times New Roman" panose="02020603050405020304" pitchFamily="18" charset="0"/>
              </a:rPr>
              <a:t>Logical Data Independence</a:t>
            </a:r>
          </a:p>
          <a:p>
            <a:r>
              <a:rPr lang="en-US" dirty="0" smtClean="0">
                <a:latin typeface="Times New Roman" panose="02020603050405020304" pitchFamily="18" charset="0"/>
                <a:cs typeface="Times New Roman" panose="02020603050405020304" pitchFamily="18" charset="0"/>
              </a:rPr>
              <a:t>It refers to the immunity of the external schemas to the changes in the conceptual schema.</a:t>
            </a:r>
          </a:p>
          <a:p>
            <a:pPr marL="514350" lvl="0" indent="-514350">
              <a:buFont typeface="+mj-lt"/>
              <a:buAutoNum type="arabicPeriod" startAt="2"/>
            </a:pPr>
            <a:r>
              <a:rPr lang="en-US" sz="3200" b="1" dirty="0" smtClean="0">
                <a:solidFill>
                  <a:prstClr val="black"/>
                </a:solidFill>
                <a:latin typeface="Times New Roman" panose="02020603050405020304" pitchFamily="18" charset="0"/>
                <a:cs typeface="Times New Roman" panose="02020603050405020304" pitchFamily="18" charset="0"/>
              </a:rPr>
              <a:t>Physical </a:t>
            </a:r>
            <a:r>
              <a:rPr lang="en-US" sz="3200" b="1" dirty="0">
                <a:solidFill>
                  <a:prstClr val="black"/>
                </a:solidFill>
                <a:latin typeface="Times New Roman" panose="02020603050405020304" pitchFamily="18" charset="0"/>
                <a:cs typeface="Times New Roman" panose="02020603050405020304" pitchFamily="18" charset="0"/>
              </a:rPr>
              <a:t>Data Independence</a:t>
            </a:r>
          </a:p>
          <a:p>
            <a:pPr lvl="0"/>
            <a:r>
              <a:rPr lang="en-US" dirty="0">
                <a:solidFill>
                  <a:prstClr val="black"/>
                </a:solidFill>
                <a:latin typeface="Times New Roman" panose="02020603050405020304" pitchFamily="18" charset="0"/>
                <a:cs typeface="Times New Roman" panose="02020603050405020304" pitchFamily="18" charset="0"/>
              </a:rPr>
              <a:t>It refers to the immunity of the </a:t>
            </a:r>
            <a:r>
              <a:rPr lang="en-US" dirty="0" smtClean="0">
                <a:solidFill>
                  <a:prstClr val="black"/>
                </a:solidFill>
                <a:latin typeface="Times New Roman" panose="02020603050405020304" pitchFamily="18" charset="0"/>
                <a:cs typeface="Times New Roman" panose="02020603050405020304" pitchFamily="18" charset="0"/>
              </a:rPr>
              <a:t>conceptual </a:t>
            </a:r>
            <a:r>
              <a:rPr lang="en-US" dirty="0">
                <a:solidFill>
                  <a:prstClr val="black"/>
                </a:solidFill>
                <a:latin typeface="Times New Roman" panose="02020603050405020304" pitchFamily="18" charset="0"/>
                <a:cs typeface="Times New Roman" panose="02020603050405020304" pitchFamily="18" charset="0"/>
              </a:rPr>
              <a:t>schemas to the changes in the </a:t>
            </a:r>
            <a:r>
              <a:rPr lang="en-US" dirty="0" smtClean="0">
                <a:solidFill>
                  <a:prstClr val="black"/>
                </a:solidFill>
                <a:latin typeface="Times New Roman" panose="02020603050405020304" pitchFamily="18" charset="0"/>
                <a:cs typeface="Times New Roman" panose="02020603050405020304" pitchFamily="18" charset="0"/>
              </a:rPr>
              <a:t>physical </a:t>
            </a:r>
            <a:r>
              <a:rPr lang="en-US" dirty="0">
                <a:solidFill>
                  <a:prstClr val="black"/>
                </a:solidFill>
                <a:latin typeface="Times New Roman" panose="02020603050405020304" pitchFamily="18" charset="0"/>
                <a:cs typeface="Times New Roman" panose="02020603050405020304" pitchFamily="18" charset="0"/>
              </a:rPr>
              <a:t>schema.</a:t>
            </a:r>
          </a:p>
          <a:p>
            <a:pPr marL="0" lvl="1" indent="0">
              <a:spcBef>
                <a:spcPts val="1000"/>
              </a:spcBef>
              <a:buNone/>
            </a:pPr>
            <a:endParaRPr lang="en-US"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25036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7048336" y="402260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7048336" y="4604760"/>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7048336" y="5197052"/>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2952107192"/>
              </p:ext>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1593973757"/>
              </p:ext>
            </p:extLst>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2159841" y="5725911"/>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p>
        </p:txBody>
      </p:sp>
      <p:graphicFrame>
        <p:nvGraphicFramePr>
          <p:cNvPr id="47" name="Table 46"/>
          <p:cNvGraphicFramePr>
            <a:graphicFrameLocks noGrp="1"/>
          </p:cNvGraphicFramePr>
          <p:nvPr>
            <p:extLst>
              <p:ext uri="{D42A27DB-BD31-4B8C-83A1-F6EECF244321}">
                <p14:modId xmlns:p14="http://schemas.microsoft.com/office/powerpoint/2010/main" val="1847835902"/>
              </p:ext>
            </p:extLst>
          </p:nvPr>
        </p:nvGraphicFramePr>
        <p:xfrm>
          <a:off x="492366" y="507890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3440845560"/>
              </p:ext>
            </p:extLst>
          </p:nvPr>
        </p:nvGraphicFramePr>
        <p:xfrm>
          <a:off x="2594574" y="36929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FF0000"/>
                          </a:solidFill>
                          <a:latin typeface="Times New Roman" panose="02020603050405020304" pitchFamily="18" charset="0"/>
                          <a:cs typeface="Times New Roman" panose="02020603050405020304" pitchFamily="18" charset="0"/>
                        </a:rPr>
                        <a:t>SSN</a:t>
                      </a: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861695741"/>
              </p:ext>
            </p:extLst>
          </p:nvPr>
        </p:nvGraphicFramePr>
        <p:xfrm>
          <a:off x="2600076" y="403612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376354565"/>
              </p:ext>
            </p:extLst>
          </p:nvPr>
        </p:nvGraphicFramePr>
        <p:xfrm>
          <a:off x="2594574" y="438717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3459261411"/>
              </p:ext>
            </p:extLst>
          </p:nvPr>
        </p:nvGraphicFramePr>
        <p:xfrm>
          <a:off x="2594574" y="472549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556270158"/>
              </p:ext>
            </p:extLst>
          </p:nvPr>
        </p:nvGraphicFramePr>
        <p:xfrm>
          <a:off x="2594574" y="507849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8" name="Oval 57"/>
          <p:cNvSpPr/>
          <p:nvPr/>
        </p:nvSpPr>
        <p:spPr>
          <a:xfrm>
            <a:off x="352540" y="3874725"/>
            <a:ext cx="1299990" cy="811519"/>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a:endCxn id="45" idx="3"/>
          </p:cNvCxnSpPr>
          <p:nvPr/>
        </p:nvCxnSpPr>
        <p:spPr>
          <a:xfrm flipH="1">
            <a:off x="4696782" y="2918170"/>
            <a:ext cx="4478842" cy="94359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0805" y="2996356"/>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4318611" y="3349135"/>
            <a:ext cx="309064" cy="27362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1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8"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7048336" y="4022604"/>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02/03/88</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7048336" y="4604760"/>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02/03/92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7048336" y="5197052"/>
          <a:ext cx="4755846" cy="57912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02/03/82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21968598"/>
              </p:ext>
            </p:extLst>
          </p:nvPr>
        </p:nvGraphicFramePr>
        <p:xfrm>
          <a:off x="494204" y="438971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252934" y="6068505"/>
            <a:ext cx="7877513"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Less Space Wastage when there is ample participation</a:t>
            </a:r>
            <a:endParaRPr lang="en-US" b="1" dirty="0">
              <a:latin typeface="Times New Roman" panose="02020603050405020304" pitchFamily="18" charset="0"/>
              <a:cs typeface="Times New Roman" panose="02020603050405020304" pitchFamily="18" charset="0"/>
            </a:endParaRPr>
          </a:p>
        </p:txBody>
      </p:sp>
      <p:graphicFrame>
        <p:nvGraphicFramePr>
          <p:cNvPr id="47" name="Table 46"/>
          <p:cNvGraphicFramePr>
            <a:graphicFrameLocks noGrp="1"/>
          </p:cNvGraphicFramePr>
          <p:nvPr>
            <p:extLst>
              <p:ext uri="{D42A27DB-BD31-4B8C-83A1-F6EECF244321}">
                <p14:modId xmlns:p14="http://schemas.microsoft.com/office/powerpoint/2010/main" val="505512685"/>
              </p:ext>
            </p:extLst>
          </p:nvPr>
        </p:nvGraphicFramePr>
        <p:xfrm>
          <a:off x="492366" y="472939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2030569549"/>
              </p:ext>
            </p:extLst>
          </p:nvPr>
        </p:nvGraphicFramePr>
        <p:xfrm>
          <a:off x="4944290" y="369509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191143403"/>
              </p:ext>
            </p:extLst>
          </p:nvPr>
        </p:nvGraphicFramePr>
        <p:xfrm>
          <a:off x="4949792" y="4038277"/>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3100858602"/>
              </p:ext>
            </p:extLst>
          </p:nvPr>
        </p:nvGraphicFramePr>
        <p:xfrm>
          <a:off x="4944290" y="4600497"/>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1346206304"/>
              </p:ext>
            </p:extLst>
          </p:nvPr>
        </p:nvGraphicFramePr>
        <p:xfrm>
          <a:off x="4944290" y="5197052"/>
          <a:ext cx="2102208" cy="579120"/>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p>
                    <a:p>
                      <a:pPr algn="ct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4" name="Straight Arrow Connector 53"/>
          <p:cNvCxnSpPr/>
          <p:nvPr/>
        </p:nvCxnSpPr>
        <p:spPr>
          <a:xfrm>
            <a:off x="6088781" y="2952262"/>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5" idx="1"/>
          </p:cNvCxnSpPr>
          <p:nvPr/>
        </p:nvCxnSpPr>
        <p:spPr>
          <a:xfrm>
            <a:off x="1200805" y="2996356"/>
            <a:ext cx="3743485" cy="86756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9398078" y="2988564"/>
            <a:ext cx="1026875" cy="57661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901" y="5812416"/>
            <a:ext cx="2143125" cy="825267"/>
          </a:xfrm>
          <a:prstGeom prst="rect">
            <a:avLst/>
          </a:prstGeom>
        </p:spPr>
      </p:pic>
    </p:spTree>
    <p:extLst>
      <p:ext uri="{BB962C8B-B14F-4D97-AF65-F5344CB8AC3E}">
        <p14:creationId xmlns:p14="http://schemas.microsoft.com/office/powerpoint/2010/main" val="199379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2981982803"/>
              </p:ext>
            </p:extLst>
          </p:nvPr>
        </p:nvGraphicFramePr>
        <p:xfrm>
          <a:off x="4991088" y="517474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3642293892"/>
              </p:ext>
            </p:extLst>
          </p:nvPr>
        </p:nvGraphicFramePr>
        <p:xfrm>
          <a:off x="7093297" y="515896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7" name="Straight Arrow Connector 56"/>
          <p:cNvCxnSpPr>
            <a:stCxn id="48" idx="3"/>
          </p:cNvCxnSpPr>
          <p:nvPr/>
        </p:nvCxnSpPr>
        <p:spPr>
          <a:xfrm>
            <a:off x="2596412" y="3864467"/>
            <a:ext cx="2945072" cy="120329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9325882" y="4124493"/>
            <a:ext cx="100377" cy="94326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686395" y="3410814"/>
            <a:ext cx="772000" cy="174814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00223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501768" y="2230573"/>
            <a:ext cx="11302413" cy="4093428"/>
          </a:xfrm>
          <a:prstGeom prst="rect">
            <a:avLst/>
          </a:prstGeom>
          <a:noFill/>
          <a:ln>
            <a:solidFill>
              <a:schemeClr val="tx1"/>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create table </a:t>
            </a:r>
            <a:r>
              <a:rPr lang="en-US" sz="2000" b="1" dirty="0" err="1" smtClean="0">
                <a:latin typeface="Times New Roman" panose="02020603050405020304" pitchFamily="18" charset="0"/>
                <a:cs typeface="Times New Roman" panose="02020603050405020304" pitchFamily="18" charset="0"/>
              </a:rPr>
              <a:t>Employee_Works</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varchar2(10</a:t>
            </a:r>
            <a:r>
              <a:rPr lang="en-US" sz="2000" b="1" dirty="0" smtClean="0">
                <a:latin typeface="Times New Roman" panose="02020603050405020304" pitchFamily="18" charset="0"/>
                <a:cs typeface="Times New Roman" panose="02020603050405020304" pitchFamily="18" charset="0"/>
              </a:rPr>
              <a:t>),</a:t>
            </a:r>
          </a:p>
          <a:p>
            <a:pPr lvl="1"/>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varchar2(10),</a:t>
            </a:r>
          </a:p>
          <a:p>
            <a:pPr lvl="1"/>
            <a:r>
              <a:rPr lang="en-US" sz="2000" dirty="0" err="1">
                <a:latin typeface="Times New Roman" panose="02020603050405020304" pitchFamily="18" charset="0"/>
                <a:cs typeface="Times New Roman" panose="02020603050405020304" pitchFamily="18" charset="0"/>
              </a:rPr>
              <a:t>Fname</a:t>
            </a:r>
            <a:r>
              <a:rPr lang="en-US" sz="2000" b="1" dirty="0">
                <a:latin typeface="Times New Roman" panose="02020603050405020304" pitchFamily="18" charset="0"/>
                <a:cs typeface="Times New Roman" panose="02020603050405020304" pitchFamily="18" charset="0"/>
              </a:rPr>
              <a:t> varchar2(30) not null,</a:t>
            </a:r>
          </a:p>
          <a:p>
            <a:pPr lvl="1"/>
            <a:r>
              <a:rPr lang="en-US" sz="2000" dirty="0" err="1">
                <a:latin typeface="Times New Roman" panose="02020603050405020304" pitchFamily="18" charset="0"/>
                <a:cs typeface="Times New Roman" panose="02020603050405020304" pitchFamily="18" charset="0"/>
              </a:rPr>
              <a:t>Minit</a:t>
            </a:r>
            <a:r>
              <a:rPr lang="en-US" sz="2000" b="1" dirty="0">
                <a:latin typeface="Times New Roman" panose="02020603050405020304" pitchFamily="18" charset="0"/>
                <a:cs typeface="Times New Roman" panose="02020603050405020304" pitchFamily="18" charset="0"/>
              </a:rPr>
              <a:t> varchar2(4),</a:t>
            </a:r>
          </a:p>
          <a:p>
            <a:pPr lvl="1"/>
            <a:r>
              <a:rPr lang="en-US" sz="2000" dirty="0" err="1">
                <a:latin typeface="Times New Roman" panose="02020603050405020304" pitchFamily="18" charset="0"/>
                <a:cs typeface="Times New Roman" panose="02020603050405020304" pitchFamily="18" charset="0"/>
              </a:rPr>
              <a:t>Lname</a:t>
            </a:r>
            <a:r>
              <a:rPr lang="en-US" sz="2000" b="1" dirty="0">
                <a:latin typeface="Times New Roman" panose="02020603050405020304" pitchFamily="18" charset="0"/>
                <a:cs typeface="Times New Roman" panose="02020603050405020304" pitchFamily="18" charset="0"/>
              </a:rPr>
              <a:t> varchar2(30),</a:t>
            </a:r>
          </a:p>
          <a:p>
            <a:pPr lvl="1"/>
            <a:r>
              <a:rPr lang="en-US" sz="2000" dirty="0">
                <a:latin typeface="Times New Roman" panose="02020603050405020304" pitchFamily="18" charset="0"/>
                <a:cs typeface="Times New Roman" panose="02020603050405020304" pitchFamily="18" charset="0"/>
              </a:rPr>
              <a:t>DOB</a:t>
            </a:r>
            <a:r>
              <a:rPr lang="en-US" sz="2000" b="1" dirty="0">
                <a:latin typeface="Times New Roman" panose="02020603050405020304" pitchFamily="18" charset="0"/>
                <a:cs typeface="Times New Roman" panose="02020603050405020304" pitchFamily="18" charset="0"/>
              </a:rPr>
              <a:t> date,</a:t>
            </a:r>
          </a:p>
          <a:p>
            <a:pPr lvl="1"/>
            <a:r>
              <a:rPr lang="en-US" sz="2000" dirty="0">
                <a:latin typeface="Times New Roman" panose="02020603050405020304" pitchFamily="18" charset="0"/>
                <a:cs typeface="Times New Roman" panose="02020603050405020304" pitchFamily="18" charset="0"/>
              </a:rPr>
              <a:t>sex</a:t>
            </a:r>
            <a:r>
              <a:rPr lang="en-US" sz="2000" b="1" dirty="0">
                <a:latin typeface="Times New Roman" panose="02020603050405020304" pitchFamily="18" charset="0"/>
                <a:cs typeface="Times New Roman" panose="02020603050405020304" pitchFamily="18" charset="0"/>
              </a:rPr>
              <a:t> varchar2(1</a:t>
            </a:r>
            <a:r>
              <a:rPr lang="en-US" sz="2000" b="1" dirty="0" smtClean="0">
                <a:latin typeface="Times New Roman" panose="02020603050405020304" pitchFamily="18" charset="0"/>
                <a:cs typeface="Times New Roman" panose="02020603050405020304" pitchFamily="18" charset="0"/>
              </a:rPr>
              <a:t>),</a:t>
            </a:r>
          </a:p>
          <a:p>
            <a:pPr lvl="1"/>
            <a:r>
              <a:rPr lang="en-US" sz="2000" dirty="0" err="1">
                <a:latin typeface="Times New Roman" panose="02020603050405020304" pitchFamily="18" charset="0"/>
                <a:cs typeface="Times New Roman" panose="02020603050405020304" pitchFamily="18" charset="0"/>
              </a:rPr>
              <a:t>Hrs</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number(5),</a:t>
            </a:r>
          </a:p>
          <a:p>
            <a:pPr lvl="1"/>
            <a:r>
              <a:rPr lang="en-US" sz="2000" b="1" dirty="0" smtClean="0">
                <a:latin typeface="Times New Roman" panose="02020603050405020304" pitchFamily="18" charset="0"/>
                <a:cs typeface="Times New Roman" panose="02020603050405020304" pitchFamily="18" charset="0"/>
              </a:rPr>
              <a:t>constraint </a:t>
            </a:r>
            <a:r>
              <a:rPr lang="en-US" sz="2000" dirty="0" err="1">
                <a:latin typeface="Times New Roman" panose="02020603050405020304" pitchFamily="18" charset="0"/>
                <a:cs typeface="Times New Roman" panose="02020603050405020304" pitchFamily="18" charset="0"/>
              </a:rPr>
              <a:t>pk_employee</a:t>
            </a:r>
            <a:r>
              <a:rPr lang="en-US" sz="2000" b="1" dirty="0">
                <a:latin typeface="Times New Roman" panose="02020603050405020304" pitchFamily="18" charset="0"/>
                <a:cs typeface="Times New Roman" panose="02020603050405020304" pitchFamily="18" charset="0"/>
              </a:rPr>
              <a:t> primary key( </a:t>
            </a:r>
            <a:r>
              <a:rPr lang="en-US" sz="2000" dirty="0" err="1">
                <a:latin typeface="Times New Roman" panose="02020603050405020304" pitchFamily="18" charset="0"/>
                <a:cs typeface="Times New Roman" panose="02020603050405020304" pitchFamily="18" charset="0"/>
              </a:rPr>
              <a:t>ssn</a:t>
            </a:r>
            <a:r>
              <a:rPr lang="en-US" sz="2000" b="1" dirty="0">
                <a:latin typeface="Times New Roman" panose="02020603050405020304" pitchFamily="18" charset="0"/>
                <a:cs typeface="Times New Roman" panose="02020603050405020304" pitchFamily="18" charset="0"/>
              </a:rPr>
              <a:t> ),</a:t>
            </a:r>
          </a:p>
          <a:p>
            <a:pPr lvl="1"/>
            <a:r>
              <a:rPr lang="en-US" sz="2000" b="1" dirty="0">
                <a:latin typeface="Times New Roman" panose="02020603050405020304" pitchFamily="18" charset="0"/>
                <a:cs typeface="Times New Roman" panose="02020603050405020304" pitchFamily="18" charset="0"/>
              </a:rPr>
              <a:t>constraint </a:t>
            </a:r>
            <a:r>
              <a:rPr lang="en-US" sz="2000" dirty="0" err="1">
                <a:latin typeface="Times New Roman" panose="02020603050405020304" pitchFamily="18" charset="0"/>
                <a:cs typeface="Times New Roman" panose="02020603050405020304" pitchFamily="18" charset="0"/>
              </a:rPr>
              <a:t>fk_employee</a:t>
            </a:r>
            <a:r>
              <a:rPr lang="en-US" sz="2000" b="1" dirty="0">
                <a:latin typeface="Times New Roman" panose="02020603050405020304" pitchFamily="18" charset="0"/>
                <a:cs typeface="Times New Roman" panose="02020603050405020304" pitchFamily="18" charset="0"/>
              </a:rPr>
              <a:t> foreign key( </a:t>
            </a:r>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 references </a:t>
            </a:r>
            <a:r>
              <a:rPr lang="en-US" sz="2000" dirty="0">
                <a:latin typeface="Times New Roman" panose="02020603050405020304" pitchFamily="18" charset="0"/>
                <a:cs typeface="Times New Roman" panose="02020603050405020304" pitchFamily="18" charset="0"/>
              </a:rPr>
              <a:t>department(D-ID)</a:t>
            </a:r>
            <a:r>
              <a:rPr lang="en-US" sz="2000" b="1" dirty="0">
                <a:latin typeface="Times New Roman" panose="02020603050405020304" pitchFamily="18" charset="0"/>
                <a:cs typeface="Times New Roman" panose="02020603050405020304" pitchFamily="18" charset="0"/>
              </a:rPr>
              <a:t> on delete </a:t>
            </a:r>
            <a:r>
              <a:rPr lang="en-US" sz="2000" b="1" dirty="0" smtClean="0">
                <a:latin typeface="Times New Roman" panose="02020603050405020304" pitchFamily="18" charset="0"/>
                <a:cs typeface="Times New Roman" panose="02020603050405020304" pitchFamily="18" charset="0"/>
              </a:rPr>
              <a:t>set NULL</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p:txBody>
      </p:sp>
      <p:sp>
        <p:nvSpPr>
          <p:cNvPr id="13" name="Content Placeholder 2"/>
          <p:cNvSpPr txBox="1">
            <a:spLocks/>
          </p:cNvSpPr>
          <p:nvPr/>
        </p:nvSpPr>
        <p:spPr>
          <a:xfrm>
            <a:off x="191148" y="117467"/>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FF0000"/>
                </a:solidFill>
                <a:latin typeface="Times New Roman" panose="02020603050405020304" pitchFamily="18" charset="0"/>
                <a:cs typeface="Times New Roman" panose="02020603050405020304" pitchFamily="18" charset="0"/>
              </a:rPr>
              <a:t>Step-4: </a:t>
            </a:r>
            <a:r>
              <a:rPr lang="en-US" b="1" dirty="0">
                <a:solidFill>
                  <a:srgbClr val="FF0000"/>
                </a:solidFill>
                <a:latin typeface="Times New Roman" panose="02020603050405020304" pitchFamily="18" charset="0"/>
                <a:cs typeface="Times New Roman" panose="02020603050405020304" pitchFamily="18" charset="0"/>
              </a:rPr>
              <a:t>Mapping of Binary </a:t>
            </a:r>
            <a:r>
              <a:rPr lang="en-US" b="1" dirty="0" smtClean="0">
                <a:solidFill>
                  <a:srgbClr val="FF0000"/>
                </a:solidFill>
                <a:latin typeface="Times New Roman" panose="02020603050405020304" pitchFamily="18" charset="0"/>
                <a:cs typeface="Times New Roman" panose="02020603050405020304" pitchFamily="18" charset="0"/>
              </a:rPr>
              <a:t>1:N </a:t>
            </a:r>
            <a:r>
              <a:rPr lang="en-US" b="1" dirty="0">
                <a:solidFill>
                  <a:srgbClr val="FF0000"/>
                </a:solidFill>
                <a:latin typeface="Times New Roman" panose="02020603050405020304" pitchFamily="18" charset="0"/>
                <a:cs typeface="Times New Roman" panose="02020603050405020304" pitchFamily="18" charset="0"/>
              </a:rPr>
              <a:t>Relationship Types.</a:t>
            </a:r>
          </a:p>
          <a:p>
            <a:r>
              <a:rPr lang="en-US" b="1" dirty="0">
                <a:latin typeface="Times New Roman" panose="02020603050405020304" pitchFamily="18" charset="0"/>
                <a:cs typeface="Times New Roman" panose="02020603050405020304" pitchFamily="18" charset="0"/>
              </a:rPr>
              <a:t>Case-1(when the participations are only partial): </a:t>
            </a: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extLst>
              <p:ext uri="{D42A27DB-BD31-4B8C-83A1-F6EECF244321}">
                <p14:modId xmlns:p14="http://schemas.microsoft.com/office/powerpoint/2010/main" val="816055376"/>
              </p:ext>
            </p:extLst>
          </p:nvPr>
        </p:nvGraphicFramePr>
        <p:xfrm>
          <a:off x="6862920" y="1595192"/>
          <a:ext cx="4755846"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0">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752920523"/>
              </p:ext>
            </p:extLst>
          </p:nvPr>
        </p:nvGraphicFramePr>
        <p:xfrm>
          <a:off x="739134" y="17902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TextBox 40"/>
          <p:cNvSpPr txBox="1"/>
          <p:nvPr/>
        </p:nvSpPr>
        <p:spPr>
          <a:xfrm>
            <a:off x="4991461" y="1043052"/>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702734" y="1179049"/>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6721111" y="1043052"/>
            <a:ext cx="2175007"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379209464"/>
              </p:ext>
            </p:extLst>
          </p:nvPr>
        </p:nvGraphicFramePr>
        <p:xfrm>
          <a:off x="4760712" y="159385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solidFill>
                            <a:srgbClr val="0000FF"/>
                          </a:solidFill>
                          <a:latin typeface="Times New Roman" panose="02020603050405020304" pitchFamily="18" charset="0"/>
                          <a:cs typeface="Times New Roman" panose="02020603050405020304" pitchFamily="18" charset="0"/>
                        </a:rPr>
                        <a:t>Hrs</a:t>
                      </a:r>
                      <a:endParaRPr lang="en-US" sz="1600" b="1" dirty="0">
                        <a:solidFill>
                          <a:srgbClr val="0000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459074485"/>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nvGraphicFramePr>
        <p:xfrm>
          <a:off x="3972046" y="3803651"/>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sng"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8512530" y="3921013"/>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8512530" y="4260795"/>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8512530" y="459970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nvGraphicFramePr>
        <p:xfrm>
          <a:off x="3972045" y="4136276"/>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nvGraphicFramePr>
        <p:xfrm>
          <a:off x="3972044" y="4473922"/>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293376" y="5319233"/>
            <a:ext cx="7744867"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Less Space Wastage w.r.t deletion in Department </a:t>
            </a:r>
            <a:endParaRPr lang="en-US" b="1" dirty="0">
              <a:latin typeface="Times New Roman" panose="02020603050405020304" pitchFamily="18" charset="0"/>
              <a:cs typeface="Times New Roman" panose="02020603050405020304" pitchFamily="18" charset="0"/>
            </a:endParaRPr>
          </a:p>
        </p:txBody>
      </p:sp>
      <p:cxnSp>
        <p:nvCxnSpPr>
          <p:cNvPr id="57" name="Straight Arrow Connector 56"/>
          <p:cNvCxnSpPr/>
          <p:nvPr/>
        </p:nvCxnSpPr>
        <p:spPr>
          <a:xfrm>
            <a:off x="2377348" y="3040617"/>
            <a:ext cx="1577283" cy="708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5691410" y="3137121"/>
            <a:ext cx="17074" cy="67027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6595218" y="3030729"/>
            <a:ext cx="2886051" cy="83373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248" y="5319233"/>
            <a:ext cx="1724729" cy="1111656"/>
          </a:xfrm>
          <a:prstGeom prst="rect">
            <a:avLst/>
          </a:prstGeom>
        </p:spPr>
      </p:pic>
    </p:spTree>
    <p:extLst>
      <p:ext uri="{BB962C8B-B14F-4D97-AF65-F5344CB8AC3E}">
        <p14:creationId xmlns:p14="http://schemas.microsoft.com/office/powerpoint/2010/main" val="254592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501768" y="2230573"/>
            <a:ext cx="11302413" cy="2862322"/>
          </a:xfrm>
          <a:prstGeom prst="rect">
            <a:avLst/>
          </a:prstGeom>
          <a:noFill/>
          <a:ln>
            <a:solidFill>
              <a:schemeClr val="tx1"/>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create table </a:t>
            </a:r>
            <a:r>
              <a:rPr lang="en-US" sz="2000" b="1" dirty="0" err="1" smtClean="0">
                <a:latin typeface="Times New Roman" panose="02020603050405020304" pitchFamily="18" charset="0"/>
                <a:cs typeface="Times New Roman" panose="02020603050405020304" pitchFamily="18" charset="0"/>
              </a:rPr>
              <a:t>Works_for</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varchar2(10</a:t>
            </a:r>
            <a:r>
              <a:rPr lang="en-US" sz="2000" b="1" dirty="0" smtClean="0">
                <a:latin typeface="Times New Roman" panose="02020603050405020304" pitchFamily="18" charset="0"/>
                <a:cs typeface="Times New Roman" panose="02020603050405020304" pitchFamily="18" charset="0"/>
              </a:rPr>
              <a:t>),</a:t>
            </a:r>
          </a:p>
          <a:p>
            <a:pPr lvl="1"/>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varchar2(10),</a:t>
            </a:r>
          </a:p>
          <a:p>
            <a:pPr lvl="1"/>
            <a:r>
              <a:rPr lang="en-US" sz="2000" dirty="0" err="1" smtClean="0">
                <a:latin typeface="Times New Roman" panose="02020603050405020304" pitchFamily="18" charset="0"/>
                <a:cs typeface="Times New Roman" panose="02020603050405020304" pitchFamily="18" charset="0"/>
              </a:rPr>
              <a:t>Hrs</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number(5),</a:t>
            </a:r>
          </a:p>
          <a:p>
            <a:pPr lvl="1"/>
            <a:r>
              <a:rPr lang="en-US" sz="2000" b="1" dirty="0" smtClean="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pk_works_for</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primary key( </a:t>
            </a:r>
            <a:r>
              <a:rPr lang="en-US" sz="2000" dirty="0" err="1">
                <a:latin typeface="Times New Roman" panose="02020603050405020304" pitchFamily="18" charset="0"/>
                <a:cs typeface="Times New Roman" panose="02020603050405020304" pitchFamily="18" charset="0"/>
              </a:rPr>
              <a:t>ssn</a:t>
            </a:r>
            <a:r>
              <a:rPr lang="en-US" sz="2000" b="1" dirty="0">
                <a:latin typeface="Times New Roman" panose="02020603050405020304" pitchFamily="18" charset="0"/>
                <a:cs typeface="Times New Roman" panose="02020603050405020304" pitchFamily="18" charset="0"/>
              </a:rPr>
              <a:t> ),</a:t>
            </a:r>
          </a:p>
          <a:p>
            <a:pPr lvl="1"/>
            <a:r>
              <a:rPr lang="en-US" sz="2000" b="1" dirty="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fk_works_for</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 references </a:t>
            </a:r>
            <a:r>
              <a:rPr lang="en-US" sz="2000" dirty="0">
                <a:latin typeface="Times New Roman" panose="02020603050405020304" pitchFamily="18" charset="0"/>
                <a:cs typeface="Times New Roman" panose="02020603050405020304" pitchFamily="18" charset="0"/>
              </a:rPr>
              <a:t>department(D-ID)</a:t>
            </a:r>
            <a:r>
              <a:rPr lang="en-US" sz="2000" b="1" dirty="0">
                <a:latin typeface="Times New Roman" panose="02020603050405020304" pitchFamily="18" charset="0"/>
                <a:cs typeface="Times New Roman" panose="02020603050405020304" pitchFamily="18" charset="0"/>
              </a:rPr>
              <a:t> on delete </a:t>
            </a:r>
            <a:r>
              <a:rPr lang="en-US" sz="2000" b="1" dirty="0" smtClean="0">
                <a:latin typeface="Times New Roman" panose="02020603050405020304" pitchFamily="18" charset="0"/>
                <a:cs typeface="Times New Roman" panose="02020603050405020304" pitchFamily="18" charset="0"/>
              </a:rPr>
              <a:t>set cascade,</a:t>
            </a:r>
          </a:p>
          <a:p>
            <a:pPr lvl="1"/>
            <a:r>
              <a:rPr lang="en-US" sz="2000" b="1" dirty="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fk_works_for</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references </a:t>
            </a:r>
            <a:r>
              <a:rPr lang="en-US" sz="2000" dirty="0" smtClean="0">
                <a:latin typeface="Times New Roman" panose="02020603050405020304" pitchFamily="18" charset="0"/>
                <a:cs typeface="Times New Roman" panose="02020603050405020304" pitchFamily="18" charset="0"/>
              </a:rPr>
              <a:t>employee(</a:t>
            </a:r>
            <a:r>
              <a:rPr lang="en-US" sz="2000" dirty="0" err="1" smtClean="0">
                <a:latin typeface="Times New Roman" panose="02020603050405020304" pitchFamily="18" charset="0"/>
                <a:cs typeface="Times New Roman" panose="02020603050405020304" pitchFamily="18" charset="0"/>
              </a:rPr>
              <a:t>ssn</a:t>
            </a:r>
            <a:r>
              <a:rPr lang="en-US" sz="2000" dirty="0" smtClean="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on delete set </a:t>
            </a:r>
            <a:r>
              <a:rPr lang="en-US" sz="2000" b="1" dirty="0" smtClean="0">
                <a:latin typeface="Times New Roman" panose="02020603050405020304" pitchFamily="18" charset="0"/>
                <a:cs typeface="Times New Roman" panose="02020603050405020304" pitchFamily="18" charset="0"/>
              </a:rPr>
              <a:t>cascade</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p:txBody>
      </p:sp>
      <p:sp>
        <p:nvSpPr>
          <p:cNvPr id="13" name="Content Placeholder 2"/>
          <p:cNvSpPr txBox="1">
            <a:spLocks/>
          </p:cNvSpPr>
          <p:nvPr/>
        </p:nvSpPr>
        <p:spPr>
          <a:xfrm>
            <a:off x="191148" y="117467"/>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FF0000"/>
                </a:solidFill>
                <a:latin typeface="Times New Roman" panose="02020603050405020304" pitchFamily="18" charset="0"/>
                <a:cs typeface="Times New Roman" panose="02020603050405020304" pitchFamily="18" charset="0"/>
              </a:rPr>
              <a:t>Step-4: </a:t>
            </a:r>
            <a:r>
              <a:rPr lang="en-US" b="1" dirty="0">
                <a:solidFill>
                  <a:srgbClr val="FF0000"/>
                </a:solidFill>
                <a:latin typeface="Times New Roman" panose="02020603050405020304" pitchFamily="18" charset="0"/>
                <a:cs typeface="Times New Roman" panose="02020603050405020304" pitchFamily="18" charset="0"/>
              </a:rPr>
              <a:t>Mapping of Binary </a:t>
            </a:r>
            <a:r>
              <a:rPr lang="en-US" b="1" dirty="0" smtClean="0">
                <a:solidFill>
                  <a:srgbClr val="FF0000"/>
                </a:solidFill>
                <a:latin typeface="Times New Roman" panose="02020603050405020304" pitchFamily="18" charset="0"/>
                <a:cs typeface="Times New Roman" panose="02020603050405020304" pitchFamily="18" charset="0"/>
              </a:rPr>
              <a:t>1:N </a:t>
            </a:r>
            <a:r>
              <a:rPr lang="en-US" b="1" dirty="0">
                <a:solidFill>
                  <a:srgbClr val="FF0000"/>
                </a:solidFill>
                <a:latin typeface="Times New Roman" panose="02020603050405020304" pitchFamily="18" charset="0"/>
                <a:cs typeface="Times New Roman" panose="02020603050405020304" pitchFamily="18" charset="0"/>
              </a:rPr>
              <a:t>Relationship Types.</a:t>
            </a:r>
          </a:p>
          <a:p>
            <a:r>
              <a:rPr lang="en-US" b="1" dirty="0" smtClean="0">
                <a:latin typeface="Times New Roman" panose="02020603050405020304" pitchFamily="18" charset="0"/>
                <a:cs typeface="Times New Roman" panose="02020603050405020304" pitchFamily="18" charset="0"/>
              </a:rPr>
              <a:t>Case-1(when </a:t>
            </a:r>
            <a:r>
              <a:rPr lang="en-US" b="1" dirty="0">
                <a:latin typeface="Times New Roman" panose="02020603050405020304" pitchFamily="18" charset="0"/>
                <a:cs typeface="Times New Roman" panose="02020603050405020304" pitchFamily="18" charset="0"/>
              </a:rPr>
              <a:t>the participations are </a:t>
            </a:r>
            <a:r>
              <a:rPr lang="en-US" b="1" dirty="0" smtClean="0">
                <a:latin typeface="Times New Roman" panose="02020603050405020304" pitchFamily="18" charset="0"/>
                <a:cs typeface="Times New Roman" panose="02020603050405020304" pitchFamily="18" charset="0"/>
              </a:rPr>
              <a:t>only partial): </a:t>
            </a:r>
            <a:endParaRPr lang="en-US" b="1" dirty="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nvGraphicFramePr>
        <p:xfrm>
          <a:off x="6862920" y="1694345"/>
          <a:ext cx="4755846"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0">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739134" y="17902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TextBox 40"/>
          <p:cNvSpPr txBox="1"/>
          <p:nvPr/>
        </p:nvSpPr>
        <p:spPr>
          <a:xfrm>
            <a:off x="7827482" y="1132206"/>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702734" y="1179049"/>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4088974" y="1179048"/>
            <a:ext cx="2175007"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nvGraphicFramePr>
        <p:xfrm>
          <a:off x="3987517" y="1747892"/>
          <a:ext cx="2377923"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0">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solidFill>
                            <a:srgbClr val="0000FF"/>
                          </a:solidFill>
                          <a:latin typeface="Times New Roman" panose="02020603050405020304" pitchFamily="18" charset="0"/>
                          <a:cs typeface="Times New Roman" panose="02020603050405020304" pitchFamily="18" charset="0"/>
                        </a:rPr>
                        <a:t>Hrs</a:t>
                      </a:r>
                      <a:endParaRPr lang="en-US" sz="1600" b="1"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47665012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r>
              <a:rPr lang="en-US" sz="2400" dirty="0">
                <a:latin typeface="Times New Roman" panose="02020603050405020304" pitchFamily="18" charset="0"/>
                <a:cs typeface="Times New Roman" panose="02020603050405020304" pitchFamily="18" charset="0"/>
              </a:rPr>
              <a:t>Identify the entity type on the N-side of the relationship as ‘E’.</a:t>
            </a:r>
          </a:p>
          <a:p>
            <a:r>
              <a:rPr lang="en-US" sz="2400" dirty="0">
                <a:latin typeface="Times New Roman" panose="02020603050405020304" pitchFamily="18" charset="0"/>
                <a:cs typeface="Times New Roman" panose="02020603050405020304" pitchFamily="18" charset="0"/>
              </a:rPr>
              <a:t>Also, identify the entity type on the 1-side of the relationship as ‘D’.</a:t>
            </a:r>
          </a:p>
          <a:p>
            <a:r>
              <a:rPr lang="en-US" sz="2400" dirty="0">
                <a:latin typeface="Times New Roman" panose="02020603050405020304" pitchFamily="18" charset="0"/>
                <a:cs typeface="Times New Roman" panose="02020603050405020304" pitchFamily="18" charset="0"/>
              </a:rPr>
              <a:t>Include the primary key of the of ‘D’ in ‘E’ as its foreign key.</a:t>
            </a:r>
          </a:p>
          <a:p>
            <a:r>
              <a:rPr lang="en-US" sz="2400" dirty="0">
                <a:latin typeface="Times New Roman" panose="02020603050405020304" pitchFamily="18" charset="0"/>
                <a:cs typeface="Times New Roman" panose="02020603050405020304" pitchFamily="18" charset="0"/>
              </a:rPr>
              <a:t>Also, include the attributes of ‘R’ in ‘E’.</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8016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nvGraphicFramePr>
        <p:xfrm>
          <a:off x="3972046" y="3803651"/>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sng"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8512530" y="3921013"/>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8512530" y="4260795"/>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8512530" y="459970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nvGraphicFramePr>
        <p:xfrm>
          <a:off x="3972045" y="4136276"/>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nvGraphicFramePr>
        <p:xfrm>
          <a:off x="3972044" y="4473922"/>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3581438" y="5896879"/>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endParaRPr lang="en-US" b="1" dirty="0">
              <a:latin typeface="Times New Roman" panose="02020603050405020304" pitchFamily="18" charset="0"/>
              <a:cs typeface="Times New Roman" panose="02020603050405020304" pitchFamily="18" charset="0"/>
            </a:endParaRPr>
          </a:p>
        </p:txBody>
      </p:sp>
      <p:graphicFrame>
        <p:nvGraphicFramePr>
          <p:cNvPr id="45" name="Table 44"/>
          <p:cNvGraphicFramePr>
            <a:graphicFrameLocks noGrp="1"/>
          </p:cNvGraphicFramePr>
          <p:nvPr/>
        </p:nvGraphicFramePr>
        <p:xfrm>
          <a:off x="3972043" y="4814028"/>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7" name="Table 46"/>
          <p:cNvGraphicFramePr>
            <a:graphicFrameLocks noGrp="1"/>
          </p:cNvGraphicFramePr>
          <p:nvPr/>
        </p:nvGraphicFramePr>
        <p:xfrm>
          <a:off x="3972042" y="5144193"/>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nvGraphicFramePr>
        <p:xfrm>
          <a:off x="8512526" y="4941864"/>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James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Tim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5" name="Oval 54"/>
          <p:cNvSpPr/>
          <p:nvPr/>
        </p:nvSpPr>
        <p:spPr>
          <a:xfrm>
            <a:off x="4858439" y="3622763"/>
            <a:ext cx="587722" cy="2117025"/>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a:off x="2377348" y="3040617"/>
            <a:ext cx="1577283" cy="708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5691410" y="3137121"/>
            <a:ext cx="17074" cy="67027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6595218" y="3030729"/>
            <a:ext cx="2886051" cy="83373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70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5"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8512530" y="3921013"/>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8512530" y="4260795"/>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8512530" y="459970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3350637793"/>
              </p:ext>
            </p:extLst>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1943445" y="5773293"/>
            <a:ext cx="3935505" cy="830997"/>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p>
        </p:txBody>
      </p:sp>
      <p:graphicFrame>
        <p:nvGraphicFramePr>
          <p:cNvPr id="52" name="Table 51"/>
          <p:cNvGraphicFramePr>
            <a:graphicFrameLocks noGrp="1"/>
          </p:cNvGraphicFramePr>
          <p:nvPr/>
        </p:nvGraphicFramePr>
        <p:xfrm>
          <a:off x="8512526" y="4941864"/>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James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Tim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546454471"/>
              </p:ext>
            </p:extLst>
          </p:nvPr>
        </p:nvGraphicFramePr>
        <p:xfrm>
          <a:off x="2596412"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FF0000"/>
                          </a:solidFill>
                          <a:latin typeface="Times New Roman" panose="02020603050405020304" pitchFamily="18" charset="0"/>
                          <a:cs typeface="Times New Roman" panose="02020603050405020304" pitchFamily="18" charset="0"/>
                        </a:rPr>
                        <a:t>SSN</a:t>
                      </a: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1732429267"/>
              </p:ext>
            </p:extLst>
          </p:nvPr>
        </p:nvGraphicFramePr>
        <p:xfrm>
          <a:off x="2596412"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3049659991"/>
              </p:ext>
            </p:extLst>
          </p:nvPr>
        </p:nvGraphicFramePr>
        <p:xfrm>
          <a:off x="2596412"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1994237604"/>
              </p:ext>
            </p:extLst>
          </p:nvPr>
        </p:nvGraphicFramePr>
        <p:xfrm>
          <a:off x="2596412"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9" name="Table 58"/>
          <p:cNvGraphicFramePr>
            <a:graphicFrameLocks noGrp="1"/>
          </p:cNvGraphicFramePr>
          <p:nvPr>
            <p:extLst>
              <p:ext uri="{D42A27DB-BD31-4B8C-83A1-F6EECF244321}">
                <p14:modId xmlns:p14="http://schemas.microsoft.com/office/powerpoint/2010/main" val="1608867548"/>
              </p:ext>
            </p:extLst>
          </p:nvPr>
        </p:nvGraphicFramePr>
        <p:xfrm>
          <a:off x="494204" y="508927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2169444458"/>
              </p:ext>
            </p:extLst>
          </p:nvPr>
        </p:nvGraphicFramePr>
        <p:xfrm>
          <a:off x="2596412" y="508927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61" name="Oval 60"/>
          <p:cNvSpPr/>
          <p:nvPr/>
        </p:nvSpPr>
        <p:spPr>
          <a:xfrm>
            <a:off x="655785" y="3552002"/>
            <a:ext cx="662283" cy="1173013"/>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818400" y="3575717"/>
            <a:ext cx="662283" cy="2017289"/>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a:off x="1200805" y="2996356"/>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338507" y="3021891"/>
            <a:ext cx="1196964" cy="55844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4874136" y="2950383"/>
            <a:ext cx="4276143" cy="105056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64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1" grpId="0" animBg="1"/>
      <p:bldP spid="62"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8512530" y="3921013"/>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8512530" y="4260795"/>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8512530" y="459970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704580310"/>
              </p:ext>
            </p:extLst>
          </p:nvPr>
        </p:nvGraphicFramePr>
        <p:xfrm>
          <a:off x="494204" y="438667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3308830" y="5594943"/>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No Space Wastage</a:t>
            </a:r>
            <a:endParaRPr lang="en-US" b="1" dirty="0">
              <a:latin typeface="Times New Roman" panose="02020603050405020304" pitchFamily="18" charset="0"/>
              <a:cs typeface="Times New Roman" panose="02020603050405020304" pitchFamily="18" charset="0"/>
            </a:endParaRPr>
          </a:p>
        </p:txBody>
      </p:sp>
      <p:graphicFrame>
        <p:nvGraphicFramePr>
          <p:cNvPr id="52" name="Table 51"/>
          <p:cNvGraphicFramePr>
            <a:graphicFrameLocks noGrp="1"/>
          </p:cNvGraphicFramePr>
          <p:nvPr/>
        </p:nvGraphicFramePr>
        <p:xfrm>
          <a:off x="8512526" y="4941864"/>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James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Tim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853608"/>
              </p:ext>
            </p:extLst>
          </p:nvPr>
        </p:nvGraphicFramePr>
        <p:xfrm>
          <a:off x="6417274" y="358640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3544029896"/>
              </p:ext>
            </p:extLst>
          </p:nvPr>
        </p:nvGraphicFramePr>
        <p:xfrm>
          <a:off x="6417274" y="394048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2551667237"/>
              </p:ext>
            </p:extLst>
          </p:nvPr>
        </p:nvGraphicFramePr>
        <p:xfrm>
          <a:off x="6417274" y="427812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3526591584"/>
              </p:ext>
            </p:extLst>
          </p:nvPr>
        </p:nvGraphicFramePr>
        <p:xfrm>
          <a:off x="6417274" y="462997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9" name="Table 58"/>
          <p:cNvGraphicFramePr>
            <a:graphicFrameLocks noGrp="1"/>
          </p:cNvGraphicFramePr>
          <p:nvPr>
            <p:extLst>
              <p:ext uri="{D42A27DB-BD31-4B8C-83A1-F6EECF244321}">
                <p14:modId xmlns:p14="http://schemas.microsoft.com/office/powerpoint/2010/main" val="3245304281"/>
              </p:ext>
            </p:extLst>
          </p:nvPr>
        </p:nvGraphicFramePr>
        <p:xfrm>
          <a:off x="494204" y="473672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3434875512"/>
              </p:ext>
            </p:extLst>
          </p:nvPr>
        </p:nvGraphicFramePr>
        <p:xfrm>
          <a:off x="6417274" y="498002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45" name="Straight Arrow Connector 44"/>
          <p:cNvCxnSpPr/>
          <p:nvPr/>
        </p:nvCxnSpPr>
        <p:spPr>
          <a:xfrm>
            <a:off x="1200805" y="2996356"/>
            <a:ext cx="5124075" cy="898954"/>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468917" y="2630412"/>
            <a:ext cx="1229951" cy="89370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9694843" y="2716504"/>
            <a:ext cx="123453" cy="859309"/>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333" y="5404662"/>
            <a:ext cx="2143125" cy="1381329"/>
          </a:xfrm>
          <a:prstGeom prst="rect">
            <a:avLst/>
          </a:prstGeom>
        </p:spPr>
      </p:pic>
    </p:spTree>
    <p:extLst>
      <p:ext uri="{BB962C8B-B14F-4D97-AF65-F5344CB8AC3E}">
        <p14:creationId xmlns:p14="http://schemas.microsoft.com/office/powerpoint/2010/main" val="228206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sz="4000" b="1" dirty="0" smtClean="0">
                <a:latin typeface="Times New Roman" panose="02020603050405020304" pitchFamily="18" charset="0"/>
                <a:cs typeface="Times New Roman" panose="02020603050405020304" pitchFamily="18" charset="0"/>
              </a:rPr>
              <a:t>Database Languages: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8369" y="899160"/>
            <a:ext cx="11167752" cy="5684519"/>
          </a:xfrm>
        </p:spPr>
        <p:txBody>
          <a:bodyPr>
            <a:normAutofit/>
          </a:bodyPr>
          <a:lstStyle/>
          <a:p>
            <a:pPr marL="0" indent="0">
              <a:buNone/>
            </a:pPr>
            <a:endParaRPr lang="en-US" sz="3200" b="1" dirty="0" smtClean="0">
              <a:latin typeface="Times New Roman" panose="02020603050405020304" pitchFamily="18" charset="0"/>
              <a:cs typeface="Times New Roman" panose="02020603050405020304" pitchFamily="18" charset="0"/>
            </a:endParaRPr>
          </a:p>
          <a:p>
            <a:pPr marL="514350" indent="-514350">
              <a:buAutoNum type="arabicPeriod"/>
            </a:pPr>
            <a:r>
              <a:rPr lang="en-US" sz="3200" b="1" dirty="0" smtClean="0">
                <a:latin typeface="Times New Roman" panose="02020603050405020304" pitchFamily="18" charset="0"/>
                <a:cs typeface="Times New Roman" panose="02020603050405020304" pitchFamily="18" charset="0"/>
              </a:rPr>
              <a:t>Data Definition Language (DDL)</a:t>
            </a:r>
          </a:p>
          <a:p>
            <a:r>
              <a:rPr lang="en-US" dirty="0" smtClean="0">
                <a:latin typeface="Times New Roman" panose="02020603050405020304" pitchFamily="18" charset="0"/>
                <a:cs typeface="Times New Roman" panose="02020603050405020304" pitchFamily="18" charset="0"/>
              </a:rPr>
              <a:t>It is used to create conceptual and external schemas.</a:t>
            </a:r>
          </a:p>
          <a:p>
            <a:pPr marL="514350" lvl="0" indent="-514350">
              <a:buFont typeface="+mj-lt"/>
              <a:buAutoNum type="arabicPeriod" startAt="2"/>
            </a:pPr>
            <a:r>
              <a:rPr lang="en-US" sz="3200" b="1" dirty="0" smtClean="0">
                <a:solidFill>
                  <a:prstClr val="black"/>
                </a:solidFill>
                <a:latin typeface="Times New Roman" panose="02020603050405020304" pitchFamily="18" charset="0"/>
                <a:cs typeface="Times New Roman" panose="02020603050405020304" pitchFamily="18" charset="0"/>
              </a:rPr>
              <a:t>Data Manipulation Language (DML)</a:t>
            </a:r>
            <a:endParaRPr lang="en-US" sz="3200" b="1" dirty="0">
              <a:solidFill>
                <a:prstClr val="black"/>
              </a:solidFill>
              <a:latin typeface="Times New Roman" panose="02020603050405020304" pitchFamily="18" charset="0"/>
              <a:cs typeface="Times New Roman" panose="02020603050405020304" pitchFamily="18" charset="0"/>
            </a:endParaRPr>
          </a:p>
          <a:p>
            <a:pPr lvl="0"/>
            <a:r>
              <a:rPr lang="en-US" dirty="0">
                <a:solidFill>
                  <a:prstClr val="black"/>
                </a:solidFill>
                <a:latin typeface="Times New Roman" panose="02020603050405020304" pitchFamily="18" charset="0"/>
                <a:cs typeface="Times New Roman" panose="02020603050405020304" pitchFamily="18" charset="0"/>
              </a:rPr>
              <a:t>It </a:t>
            </a:r>
            <a:r>
              <a:rPr lang="en-US" dirty="0" smtClean="0">
                <a:solidFill>
                  <a:prstClr val="black"/>
                </a:solidFill>
                <a:latin typeface="Times New Roman" panose="02020603050405020304" pitchFamily="18" charset="0"/>
                <a:cs typeface="Times New Roman" panose="02020603050405020304" pitchFamily="18" charset="0"/>
              </a:rPr>
              <a:t>is used to manipulate the data stored in a database.</a:t>
            </a:r>
          </a:p>
          <a:p>
            <a:pPr lvl="1"/>
            <a:r>
              <a:rPr lang="en-US" sz="2800" b="1" dirty="0" smtClean="0">
                <a:solidFill>
                  <a:prstClr val="black"/>
                </a:solidFill>
                <a:latin typeface="Times New Roman" panose="02020603050405020304" pitchFamily="18" charset="0"/>
                <a:cs typeface="Times New Roman" panose="02020603050405020304" pitchFamily="18" charset="0"/>
              </a:rPr>
              <a:t>Types of DML:</a:t>
            </a:r>
          </a:p>
          <a:p>
            <a:pPr lvl="2"/>
            <a:r>
              <a:rPr lang="en-US" sz="2800" b="1" dirty="0" smtClean="0">
                <a:solidFill>
                  <a:prstClr val="black"/>
                </a:solidFill>
                <a:latin typeface="Times New Roman" panose="02020603050405020304" pitchFamily="18" charset="0"/>
                <a:cs typeface="Times New Roman" panose="02020603050405020304" pitchFamily="18" charset="0"/>
              </a:rPr>
              <a:t>2.1 Procedural DML: </a:t>
            </a:r>
          </a:p>
          <a:p>
            <a:pPr lvl="3"/>
            <a:r>
              <a:rPr lang="en-US" sz="2800" dirty="0" smtClean="0">
                <a:solidFill>
                  <a:prstClr val="black"/>
                </a:solidFill>
                <a:latin typeface="Times New Roman" panose="02020603050405020304" pitchFamily="18" charset="0"/>
                <a:cs typeface="Times New Roman" panose="02020603050405020304" pitchFamily="18" charset="0"/>
              </a:rPr>
              <a:t>describes how the data is to be obtained.</a:t>
            </a:r>
          </a:p>
          <a:p>
            <a:pPr lvl="2"/>
            <a:r>
              <a:rPr lang="en-US" sz="2800" b="1" dirty="0" smtClean="0">
                <a:solidFill>
                  <a:prstClr val="black"/>
                </a:solidFill>
                <a:latin typeface="Times New Roman" panose="02020603050405020304" pitchFamily="18" charset="0"/>
                <a:cs typeface="Times New Roman" panose="02020603050405020304" pitchFamily="18" charset="0"/>
              </a:rPr>
              <a:t>2.2 Non-Procedural DML: </a:t>
            </a:r>
          </a:p>
          <a:p>
            <a:pPr lvl="3"/>
            <a:r>
              <a:rPr lang="en-US" sz="2800" dirty="0" smtClean="0">
                <a:solidFill>
                  <a:prstClr val="black"/>
                </a:solidFill>
                <a:latin typeface="Times New Roman" panose="02020603050405020304" pitchFamily="18" charset="0"/>
                <a:cs typeface="Times New Roman" panose="02020603050405020304" pitchFamily="18" charset="0"/>
              </a:rPr>
              <a:t>describes only what data has to be obtained.</a:t>
            </a:r>
            <a:endParaRPr lang="en-US" sz="2800" dirty="0">
              <a:solidFill>
                <a:prstClr val="black"/>
              </a:solidFill>
              <a:latin typeface="Times New Roman" panose="02020603050405020304" pitchFamily="18" charset="0"/>
              <a:cs typeface="Times New Roman" panose="02020603050405020304" pitchFamily="18" charset="0"/>
            </a:endParaRPr>
          </a:p>
          <a:p>
            <a:pPr marL="0" lvl="1" indent="0">
              <a:spcBef>
                <a:spcPts val="1000"/>
              </a:spcBef>
              <a:buNone/>
            </a:pPr>
            <a:endParaRPr lang="en-US"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809334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2430068502"/>
              </p:ext>
            </p:extLst>
          </p:nvPr>
        </p:nvGraphicFramePr>
        <p:xfrm>
          <a:off x="8327971" y="5076354"/>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1283937733"/>
              </p:ext>
            </p:extLst>
          </p:nvPr>
        </p:nvGraphicFramePr>
        <p:xfrm>
          <a:off x="6232715" y="508242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0" name="Straight Arrow Connector 49"/>
          <p:cNvCxnSpPr/>
          <p:nvPr/>
        </p:nvCxnSpPr>
        <p:spPr>
          <a:xfrm>
            <a:off x="2609399" y="3864467"/>
            <a:ext cx="3421316" cy="125646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9309254" y="4033290"/>
            <a:ext cx="788558" cy="782099"/>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030715" y="2967419"/>
            <a:ext cx="1728405" cy="210893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7244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501768" y="2230573"/>
            <a:ext cx="11302413" cy="4093428"/>
          </a:xfrm>
          <a:prstGeom prst="rect">
            <a:avLst/>
          </a:prstGeom>
          <a:noFill/>
          <a:ln>
            <a:solidFill>
              <a:schemeClr val="tx1"/>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create table </a:t>
            </a:r>
            <a:r>
              <a:rPr lang="en-US" sz="2000" b="1" dirty="0" err="1" smtClean="0">
                <a:latin typeface="Times New Roman" panose="02020603050405020304" pitchFamily="18" charset="0"/>
                <a:cs typeface="Times New Roman" panose="02020603050405020304" pitchFamily="18" charset="0"/>
              </a:rPr>
              <a:t>Employee_Work</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varchar2(10</a:t>
            </a:r>
            <a:r>
              <a:rPr lang="en-US" sz="2000" b="1" dirty="0" smtClean="0">
                <a:latin typeface="Times New Roman" panose="02020603050405020304" pitchFamily="18" charset="0"/>
                <a:cs typeface="Times New Roman" panose="02020603050405020304" pitchFamily="18" charset="0"/>
              </a:rPr>
              <a:t>),</a:t>
            </a:r>
          </a:p>
          <a:p>
            <a:pPr lvl="1"/>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varchar2(10),</a:t>
            </a:r>
          </a:p>
          <a:p>
            <a:pPr lvl="1"/>
            <a:r>
              <a:rPr lang="en-US" sz="2000" dirty="0" err="1">
                <a:latin typeface="Times New Roman" panose="02020603050405020304" pitchFamily="18" charset="0"/>
                <a:cs typeface="Times New Roman" panose="02020603050405020304" pitchFamily="18" charset="0"/>
              </a:rPr>
              <a:t>Fname</a:t>
            </a:r>
            <a:r>
              <a:rPr lang="en-US" sz="2000" b="1" dirty="0">
                <a:latin typeface="Times New Roman" panose="02020603050405020304" pitchFamily="18" charset="0"/>
                <a:cs typeface="Times New Roman" panose="02020603050405020304" pitchFamily="18" charset="0"/>
              </a:rPr>
              <a:t> varchar2(30) not null,</a:t>
            </a:r>
          </a:p>
          <a:p>
            <a:pPr lvl="1"/>
            <a:r>
              <a:rPr lang="en-US" sz="2000" dirty="0" err="1">
                <a:latin typeface="Times New Roman" panose="02020603050405020304" pitchFamily="18" charset="0"/>
                <a:cs typeface="Times New Roman" panose="02020603050405020304" pitchFamily="18" charset="0"/>
              </a:rPr>
              <a:t>Minit</a:t>
            </a:r>
            <a:r>
              <a:rPr lang="en-US" sz="2000" b="1" dirty="0">
                <a:latin typeface="Times New Roman" panose="02020603050405020304" pitchFamily="18" charset="0"/>
                <a:cs typeface="Times New Roman" panose="02020603050405020304" pitchFamily="18" charset="0"/>
              </a:rPr>
              <a:t> varchar2(4),</a:t>
            </a:r>
          </a:p>
          <a:p>
            <a:pPr lvl="1"/>
            <a:r>
              <a:rPr lang="en-US" sz="2000" dirty="0" err="1">
                <a:latin typeface="Times New Roman" panose="02020603050405020304" pitchFamily="18" charset="0"/>
                <a:cs typeface="Times New Roman" panose="02020603050405020304" pitchFamily="18" charset="0"/>
              </a:rPr>
              <a:t>Lname</a:t>
            </a:r>
            <a:r>
              <a:rPr lang="en-US" sz="2000" b="1" dirty="0">
                <a:latin typeface="Times New Roman" panose="02020603050405020304" pitchFamily="18" charset="0"/>
                <a:cs typeface="Times New Roman" panose="02020603050405020304" pitchFamily="18" charset="0"/>
              </a:rPr>
              <a:t> varchar2(30),</a:t>
            </a:r>
          </a:p>
          <a:p>
            <a:pPr lvl="1"/>
            <a:r>
              <a:rPr lang="en-US" sz="2000" dirty="0">
                <a:latin typeface="Times New Roman" panose="02020603050405020304" pitchFamily="18" charset="0"/>
                <a:cs typeface="Times New Roman" panose="02020603050405020304" pitchFamily="18" charset="0"/>
              </a:rPr>
              <a:t>DOB</a:t>
            </a:r>
            <a:r>
              <a:rPr lang="en-US" sz="2000" b="1" dirty="0">
                <a:latin typeface="Times New Roman" panose="02020603050405020304" pitchFamily="18" charset="0"/>
                <a:cs typeface="Times New Roman" panose="02020603050405020304" pitchFamily="18" charset="0"/>
              </a:rPr>
              <a:t> date,</a:t>
            </a:r>
          </a:p>
          <a:p>
            <a:pPr lvl="1"/>
            <a:r>
              <a:rPr lang="en-US" sz="2000" dirty="0">
                <a:latin typeface="Times New Roman" panose="02020603050405020304" pitchFamily="18" charset="0"/>
                <a:cs typeface="Times New Roman" panose="02020603050405020304" pitchFamily="18" charset="0"/>
              </a:rPr>
              <a:t>sex</a:t>
            </a:r>
            <a:r>
              <a:rPr lang="en-US" sz="2000" b="1" dirty="0">
                <a:latin typeface="Times New Roman" panose="02020603050405020304" pitchFamily="18" charset="0"/>
                <a:cs typeface="Times New Roman" panose="02020603050405020304" pitchFamily="18" charset="0"/>
              </a:rPr>
              <a:t> varchar2(1</a:t>
            </a:r>
            <a:r>
              <a:rPr lang="en-US" sz="2000" b="1" dirty="0" smtClean="0">
                <a:latin typeface="Times New Roman" panose="02020603050405020304" pitchFamily="18" charset="0"/>
                <a:cs typeface="Times New Roman" panose="02020603050405020304" pitchFamily="18" charset="0"/>
              </a:rPr>
              <a:t>),</a:t>
            </a:r>
          </a:p>
          <a:p>
            <a:pPr lvl="1"/>
            <a:r>
              <a:rPr lang="en-US" sz="2000" dirty="0" err="1">
                <a:latin typeface="Times New Roman" panose="02020603050405020304" pitchFamily="18" charset="0"/>
                <a:cs typeface="Times New Roman" panose="02020603050405020304" pitchFamily="18" charset="0"/>
              </a:rPr>
              <a:t>Hrs</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number(5),</a:t>
            </a:r>
          </a:p>
          <a:p>
            <a:pPr lvl="1"/>
            <a:r>
              <a:rPr lang="en-US" sz="2000" b="1" dirty="0" smtClean="0">
                <a:latin typeface="Times New Roman" panose="02020603050405020304" pitchFamily="18" charset="0"/>
                <a:cs typeface="Times New Roman" panose="02020603050405020304" pitchFamily="18" charset="0"/>
              </a:rPr>
              <a:t>constraint </a:t>
            </a:r>
            <a:r>
              <a:rPr lang="en-US" sz="2000" dirty="0" err="1">
                <a:latin typeface="Times New Roman" panose="02020603050405020304" pitchFamily="18" charset="0"/>
                <a:cs typeface="Times New Roman" panose="02020603050405020304" pitchFamily="18" charset="0"/>
              </a:rPr>
              <a:t>pk_employee</a:t>
            </a:r>
            <a:r>
              <a:rPr lang="en-US" sz="2000" b="1" dirty="0">
                <a:latin typeface="Times New Roman" panose="02020603050405020304" pitchFamily="18" charset="0"/>
                <a:cs typeface="Times New Roman" panose="02020603050405020304" pitchFamily="18" charset="0"/>
              </a:rPr>
              <a:t> primary key( </a:t>
            </a:r>
            <a:r>
              <a:rPr lang="en-US" sz="2000" dirty="0" err="1">
                <a:latin typeface="Times New Roman" panose="02020603050405020304" pitchFamily="18" charset="0"/>
                <a:cs typeface="Times New Roman" panose="02020603050405020304" pitchFamily="18" charset="0"/>
              </a:rPr>
              <a:t>ssn</a:t>
            </a:r>
            <a:r>
              <a:rPr lang="en-US" sz="2000" b="1" dirty="0">
                <a:latin typeface="Times New Roman" panose="02020603050405020304" pitchFamily="18" charset="0"/>
                <a:cs typeface="Times New Roman" panose="02020603050405020304" pitchFamily="18" charset="0"/>
              </a:rPr>
              <a:t> ),</a:t>
            </a:r>
          </a:p>
          <a:p>
            <a:pPr lvl="1"/>
            <a:r>
              <a:rPr lang="en-US" sz="2000" b="1" dirty="0">
                <a:latin typeface="Times New Roman" panose="02020603050405020304" pitchFamily="18" charset="0"/>
                <a:cs typeface="Times New Roman" panose="02020603050405020304" pitchFamily="18" charset="0"/>
              </a:rPr>
              <a:t>constraint </a:t>
            </a:r>
            <a:r>
              <a:rPr lang="en-US" sz="2000" dirty="0" err="1">
                <a:latin typeface="Times New Roman" panose="02020603050405020304" pitchFamily="18" charset="0"/>
                <a:cs typeface="Times New Roman" panose="02020603050405020304" pitchFamily="18" charset="0"/>
              </a:rPr>
              <a:t>fk_employee</a:t>
            </a:r>
            <a:r>
              <a:rPr lang="en-US" sz="2000" b="1" dirty="0">
                <a:latin typeface="Times New Roman" panose="02020603050405020304" pitchFamily="18" charset="0"/>
                <a:cs typeface="Times New Roman" panose="02020603050405020304" pitchFamily="18" charset="0"/>
              </a:rPr>
              <a:t> foreign key( </a:t>
            </a:r>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 references </a:t>
            </a:r>
            <a:r>
              <a:rPr lang="en-US" sz="2000" dirty="0">
                <a:latin typeface="Times New Roman" panose="02020603050405020304" pitchFamily="18" charset="0"/>
                <a:cs typeface="Times New Roman" panose="02020603050405020304" pitchFamily="18" charset="0"/>
              </a:rPr>
              <a:t>department(D-ID)</a:t>
            </a:r>
            <a:r>
              <a:rPr lang="en-US" sz="2000" b="1" dirty="0">
                <a:latin typeface="Times New Roman" panose="02020603050405020304" pitchFamily="18" charset="0"/>
                <a:cs typeface="Times New Roman" panose="02020603050405020304" pitchFamily="18" charset="0"/>
              </a:rPr>
              <a:t> on delete </a:t>
            </a:r>
            <a:r>
              <a:rPr lang="en-US" sz="2000" b="1" dirty="0" smtClean="0">
                <a:latin typeface="Times New Roman" panose="02020603050405020304" pitchFamily="18" charset="0"/>
                <a:cs typeface="Times New Roman" panose="02020603050405020304" pitchFamily="18" charset="0"/>
              </a:rPr>
              <a:t>cascade</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p:txBody>
      </p:sp>
      <p:sp>
        <p:nvSpPr>
          <p:cNvPr id="13" name="Content Placeholder 2"/>
          <p:cNvSpPr txBox="1">
            <a:spLocks/>
          </p:cNvSpPr>
          <p:nvPr/>
        </p:nvSpPr>
        <p:spPr>
          <a:xfrm>
            <a:off x="191148" y="117467"/>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FF0000"/>
                </a:solidFill>
                <a:latin typeface="Times New Roman" panose="02020603050405020304" pitchFamily="18" charset="0"/>
                <a:cs typeface="Times New Roman" panose="02020603050405020304" pitchFamily="18" charset="0"/>
              </a:rPr>
              <a:t>Step-4: </a:t>
            </a:r>
            <a:r>
              <a:rPr lang="en-US" b="1" dirty="0">
                <a:solidFill>
                  <a:srgbClr val="FF0000"/>
                </a:solidFill>
                <a:latin typeface="Times New Roman" panose="02020603050405020304" pitchFamily="18" charset="0"/>
                <a:cs typeface="Times New Roman" panose="02020603050405020304" pitchFamily="18" charset="0"/>
              </a:rPr>
              <a:t>Mapping of Binary </a:t>
            </a:r>
            <a:r>
              <a:rPr lang="en-US" b="1" dirty="0" smtClean="0">
                <a:solidFill>
                  <a:srgbClr val="FF0000"/>
                </a:solidFill>
                <a:latin typeface="Times New Roman" panose="02020603050405020304" pitchFamily="18" charset="0"/>
                <a:cs typeface="Times New Roman" panose="02020603050405020304" pitchFamily="18" charset="0"/>
              </a:rPr>
              <a:t>1:N </a:t>
            </a:r>
            <a:r>
              <a:rPr lang="en-US" b="1" dirty="0">
                <a:solidFill>
                  <a:srgbClr val="FF0000"/>
                </a:solidFill>
                <a:latin typeface="Times New Roman" panose="02020603050405020304" pitchFamily="18" charset="0"/>
                <a:cs typeface="Times New Roman" panose="02020603050405020304" pitchFamily="18" charset="0"/>
              </a:rPr>
              <a:t>Relationship Types.</a:t>
            </a:r>
          </a:p>
          <a:p>
            <a:r>
              <a:rPr lang="en-US" b="1" dirty="0" smtClean="0">
                <a:latin typeface="Times New Roman" panose="02020603050405020304" pitchFamily="18" charset="0"/>
                <a:cs typeface="Times New Roman" panose="02020603050405020304" pitchFamily="18" charset="0"/>
              </a:rPr>
              <a:t>Case-2(when </a:t>
            </a:r>
            <a:r>
              <a:rPr lang="en-US" b="1" dirty="0">
                <a:latin typeface="Times New Roman" panose="02020603050405020304" pitchFamily="18" charset="0"/>
                <a:cs typeface="Times New Roman" panose="02020603050405020304" pitchFamily="18" charset="0"/>
              </a:rPr>
              <a:t>the participations are only </a:t>
            </a:r>
            <a:r>
              <a:rPr lang="en-US" b="1" dirty="0" smtClean="0">
                <a:latin typeface="Times New Roman" panose="02020603050405020304" pitchFamily="18" charset="0"/>
                <a:cs typeface="Times New Roman" panose="02020603050405020304" pitchFamily="18" charset="0"/>
              </a:rPr>
              <a:t>total): </a:t>
            </a:r>
            <a:endParaRPr lang="en-US" b="1" dirty="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nvGraphicFramePr>
        <p:xfrm>
          <a:off x="6862920" y="1595192"/>
          <a:ext cx="4755846"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0">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739134" y="17902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TextBox 40"/>
          <p:cNvSpPr txBox="1"/>
          <p:nvPr/>
        </p:nvSpPr>
        <p:spPr>
          <a:xfrm>
            <a:off x="4991461" y="1042914"/>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702734" y="1179049"/>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6721111" y="1045306"/>
            <a:ext cx="2175007"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597235593"/>
              </p:ext>
            </p:extLst>
          </p:nvPr>
        </p:nvGraphicFramePr>
        <p:xfrm>
          <a:off x="4760712" y="159280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solidFill>
                            <a:srgbClr val="0000FF"/>
                          </a:solidFill>
                          <a:latin typeface="Times New Roman" panose="02020603050405020304" pitchFamily="18" charset="0"/>
                          <a:cs typeface="Times New Roman" panose="02020603050405020304" pitchFamily="18" charset="0"/>
                        </a:rPr>
                        <a:t>Hrs</a:t>
                      </a:r>
                      <a:endParaRPr lang="en-US" sz="1600" b="1" dirty="0">
                        <a:solidFill>
                          <a:srgbClr val="0000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17736701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Case-3(when the participations are partial and total): </a:t>
            </a:r>
          </a:p>
          <a:p>
            <a:r>
              <a:rPr lang="en-US" sz="2400" dirty="0">
                <a:latin typeface="Times New Roman" panose="02020603050405020304" pitchFamily="18" charset="0"/>
                <a:cs typeface="Times New Roman" panose="02020603050405020304" pitchFamily="18" charset="0"/>
              </a:rPr>
              <a:t>Identify the entity type on the N-side of the relationship as ‘E’.</a:t>
            </a:r>
          </a:p>
          <a:p>
            <a:r>
              <a:rPr lang="en-US" sz="2400" dirty="0">
                <a:latin typeface="Times New Roman" panose="02020603050405020304" pitchFamily="18" charset="0"/>
                <a:cs typeface="Times New Roman" panose="02020603050405020304" pitchFamily="18" charset="0"/>
              </a:rPr>
              <a:t>Also, identify the entity type on the 1-side of the relationship as ‘D’.</a:t>
            </a:r>
          </a:p>
          <a:p>
            <a:r>
              <a:rPr lang="en-US" sz="2400" dirty="0">
                <a:latin typeface="Times New Roman" panose="02020603050405020304" pitchFamily="18" charset="0"/>
                <a:cs typeface="Times New Roman" panose="02020603050405020304" pitchFamily="18" charset="0"/>
              </a:rPr>
              <a:t>Include the primary key of the of ‘D’ in ‘E’ as its foreign key.</a:t>
            </a:r>
          </a:p>
          <a:p>
            <a:r>
              <a:rPr lang="en-US" sz="2400" dirty="0">
                <a:latin typeface="Times New Roman" panose="02020603050405020304" pitchFamily="18" charset="0"/>
                <a:cs typeface="Times New Roman" panose="02020603050405020304" pitchFamily="18" charset="0"/>
              </a:rPr>
              <a:t>Also, include the attributes of ‘R’ in ‘E’.</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3507992"/>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Case-3(when the participations are partial and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4060367227"/>
              </p:ext>
            </p:extLst>
          </p:nvPr>
        </p:nvGraphicFramePr>
        <p:xfrm>
          <a:off x="3972046" y="3803651"/>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8512530" y="3921013"/>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8512530" y="4260795"/>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8512530" y="459970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nvGraphicFramePr>
        <p:xfrm>
          <a:off x="3972045" y="4136276"/>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nvGraphicFramePr>
        <p:xfrm>
          <a:off x="3972044" y="4473922"/>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3419150" y="6073594"/>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endParaRPr lang="en-US" b="1" dirty="0">
              <a:latin typeface="Times New Roman" panose="02020603050405020304" pitchFamily="18" charset="0"/>
              <a:cs typeface="Times New Roman" panose="02020603050405020304" pitchFamily="18" charset="0"/>
            </a:endParaRPr>
          </a:p>
        </p:txBody>
      </p:sp>
      <p:graphicFrame>
        <p:nvGraphicFramePr>
          <p:cNvPr id="45" name="Table 44"/>
          <p:cNvGraphicFramePr>
            <a:graphicFrameLocks noGrp="1"/>
          </p:cNvGraphicFramePr>
          <p:nvPr/>
        </p:nvGraphicFramePr>
        <p:xfrm>
          <a:off x="3972043" y="4814028"/>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7" name="Table 46"/>
          <p:cNvGraphicFramePr>
            <a:graphicFrameLocks noGrp="1"/>
          </p:cNvGraphicFramePr>
          <p:nvPr/>
        </p:nvGraphicFramePr>
        <p:xfrm>
          <a:off x="3972042" y="5144193"/>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nvGraphicFramePr>
        <p:xfrm>
          <a:off x="8512526" y="4941864"/>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James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Tim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5" name="Oval 54"/>
          <p:cNvSpPr/>
          <p:nvPr/>
        </p:nvSpPr>
        <p:spPr>
          <a:xfrm>
            <a:off x="3766198" y="5485454"/>
            <a:ext cx="2829019" cy="344898"/>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a:off x="2377348" y="3040617"/>
            <a:ext cx="1577283" cy="708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5691410" y="3137121"/>
            <a:ext cx="17074" cy="67027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6595218" y="3030729"/>
            <a:ext cx="2886051" cy="83373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Table 55"/>
          <p:cNvGraphicFramePr>
            <a:graphicFrameLocks noGrp="1"/>
          </p:cNvGraphicFramePr>
          <p:nvPr>
            <p:extLst>
              <p:ext uri="{D42A27DB-BD31-4B8C-83A1-F6EECF244321}">
                <p14:modId xmlns:p14="http://schemas.microsoft.com/office/powerpoint/2010/main" val="2493935770"/>
              </p:ext>
            </p:extLst>
          </p:nvPr>
        </p:nvGraphicFramePr>
        <p:xfrm>
          <a:off x="8512522" y="527951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105</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Ram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O</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Das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1410589847"/>
              </p:ext>
            </p:extLst>
          </p:nvPr>
        </p:nvGraphicFramePr>
        <p:xfrm>
          <a:off x="3971503" y="548429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105</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61" name="Oval 60"/>
          <p:cNvSpPr/>
          <p:nvPr/>
        </p:nvSpPr>
        <p:spPr>
          <a:xfrm>
            <a:off x="3918599" y="3695644"/>
            <a:ext cx="1618666" cy="2287108"/>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65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5" grpId="0" animBg="1"/>
      <p:bldP spid="61"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Case-3(when the participations are partial and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8512530" y="3921013"/>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8512530" y="4260795"/>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8512530" y="459970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3299552593"/>
              </p:ext>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1745173653"/>
              </p:ext>
            </p:extLst>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2537800" y="5562759"/>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endParaRPr lang="en-US" b="1" dirty="0">
              <a:latin typeface="Times New Roman" panose="02020603050405020304" pitchFamily="18" charset="0"/>
              <a:cs typeface="Times New Roman" panose="02020603050405020304" pitchFamily="18" charset="0"/>
            </a:endParaRPr>
          </a:p>
        </p:txBody>
      </p:sp>
      <p:graphicFrame>
        <p:nvGraphicFramePr>
          <p:cNvPr id="52" name="Table 51"/>
          <p:cNvGraphicFramePr>
            <a:graphicFrameLocks noGrp="1"/>
          </p:cNvGraphicFramePr>
          <p:nvPr/>
        </p:nvGraphicFramePr>
        <p:xfrm>
          <a:off x="8512526" y="4941864"/>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James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Tim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5" name="Oval 54"/>
          <p:cNvSpPr/>
          <p:nvPr/>
        </p:nvSpPr>
        <p:spPr>
          <a:xfrm>
            <a:off x="340066" y="4086210"/>
            <a:ext cx="1373247" cy="600034"/>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a:off x="1347281" y="2996042"/>
            <a:ext cx="431862" cy="523003"/>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972045" y="2723137"/>
            <a:ext cx="0" cy="91012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835024" y="2911012"/>
            <a:ext cx="4303263" cy="98873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Table 55"/>
          <p:cNvGraphicFramePr>
            <a:graphicFrameLocks noGrp="1"/>
          </p:cNvGraphicFramePr>
          <p:nvPr/>
        </p:nvGraphicFramePr>
        <p:xfrm>
          <a:off x="8512522" y="527951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105</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Ram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O</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Das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2963633265"/>
              </p:ext>
            </p:extLst>
          </p:nvPr>
        </p:nvGraphicFramePr>
        <p:xfrm>
          <a:off x="2596412" y="369305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3278733975"/>
              </p:ext>
            </p:extLst>
          </p:nvPr>
        </p:nvGraphicFramePr>
        <p:xfrm>
          <a:off x="2596412" y="404713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3" name="Table 62"/>
          <p:cNvGraphicFramePr>
            <a:graphicFrameLocks noGrp="1"/>
          </p:cNvGraphicFramePr>
          <p:nvPr>
            <p:extLst>
              <p:ext uri="{D42A27DB-BD31-4B8C-83A1-F6EECF244321}">
                <p14:modId xmlns:p14="http://schemas.microsoft.com/office/powerpoint/2010/main" val="1473407910"/>
              </p:ext>
            </p:extLst>
          </p:nvPr>
        </p:nvGraphicFramePr>
        <p:xfrm>
          <a:off x="2596412" y="438478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4" name="Table 63"/>
          <p:cNvGraphicFramePr>
            <a:graphicFrameLocks noGrp="1"/>
          </p:cNvGraphicFramePr>
          <p:nvPr>
            <p:extLst>
              <p:ext uri="{D42A27DB-BD31-4B8C-83A1-F6EECF244321}">
                <p14:modId xmlns:p14="http://schemas.microsoft.com/office/powerpoint/2010/main" val="4113591723"/>
              </p:ext>
            </p:extLst>
          </p:nvPr>
        </p:nvGraphicFramePr>
        <p:xfrm>
          <a:off x="2596412" y="473663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5" name="Table 64"/>
          <p:cNvGraphicFramePr>
            <a:graphicFrameLocks noGrp="1"/>
          </p:cNvGraphicFramePr>
          <p:nvPr>
            <p:extLst>
              <p:ext uri="{D42A27DB-BD31-4B8C-83A1-F6EECF244321}">
                <p14:modId xmlns:p14="http://schemas.microsoft.com/office/powerpoint/2010/main" val="105616768"/>
              </p:ext>
            </p:extLst>
          </p:nvPr>
        </p:nvGraphicFramePr>
        <p:xfrm>
          <a:off x="2596412" y="508772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6" name="Table 65"/>
          <p:cNvGraphicFramePr>
            <a:graphicFrameLocks noGrp="1"/>
          </p:cNvGraphicFramePr>
          <p:nvPr>
            <p:extLst>
              <p:ext uri="{D42A27DB-BD31-4B8C-83A1-F6EECF244321}">
                <p14:modId xmlns:p14="http://schemas.microsoft.com/office/powerpoint/2010/main" val="540879126"/>
              </p:ext>
            </p:extLst>
          </p:nvPr>
        </p:nvGraphicFramePr>
        <p:xfrm>
          <a:off x="493935" y="507821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208788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5"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Case-3(when the participations are partial and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8512530" y="3921013"/>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8512530" y="4260795"/>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8512530" y="459970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568674148"/>
              </p:ext>
            </p:extLst>
          </p:nvPr>
        </p:nvGraphicFramePr>
        <p:xfrm>
          <a:off x="494473" y="439852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289018" y="5796178"/>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Less Space Wastage</a:t>
            </a:r>
            <a:endParaRPr lang="en-US" b="1" dirty="0">
              <a:latin typeface="Times New Roman" panose="02020603050405020304" pitchFamily="18" charset="0"/>
              <a:cs typeface="Times New Roman" panose="02020603050405020304" pitchFamily="18" charset="0"/>
            </a:endParaRPr>
          </a:p>
        </p:txBody>
      </p:sp>
      <p:graphicFrame>
        <p:nvGraphicFramePr>
          <p:cNvPr id="52" name="Table 51"/>
          <p:cNvGraphicFramePr>
            <a:graphicFrameLocks noGrp="1"/>
          </p:cNvGraphicFramePr>
          <p:nvPr/>
        </p:nvGraphicFramePr>
        <p:xfrm>
          <a:off x="8512526" y="4941864"/>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James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Tim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7" name="Straight Arrow Connector 56"/>
          <p:cNvCxnSpPr/>
          <p:nvPr/>
        </p:nvCxnSpPr>
        <p:spPr>
          <a:xfrm>
            <a:off x="2560915" y="2978087"/>
            <a:ext cx="3733653" cy="828199"/>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549992" y="2727556"/>
            <a:ext cx="1437114" cy="71432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10249469" y="2923356"/>
            <a:ext cx="454996" cy="51852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Table 55"/>
          <p:cNvGraphicFramePr>
            <a:graphicFrameLocks noGrp="1"/>
          </p:cNvGraphicFramePr>
          <p:nvPr/>
        </p:nvGraphicFramePr>
        <p:xfrm>
          <a:off x="8512522" y="527951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105</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Ram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O</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Das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1951438546"/>
              </p:ext>
            </p:extLst>
          </p:nvPr>
        </p:nvGraphicFramePr>
        <p:xfrm>
          <a:off x="6410049" y="358223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00B050"/>
                          </a:solidFill>
                          <a:latin typeface="Times New Roman" panose="02020603050405020304" pitchFamily="18" charset="0"/>
                          <a:cs typeface="Times New Roman" panose="02020603050405020304" pitchFamily="18" charset="0"/>
                        </a:rPr>
                        <a:t>D-ID</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4135742709"/>
              </p:ext>
            </p:extLst>
          </p:nvPr>
        </p:nvGraphicFramePr>
        <p:xfrm>
          <a:off x="6410049" y="393631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3" name="Table 62"/>
          <p:cNvGraphicFramePr>
            <a:graphicFrameLocks noGrp="1"/>
          </p:cNvGraphicFramePr>
          <p:nvPr>
            <p:extLst>
              <p:ext uri="{D42A27DB-BD31-4B8C-83A1-F6EECF244321}">
                <p14:modId xmlns:p14="http://schemas.microsoft.com/office/powerpoint/2010/main" val="352212083"/>
              </p:ext>
            </p:extLst>
          </p:nvPr>
        </p:nvGraphicFramePr>
        <p:xfrm>
          <a:off x="6410049" y="427396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4" name="Table 63"/>
          <p:cNvGraphicFramePr>
            <a:graphicFrameLocks noGrp="1"/>
          </p:cNvGraphicFramePr>
          <p:nvPr>
            <p:extLst>
              <p:ext uri="{D42A27DB-BD31-4B8C-83A1-F6EECF244321}">
                <p14:modId xmlns:p14="http://schemas.microsoft.com/office/powerpoint/2010/main" val="2735890435"/>
              </p:ext>
            </p:extLst>
          </p:nvPr>
        </p:nvGraphicFramePr>
        <p:xfrm>
          <a:off x="6410049" y="4625812"/>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5" name="Table 64"/>
          <p:cNvGraphicFramePr>
            <a:graphicFrameLocks noGrp="1"/>
          </p:cNvGraphicFramePr>
          <p:nvPr>
            <p:extLst>
              <p:ext uri="{D42A27DB-BD31-4B8C-83A1-F6EECF244321}">
                <p14:modId xmlns:p14="http://schemas.microsoft.com/office/powerpoint/2010/main" val="193099561"/>
              </p:ext>
            </p:extLst>
          </p:nvPr>
        </p:nvGraphicFramePr>
        <p:xfrm>
          <a:off x="6410049" y="497690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6" name="Table 65"/>
          <p:cNvGraphicFramePr>
            <a:graphicFrameLocks noGrp="1"/>
          </p:cNvGraphicFramePr>
          <p:nvPr>
            <p:extLst>
              <p:ext uri="{D42A27DB-BD31-4B8C-83A1-F6EECF244321}">
                <p14:modId xmlns:p14="http://schemas.microsoft.com/office/powerpoint/2010/main" val="712823412"/>
              </p:ext>
            </p:extLst>
          </p:nvPr>
        </p:nvGraphicFramePr>
        <p:xfrm>
          <a:off x="494204" y="473751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2421188306"/>
              </p:ext>
            </p:extLst>
          </p:nvPr>
        </p:nvGraphicFramePr>
        <p:xfrm>
          <a:off x="6420674" y="530688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533" y="4063755"/>
            <a:ext cx="2143125" cy="1381329"/>
          </a:xfrm>
          <a:prstGeom prst="rect">
            <a:avLst/>
          </a:prstGeom>
        </p:spPr>
      </p:pic>
    </p:spTree>
    <p:extLst>
      <p:ext uri="{BB962C8B-B14F-4D97-AF65-F5344CB8AC3E}">
        <p14:creationId xmlns:p14="http://schemas.microsoft.com/office/powerpoint/2010/main" val="47094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Case-3(when the participations are partial and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7" name="Straight Arrow Connector 56"/>
          <p:cNvCxnSpPr/>
          <p:nvPr/>
        </p:nvCxnSpPr>
        <p:spPr>
          <a:xfrm>
            <a:off x="2618553" y="3881591"/>
            <a:ext cx="3189344" cy="104731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549992" y="2727556"/>
            <a:ext cx="866665" cy="196563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47" idx="0"/>
          </p:cNvCxnSpPr>
          <p:nvPr/>
        </p:nvCxnSpPr>
        <p:spPr>
          <a:xfrm>
            <a:off x="9710386" y="3987817"/>
            <a:ext cx="0" cy="87805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Table 46"/>
          <p:cNvGraphicFramePr>
            <a:graphicFrameLocks noGrp="1"/>
          </p:cNvGraphicFramePr>
          <p:nvPr>
            <p:extLst>
              <p:ext uri="{D42A27DB-BD31-4B8C-83A1-F6EECF244321}">
                <p14:modId xmlns:p14="http://schemas.microsoft.com/office/powerpoint/2010/main" val="3859187754"/>
              </p:ext>
            </p:extLst>
          </p:nvPr>
        </p:nvGraphicFramePr>
        <p:xfrm>
          <a:off x="8125104" y="4865875"/>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3293925392"/>
              </p:ext>
            </p:extLst>
          </p:nvPr>
        </p:nvGraphicFramePr>
        <p:xfrm>
          <a:off x="6022623" y="486778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00B050"/>
                          </a:solidFill>
                          <a:latin typeface="Times New Roman" panose="02020603050405020304" pitchFamily="18" charset="0"/>
                          <a:cs typeface="Times New Roman" panose="02020603050405020304" pitchFamily="18" charset="0"/>
                        </a:rPr>
                        <a:t>D-ID</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285936587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501768" y="2230573"/>
            <a:ext cx="11302413" cy="4093428"/>
          </a:xfrm>
          <a:prstGeom prst="rect">
            <a:avLst/>
          </a:prstGeom>
          <a:noFill/>
          <a:ln>
            <a:solidFill>
              <a:schemeClr val="tx1"/>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create table </a:t>
            </a:r>
            <a:r>
              <a:rPr lang="en-US" sz="2000" b="1" dirty="0" err="1" smtClean="0">
                <a:latin typeface="Times New Roman" panose="02020603050405020304" pitchFamily="18" charset="0"/>
                <a:cs typeface="Times New Roman" panose="02020603050405020304" pitchFamily="18" charset="0"/>
              </a:rPr>
              <a:t>Employee_Work</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varchar2(10</a:t>
            </a:r>
            <a:r>
              <a:rPr lang="en-US" sz="2000" b="1" dirty="0" smtClean="0">
                <a:latin typeface="Times New Roman" panose="02020603050405020304" pitchFamily="18" charset="0"/>
                <a:cs typeface="Times New Roman" panose="02020603050405020304" pitchFamily="18" charset="0"/>
              </a:rPr>
              <a:t>),</a:t>
            </a:r>
          </a:p>
          <a:p>
            <a:pPr lvl="1"/>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varchar2(10),</a:t>
            </a:r>
          </a:p>
          <a:p>
            <a:pPr lvl="1"/>
            <a:r>
              <a:rPr lang="en-US" sz="2000" dirty="0" err="1">
                <a:latin typeface="Times New Roman" panose="02020603050405020304" pitchFamily="18" charset="0"/>
                <a:cs typeface="Times New Roman" panose="02020603050405020304" pitchFamily="18" charset="0"/>
              </a:rPr>
              <a:t>Fname</a:t>
            </a:r>
            <a:r>
              <a:rPr lang="en-US" sz="2000" b="1" dirty="0">
                <a:latin typeface="Times New Roman" panose="02020603050405020304" pitchFamily="18" charset="0"/>
                <a:cs typeface="Times New Roman" panose="02020603050405020304" pitchFamily="18" charset="0"/>
              </a:rPr>
              <a:t> varchar2(30) not null,</a:t>
            </a:r>
          </a:p>
          <a:p>
            <a:pPr lvl="1"/>
            <a:r>
              <a:rPr lang="en-US" sz="2000" dirty="0" err="1">
                <a:latin typeface="Times New Roman" panose="02020603050405020304" pitchFamily="18" charset="0"/>
                <a:cs typeface="Times New Roman" panose="02020603050405020304" pitchFamily="18" charset="0"/>
              </a:rPr>
              <a:t>Minit</a:t>
            </a:r>
            <a:r>
              <a:rPr lang="en-US" sz="2000" b="1" dirty="0">
                <a:latin typeface="Times New Roman" panose="02020603050405020304" pitchFamily="18" charset="0"/>
                <a:cs typeface="Times New Roman" panose="02020603050405020304" pitchFamily="18" charset="0"/>
              </a:rPr>
              <a:t> varchar2(4),</a:t>
            </a:r>
          </a:p>
          <a:p>
            <a:pPr lvl="1"/>
            <a:r>
              <a:rPr lang="en-US" sz="2000" dirty="0" err="1">
                <a:latin typeface="Times New Roman" panose="02020603050405020304" pitchFamily="18" charset="0"/>
                <a:cs typeface="Times New Roman" panose="02020603050405020304" pitchFamily="18" charset="0"/>
              </a:rPr>
              <a:t>Lname</a:t>
            </a:r>
            <a:r>
              <a:rPr lang="en-US" sz="2000" b="1" dirty="0">
                <a:latin typeface="Times New Roman" panose="02020603050405020304" pitchFamily="18" charset="0"/>
                <a:cs typeface="Times New Roman" panose="02020603050405020304" pitchFamily="18" charset="0"/>
              </a:rPr>
              <a:t> varchar2(30),</a:t>
            </a:r>
          </a:p>
          <a:p>
            <a:pPr lvl="1"/>
            <a:r>
              <a:rPr lang="en-US" sz="2000" dirty="0">
                <a:latin typeface="Times New Roman" panose="02020603050405020304" pitchFamily="18" charset="0"/>
                <a:cs typeface="Times New Roman" panose="02020603050405020304" pitchFamily="18" charset="0"/>
              </a:rPr>
              <a:t>DOB</a:t>
            </a:r>
            <a:r>
              <a:rPr lang="en-US" sz="2000" b="1" dirty="0">
                <a:latin typeface="Times New Roman" panose="02020603050405020304" pitchFamily="18" charset="0"/>
                <a:cs typeface="Times New Roman" panose="02020603050405020304" pitchFamily="18" charset="0"/>
              </a:rPr>
              <a:t> date,</a:t>
            </a:r>
          </a:p>
          <a:p>
            <a:pPr lvl="1"/>
            <a:r>
              <a:rPr lang="en-US" sz="2000" dirty="0">
                <a:latin typeface="Times New Roman" panose="02020603050405020304" pitchFamily="18" charset="0"/>
                <a:cs typeface="Times New Roman" panose="02020603050405020304" pitchFamily="18" charset="0"/>
              </a:rPr>
              <a:t>sex</a:t>
            </a:r>
            <a:r>
              <a:rPr lang="en-US" sz="2000" b="1" dirty="0">
                <a:latin typeface="Times New Roman" panose="02020603050405020304" pitchFamily="18" charset="0"/>
                <a:cs typeface="Times New Roman" panose="02020603050405020304" pitchFamily="18" charset="0"/>
              </a:rPr>
              <a:t> varchar2(1</a:t>
            </a:r>
            <a:r>
              <a:rPr lang="en-US" sz="2000" b="1" dirty="0" smtClean="0">
                <a:latin typeface="Times New Roman" panose="02020603050405020304" pitchFamily="18" charset="0"/>
                <a:cs typeface="Times New Roman" panose="02020603050405020304" pitchFamily="18" charset="0"/>
              </a:rPr>
              <a:t>),</a:t>
            </a:r>
          </a:p>
          <a:p>
            <a:pPr lvl="1"/>
            <a:r>
              <a:rPr lang="en-US" sz="2000" dirty="0" err="1">
                <a:latin typeface="Times New Roman" panose="02020603050405020304" pitchFamily="18" charset="0"/>
                <a:cs typeface="Times New Roman" panose="02020603050405020304" pitchFamily="18" charset="0"/>
              </a:rPr>
              <a:t>Hrs</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number(5),</a:t>
            </a:r>
          </a:p>
          <a:p>
            <a:pPr lvl="1"/>
            <a:r>
              <a:rPr lang="en-US" sz="2000" b="1" dirty="0" smtClean="0">
                <a:latin typeface="Times New Roman" panose="02020603050405020304" pitchFamily="18" charset="0"/>
                <a:cs typeface="Times New Roman" panose="02020603050405020304" pitchFamily="18" charset="0"/>
              </a:rPr>
              <a:t>constraint </a:t>
            </a:r>
            <a:r>
              <a:rPr lang="en-US" sz="2000" dirty="0" err="1">
                <a:latin typeface="Times New Roman" panose="02020603050405020304" pitchFamily="18" charset="0"/>
                <a:cs typeface="Times New Roman" panose="02020603050405020304" pitchFamily="18" charset="0"/>
              </a:rPr>
              <a:t>pk_employee</a:t>
            </a:r>
            <a:r>
              <a:rPr lang="en-US" sz="2000" b="1" dirty="0">
                <a:latin typeface="Times New Roman" panose="02020603050405020304" pitchFamily="18" charset="0"/>
                <a:cs typeface="Times New Roman" panose="02020603050405020304" pitchFamily="18" charset="0"/>
              </a:rPr>
              <a:t> primary key( </a:t>
            </a:r>
            <a:r>
              <a:rPr lang="en-US" sz="2000" dirty="0" err="1">
                <a:latin typeface="Times New Roman" panose="02020603050405020304" pitchFamily="18" charset="0"/>
                <a:cs typeface="Times New Roman" panose="02020603050405020304" pitchFamily="18" charset="0"/>
              </a:rPr>
              <a:t>ssn</a:t>
            </a:r>
            <a:r>
              <a:rPr lang="en-US" sz="2000" b="1" dirty="0">
                <a:latin typeface="Times New Roman" panose="02020603050405020304" pitchFamily="18" charset="0"/>
                <a:cs typeface="Times New Roman" panose="02020603050405020304" pitchFamily="18" charset="0"/>
              </a:rPr>
              <a:t> ),</a:t>
            </a:r>
          </a:p>
          <a:p>
            <a:pPr lvl="1"/>
            <a:r>
              <a:rPr lang="en-US" sz="2000" b="1" dirty="0">
                <a:latin typeface="Times New Roman" panose="02020603050405020304" pitchFamily="18" charset="0"/>
                <a:cs typeface="Times New Roman" panose="02020603050405020304" pitchFamily="18" charset="0"/>
              </a:rPr>
              <a:t>constraint </a:t>
            </a:r>
            <a:r>
              <a:rPr lang="en-US" sz="2000" dirty="0" err="1">
                <a:latin typeface="Times New Roman" panose="02020603050405020304" pitchFamily="18" charset="0"/>
                <a:cs typeface="Times New Roman" panose="02020603050405020304" pitchFamily="18" charset="0"/>
              </a:rPr>
              <a:t>fk_employee</a:t>
            </a:r>
            <a:r>
              <a:rPr lang="en-US" sz="2000" b="1" dirty="0">
                <a:latin typeface="Times New Roman" panose="02020603050405020304" pitchFamily="18" charset="0"/>
                <a:cs typeface="Times New Roman" panose="02020603050405020304" pitchFamily="18" charset="0"/>
              </a:rPr>
              <a:t> foreign key( </a:t>
            </a:r>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 references </a:t>
            </a:r>
            <a:r>
              <a:rPr lang="en-US" sz="2000" dirty="0">
                <a:latin typeface="Times New Roman" panose="02020603050405020304" pitchFamily="18" charset="0"/>
                <a:cs typeface="Times New Roman" panose="02020603050405020304" pitchFamily="18" charset="0"/>
              </a:rPr>
              <a:t>department(D-ID)</a:t>
            </a:r>
            <a:r>
              <a:rPr lang="en-US" sz="2000" b="1" dirty="0">
                <a:latin typeface="Times New Roman" panose="02020603050405020304" pitchFamily="18" charset="0"/>
                <a:cs typeface="Times New Roman" panose="02020603050405020304" pitchFamily="18" charset="0"/>
              </a:rPr>
              <a:t> on delete </a:t>
            </a:r>
            <a:r>
              <a:rPr lang="en-US" sz="2000" b="1" dirty="0" smtClean="0">
                <a:latin typeface="Times New Roman" panose="02020603050405020304" pitchFamily="18" charset="0"/>
                <a:cs typeface="Times New Roman" panose="02020603050405020304" pitchFamily="18" charset="0"/>
              </a:rPr>
              <a:t>set NULL</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p:txBody>
      </p:sp>
      <p:sp>
        <p:nvSpPr>
          <p:cNvPr id="13" name="Content Placeholder 2"/>
          <p:cNvSpPr txBox="1">
            <a:spLocks/>
          </p:cNvSpPr>
          <p:nvPr/>
        </p:nvSpPr>
        <p:spPr>
          <a:xfrm>
            <a:off x="191148" y="117467"/>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FF0000"/>
                </a:solidFill>
                <a:latin typeface="Times New Roman" panose="02020603050405020304" pitchFamily="18" charset="0"/>
                <a:cs typeface="Times New Roman" panose="02020603050405020304" pitchFamily="18" charset="0"/>
              </a:rPr>
              <a:t>Step-4: </a:t>
            </a:r>
            <a:r>
              <a:rPr lang="en-US" b="1" dirty="0">
                <a:solidFill>
                  <a:srgbClr val="FF0000"/>
                </a:solidFill>
                <a:latin typeface="Times New Roman" panose="02020603050405020304" pitchFamily="18" charset="0"/>
                <a:cs typeface="Times New Roman" panose="02020603050405020304" pitchFamily="18" charset="0"/>
              </a:rPr>
              <a:t>Mapping of Binary </a:t>
            </a:r>
            <a:r>
              <a:rPr lang="en-US" b="1" dirty="0" smtClean="0">
                <a:solidFill>
                  <a:srgbClr val="FF0000"/>
                </a:solidFill>
                <a:latin typeface="Times New Roman" panose="02020603050405020304" pitchFamily="18" charset="0"/>
                <a:cs typeface="Times New Roman" panose="02020603050405020304" pitchFamily="18" charset="0"/>
              </a:rPr>
              <a:t>1:N </a:t>
            </a:r>
            <a:r>
              <a:rPr lang="en-US" b="1" dirty="0">
                <a:solidFill>
                  <a:srgbClr val="FF0000"/>
                </a:solidFill>
                <a:latin typeface="Times New Roman" panose="02020603050405020304" pitchFamily="18" charset="0"/>
                <a:cs typeface="Times New Roman" panose="02020603050405020304" pitchFamily="18" charset="0"/>
              </a:rPr>
              <a:t>Relationship Types.</a:t>
            </a:r>
          </a:p>
          <a:p>
            <a:r>
              <a:rPr lang="en-US" b="1" dirty="0" smtClean="0">
                <a:latin typeface="Times New Roman" panose="02020603050405020304" pitchFamily="18" charset="0"/>
                <a:cs typeface="Times New Roman" panose="02020603050405020304" pitchFamily="18" charset="0"/>
              </a:rPr>
              <a:t>Case-3(when </a:t>
            </a:r>
            <a:r>
              <a:rPr lang="en-US" b="1" dirty="0">
                <a:latin typeface="Times New Roman" panose="02020603050405020304" pitchFamily="18" charset="0"/>
                <a:cs typeface="Times New Roman" panose="02020603050405020304" pitchFamily="18" charset="0"/>
              </a:rPr>
              <a:t>the participations are </a:t>
            </a:r>
            <a:r>
              <a:rPr lang="en-US" b="1" dirty="0" smtClean="0">
                <a:latin typeface="Times New Roman" panose="02020603050405020304" pitchFamily="18" charset="0"/>
                <a:cs typeface="Times New Roman" panose="02020603050405020304" pitchFamily="18" charset="0"/>
              </a:rPr>
              <a:t>partial and total): </a:t>
            </a:r>
            <a:endParaRPr lang="en-US" b="1" dirty="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extLst>
              <p:ext uri="{D42A27DB-BD31-4B8C-83A1-F6EECF244321}">
                <p14:modId xmlns:p14="http://schemas.microsoft.com/office/powerpoint/2010/main" val="3193420098"/>
              </p:ext>
            </p:extLst>
          </p:nvPr>
        </p:nvGraphicFramePr>
        <p:xfrm>
          <a:off x="6862920" y="1694345"/>
          <a:ext cx="4755846"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0">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739134" y="17902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TextBox 40"/>
          <p:cNvSpPr txBox="1"/>
          <p:nvPr/>
        </p:nvSpPr>
        <p:spPr>
          <a:xfrm>
            <a:off x="6450373" y="1133527"/>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702734" y="1179049"/>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8180023" y="1130562"/>
            <a:ext cx="2175007"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698913291"/>
              </p:ext>
            </p:extLst>
          </p:nvPr>
        </p:nvGraphicFramePr>
        <p:xfrm>
          <a:off x="4760712" y="170096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solidFill>
                            <a:srgbClr val="0000FF"/>
                          </a:solidFill>
                          <a:latin typeface="Times New Roman" panose="02020603050405020304" pitchFamily="18" charset="0"/>
                          <a:cs typeface="Times New Roman" panose="02020603050405020304" pitchFamily="18" charset="0"/>
                        </a:rPr>
                        <a:t>Hrs</a:t>
                      </a:r>
                      <a:endParaRPr lang="en-US" sz="1600" b="1" dirty="0">
                        <a:solidFill>
                          <a:srgbClr val="0000FF"/>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3368144533"/>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Step-4: </a:t>
            </a:r>
            <a:r>
              <a:rPr lang="en-US" sz="3200" b="1" dirty="0">
                <a:solidFill>
                  <a:srgbClr val="FF0000"/>
                </a:solidFill>
                <a:latin typeface="Times New Roman" panose="02020603050405020304" pitchFamily="18" charset="0"/>
                <a:cs typeface="Times New Roman" panose="02020603050405020304" pitchFamily="18" charset="0"/>
              </a:rPr>
              <a:t>Mapping of Binary </a:t>
            </a:r>
            <a:r>
              <a:rPr lang="en-US" sz="3200" b="1" dirty="0" smtClean="0">
                <a:solidFill>
                  <a:srgbClr val="FF0000"/>
                </a:solidFill>
                <a:latin typeface="Times New Roman" panose="02020603050405020304" pitchFamily="18" charset="0"/>
                <a:cs typeface="Times New Roman" panose="02020603050405020304" pitchFamily="18" charset="0"/>
              </a:rPr>
              <a:t>1:N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Case-3(when the participations are partial and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nvGraphicFramePr>
        <p:xfrm>
          <a:off x="3972046" y="3803651"/>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sng"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8512530" y="3580331"/>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nvGraphicFramePr>
        <p:xfrm>
          <a:off x="8512530" y="3921013"/>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nvGraphicFramePr>
        <p:xfrm>
          <a:off x="8512530" y="4260795"/>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nvGraphicFramePr>
        <p:xfrm>
          <a:off x="8512530" y="459970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nvGraphicFramePr>
        <p:xfrm>
          <a:off x="3972045" y="4136276"/>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nvGraphicFramePr>
        <p:xfrm>
          <a:off x="3972044" y="4473922"/>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224199" y="5782735"/>
            <a:ext cx="7744867"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Less Space Wastage w.r.t deletion in Department </a:t>
            </a:r>
            <a:endParaRPr lang="en-US" b="1" dirty="0">
              <a:latin typeface="Times New Roman" panose="02020603050405020304" pitchFamily="18" charset="0"/>
              <a:cs typeface="Times New Roman" panose="02020603050405020304" pitchFamily="18" charset="0"/>
            </a:endParaRPr>
          </a:p>
        </p:txBody>
      </p:sp>
      <p:graphicFrame>
        <p:nvGraphicFramePr>
          <p:cNvPr id="45" name="Table 44"/>
          <p:cNvGraphicFramePr>
            <a:graphicFrameLocks noGrp="1"/>
          </p:cNvGraphicFramePr>
          <p:nvPr/>
        </p:nvGraphicFramePr>
        <p:xfrm>
          <a:off x="3972043" y="4814028"/>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7" name="Table 46"/>
          <p:cNvGraphicFramePr>
            <a:graphicFrameLocks noGrp="1"/>
          </p:cNvGraphicFramePr>
          <p:nvPr/>
        </p:nvGraphicFramePr>
        <p:xfrm>
          <a:off x="3972042" y="5144193"/>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nvGraphicFramePr>
        <p:xfrm>
          <a:off x="8512526" y="4941864"/>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104</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James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Tim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7" name="Straight Arrow Connector 56"/>
          <p:cNvCxnSpPr/>
          <p:nvPr/>
        </p:nvCxnSpPr>
        <p:spPr>
          <a:xfrm>
            <a:off x="2377348" y="3040617"/>
            <a:ext cx="1577283" cy="708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5691410" y="3137121"/>
            <a:ext cx="17074" cy="67027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6595218" y="3030729"/>
            <a:ext cx="2886051" cy="83373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Table 55"/>
          <p:cNvGraphicFramePr>
            <a:graphicFrameLocks noGrp="1"/>
          </p:cNvGraphicFramePr>
          <p:nvPr>
            <p:extLst/>
          </p:nvPr>
        </p:nvGraphicFramePr>
        <p:xfrm>
          <a:off x="8512522" y="5279510"/>
          <a:ext cx="3170564"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105</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Ram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O</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Das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6701" y="5654324"/>
            <a:ext cx="1724729" cy="1111656"/>
          </a:xfrm>
          <a:prstGeom prst="rect">
            <a:avLst/>
          </a:prstGeom>
        </p:spPr>
      </p:pic>
    </p:spTree>
    <p:extLst>
      <p:ext uri="{BB962C8B-B14F-4D97-AF65-F5344CB8AC3E}">
        <p14:creationId xmlns:p14="http://schemas.microsoft.com/office/powerpoint/2010/main" val="346380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501768" y="2230573"/>
            <a:ext cx="11302413" cy="2862322"/>
          </a:xfrm>
          <a:prstGeom prst="rect">
            <a:avLst/>
          </a:prstGeom>
          <a:noFill/>
          <a:ln>
            <a:solidFill>
              <a:schemeClr val="tx1"/>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create table </a:t>
            </a:r>
            <a:r>
              <a:rPr lang="en-US" sz="2000" b="1" dirty="0" err="1" smtClean="0">
                <a:latin typeface="Times New Roman" panose="02020603050405020304" pitchFamily="18" charset="0"/>
                <a:cs typeface="Times New Roman" panose="02020603050405020304" pitchFamily="18" charset="0"/>
              </a:rPr>
              <a:t>Works_for</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varchar2(10</a:t>
            </a:r>
            <a:r>
              <a:rPr lang="en-US" sz="2000" b="1" dirty="0" smtClean="0">
                <a:latin typeface="Times New Roman" panose="02020603050405020304" pitchFamily="18" charset="0"/>
                <a:cs typeface="Times New Roman" panose="02020603050405020304" pitchFamily="18" charset="0"/>
              </a:rPr>
              <a:t>) not null,</a:t>
            </a:r>
          </a:p>
          <a:p>
            <a:pPr lvl="1"/>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varchar2(10),</a:t>
            </a:r>
          </a:p>
          <a:p>
            <a:pPr lvl="1"/>
            <a:r>
              <a:rPr lang="en-US" sz="2000" dirty="0" err="1" smtClean="0">
                <a:latin typeface="Times New Roman" panose="02020603050405020304" pitchFamily="18" charset="0"/>
                <a:cs typeface="Times New Roman" panose="02020603050405020304" pitchFamily="18" charset="0"/>
              </a:rPr>
              <a:t>Hrs</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number(5),</a:t>
            </a:r>
          </a:p>
          <a:p>
            <a:pPr lvl="1"/>
            <a:r>
              <a:rPr lang="en-US" sz="2000" b="1" dirty="0" smtClean="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pk_works_for</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primary key( </a:t>
            </a:r>
            <a:r>
              <a:rPr lang="en-US" sz="2000" dirty="0" err="1">
                <a:latin typeface="Times New Roman" panose="02020603050405020304" pitchFamily="18" charset="0"/>
                <a:cs typeface="Times New Roman" panose="02020603050405020304" pitchFamily="18" charset="0"/>
              </a:rPr>
              <a:t>ssn</a:t>
            </a:r>
            <a:r>
              <a:rPr lang="en-US" sz="2000" b="1" dirty="0">
                <a:latin typeface="Times New Roman" panose="02020603050405020304" pitchFamily="18" charset="0"/>
                <a:cs typeface="Times New Roman" panose="02020603050405020304" pitchFamily="18" charset="0"/>
              </a:rPr>
              <a:t> ),</a:t>
            </a:r>
          </a:p>
          <a:p>
            <a:pPr lvl="1"/>
            <a:r>
              <a:rPr lang="en-US" sz="2000" b="1" dirty="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fk_works_for</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 references </a:t>
            </a:r>
            <a:r>
              <a:rPr lang="en-US" sz="2000" dirty="0">
                <a:latin typeface="Times New Roman" panose="02020603050405020304" pitchFamily="18" charset="0"/>
                <a:cs typeface="Times New Roman" panose="02020603050405020304" pitchFamily="18" charset="0"/>
              </a:rPr>
              <a:t>department(D-ID)</a:t>
            </a:r>
            <a:r>
              <a:rPr lang="en-US" sz="2000" b="1" dirty="0">
                <a:latin typeface="Times New Roman" panose="02020603050405020304" pitchFamily="18" charset="0"/>
                <a:cs typeface="Times New Roman" panose="02020603050405020304" pitchFamily="18" charset="0"/>
              </a:rPr>
              <a:t> on delete </a:t>
            </a:r>
            <a:r>
              <a:rPr lang="en-US" sz="2000" b="1" dirty="0" smtClean="0">
                <a:latin typeface="Times New Roman" panose="02020603050405020304" pitchFamily="18" charset="0"/>
                <a:cs typeface="Times New Roman" panose="02020603050405020304" pitchFamily="18" charset="0"/>
              </a:rPr>
              <a:t>set cascade,</a:t>
            </a:r>
          </a:p>
          <a:p>
            <a:pPr lvl="1"/>
            <a:r>
              <a:rPr lang="en-US" sz="2000" b="1" dirty="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fk_works_for</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references </a:t>
            </a:r>
            <a:r>
              <a:rPr lang="en-US" sz="2000" dirty="0" smtClean="0">
                <a:latin typeface="Times New Roman" panose="02020603050405020304" pitchFamily="18" charset="0"/>
                <a:cs typeface="Times New Roman" panose="02020603050405020304" pitchFamily="18" charset="0"/>
              </a:rPr>
              <a:t>employee(</a:t>
            </a:r>
            <a:r>
              <a:rPr lang="en-US" sz="2000" dirty="0" err="1" smtClean="0">
                <a:latin typeface="Times New Roman" panose="02020603050405020304" pitchFamily="18" charset="0"/>
                <a:cs typeface="Times New Roman" panose="02020603050405020304" pitchFamily="18" charset="0"/>
              </a:rPr>
              <a:t>ssn</a:t>
            </a:r>
            <a:r>
              <a:rPr lang="en-US" sz="2000" dirty="0" smtClean="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on delete set </a:t>
            </a:r>
            <a:r>
              <a:rPr lang="en-US" sz="2000" b="1" dirty="0" smtClean="0">
                <a:latin typeface="Times New Roman" panose="02020603050405020304" pitchFamily="18" charset="0"/>
                <a:cs typeface="Times New Roman" panose="02020603050405020304" pitchFamily="18" charset="0"/>
              </a:rPr>
              <a:t>cascade</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p:txBody>
      </p:sp>
      <p:sp>
        <p:nvSpPr>
          <p:cNvPr id="13" name="Content Placeholder 2"/>
          <p:cNvSpPr txBox="1">
            <a:spLocks/>
          </p:cNvSpPr>
          <p:nvPr/>
        </p:nvSpPr>
        <p:spPr>
          <a:xfrm>
            <a:off x="191148" y="117467"/>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FF0000"/>
                </a:solidFill>
                <a:latin typeface="Times New Roman" panose="02020603050405020304" pitchFamily="18" charset="0"/>
                <a:cs typeface="Times New Roman" panose="02020603050405020304" pitchFamily="18" charset="0"/>
              </a:rPr>
              <a:t>Step-4: </a:t>
            </a:r>
            <a:r>
              <a:rPr lang="en-US" b="1" dirty="0">
                <a:solidFill>
                  <a:srgbClr val="FF0000"/>
                </a:solidFill>
                <a:latin typeface="Times New Roman" panose="02020603050405020304" pitchFamily="18" charset="0"/>
                <a:cs typeface="Times New Roman" panose="02020603050405020304" pitchFamily="18" charset="0"/>
              </a:rPr>
              <a:t>Mapping of Binary </a:t>
            </a:r>
            <a:r>
              <a:rPr lang="en-US" b="1" dirty="0" smtClean="0">
                <a:solidFill>
                  <a:srgbClr val="FF0000"/>
                </a:solidFill>
                <a:latin typeface="Times New Roman" panose="02020603050405020304" pitchFamily="18" charset="0"/>
                <a:cs typeface="Times New Roman" panose="02020603050405020304" pitchFamily="18" charset="0"/>
              </a:rPr>
              <a:t>1:N </a:t>
            </a:r>
            <a:r>
              <a:rPr lang="en-US" b="1" dirty="0">
                <a:solidFill>
                  <a:srgbClr val="FF0000"/>
                </a:solidFill>
                <a:latin typeface="Times New Roman" panose="02020603050405020304" pitchFamily="18" charset="0"/>
                <a:cs typeface="Times New Roman" panose="02020603050405020304" pitchFamily="18" charset="0"/>
              </a:rPr>
              <a:t>Relationship Types.</a:t>
            </a:r>
          </a:p>
          <a:p>
            <a:r>
              <a:rPr lang="en-US" b="1" dirty="0" smtClean="0">
                <a:latin typeface="Times New Roman" panose="02020603050405020304" pitchFamily="18" charset="0"/>
                <a:cs typeface="Times New Roman" panose="02020603050405020304" pitchFamily="18" charset="0"/>
              </a:rPr>
              <a:t>Case-3(when </a:t>
            </a:r>
            <a:r>
              <a:rPr lang="en-US" b="1" dirty="0">
                <a:latin typeface="Times New Roman" panose="02020603050405020304" pitchFamily="18" charset="0"/>
                <a:cs typeface="Times New Roman" panose="02020603050405020304" pitchFamily="18" charset="0"/>
              </a:rPr>
              <a:t>the participations are </a:t>
            </a:r>
            <a:r>
              <a:rPr lang="en-US" b="1" dirty="0" smtClean="0">
                <a:latin typeface="Times New Roman" panose="02020603050405020304" pitchFamily="18" charset="0"/>
                <a:cs typeface="Times New Roman" panose="02020603050405020304" pitchFamily="18" charset="0"/>
              </a:rPr>
              <a:t>partial and total): </a:t>
            </a:r>
            <a:endParaRPr lang="en-US" b="1" dirty="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nvGraphicFramePr>
        <p:xfrm>
          <a:off x="6862920" y="1694345"/>
          <a:ext cx="4755846"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0">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739134" y="17902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TextBox 40"/>
          <p:cNvSpPr txBox="1"/>
          <p:nvPr/>
        </p:nvSpPr>
        <p:spPr>
          <a:xfrm>
            <a:off x="7827482" y="1132206"/>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702734" y="1179049"/>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4088974" y="1179048"/>
            <a:ext cx="2175007"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70835432"/>
              </p:ext>
            </p:extLst>
          </p:nvPr>
        </p:nvGraphicFramePr>
        <p:xfrm>
          <a:off x="3987517" y="1747892"/>
          <a:ext cx="2377923"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0">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solidFill>
                            <a:srgbClr val="0000FF"/>
                          </a:solidFill>
                          <a:latin typeface="Times New Roman" panose="02020603050405020304" pitchFamily="18" charset="0"/>
                          <a:cs typeface="Times New Roman" panose="02020603050405020304" pitchFamily="18" charset="0"/>
                        </a:rPr>
                        <a:t>Hrs</a:t>
                      </a:r>
                      <a:endParaRPr lang="en-US" sz="1600" b="1" dirty="0">
                        <a:solidFill>
                          <a:srgbClr val="0000FF"/>
                        </a:solidFill>
                        <a:latin typeface="Times New Roman" panose="02020603050405020304" pitchFamily="18" charset="0"/>
                        <a:cs typeface="Times New Roman" panose="02020603050405020304" pitchFamily="18" charset="0"/>
                      </a:endParaRPr>
                    </a:p>
                  </a:txBody>
                  <a:tcPr/>
                </a:tc>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33943794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sz="4000" b="1" dirty="0" smtClean="0">
                <a:latin typeface="Times New Roman" panose="02020603050405020304" pitchFamily="18" charset="0"/>
                <a:cs typeface="Times New Roman" panose="02020603050405020304" pitchFamily="18" charset="0"/>
              </a:rPr>
              <a:t>Three-tier DBMS Architecture:</a:t>
            </a:r>
            <a:endParaRPr lang="en-US" sz="4000" b="1" dirty="0">
              <a:latin typeface="Times New Roman" panose="02020603050405020304" pitchFamily="18" charset="0"/>
              <a:cs typeface="Times New Roman" panose="02020603050405020304" pitchFamily="18" charset="0"/>
            </a:endParaRPr>
          </a:p>
        </p:txBody>
      </p:sp>
      <p:sp>
        <p:nvSpPr>
          <p:cNvPr id="5" name="Rectangle 4"/>
          <p:cNvSpPr/>
          <p:nvPr/>
        </p:nvSpPr>
        <p:spPr>
          <a:xfrm>
            <a:off x="420290" y="1021080"/>
            <a:ext cx="11436430" cy="5562600"/>
          </a:xfrm>
          <a:prstGeom prst="rect">
            <a:avLst/>
          </a:prstGeom>
          <a:solidFill>
            <a:srgbClr val="00B050">
              <a:alpha val="23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844426" y="1151095"/>
            <a:ext cx="2342013" cy="1001403"/>
            <a:chOff x="6862946" y="2259957"/>
            <a:chExt cx="2836901" cy="2664709"/>
          </a:xfrm>
        </p:grpSpPr>
        <p:grpSp>
          <p:nvGrpSpPr>
            <p:cNvPr id="7" name="Group 6"/>
            <p:cNvGrpSpPr/>
            <p:nvPr/>
          </p:nvGrpSpPr>
          <p:grpSpPr>
            <a:xfrm>
              <a:off x="6866604" y="2259957"/>
              <a:ext cx="2788920" cy="1924400"/>
              <a:chOff x="6824401" y="3979902"/>
              <a:chExt cx="2788920" cy="1924400"/>
            </a:xfrm>
          </p:grpSpPr>
          <p:sp>
            <p:nvSpPr>
              <p:cNvPr id="9" name="Rounded Rectangle 8"/>
              <p:cNvSpPr/>
              <p:nvPr/>
            </p:nvSpPr>
            <p:spPr>
              <a:xfrm>
                <a:off x="6824401" y="3979902"/>
                <a:ext cx="2788920" cy="1924400"/>
              </a:xfrm>
              <a:prstGeom prst="round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988580" y="4130900"/>
                <a:ext cx="2429739" cy="152313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5400" b="1" dirty="0">
                  <a:latin typeface="Times New Roman" panose="02020603050405020304" pitchFamily="18" charset="0"/>
                  <a:cs typeface="Times New Roman" panose="02020603050405020304" pitchFamily="18" charset="0"/>
                </a:endParaRPr>
              </a:p>
            </p:txBody>
          </p:sp>
        </p:grpSp>
        <p:sp>
          <p:nvSpPr>
            <p:cNvPr id="8" name="Trapezoid 7"/>
            <p:cNvSpPr/>
            <p:nvPr/>
          </p:nvSpPr>
          <p:spPr>
            <a:xfrm>
              <a:off x="6862946" y="4215909"/>
              <a:ext cx="2836901" cy="708757"/>
            </a:xfrm>
            <a:prstGeom prst="trapezoid">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p:cNvSpPr txBox="1">
            <a:spLocks/>
          </p:cNvSpPr>
          <p:nvPr/>
        </p:nvSpPr>
        <p:spPr>
          <a:xfrm>
            <a:off x="417394" y="1151095"/>
            <a:ext cx="1761926" cy="76344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smtClean="0">
                <a:latin typeface="Times New Roman" panose="02020603050405020304" pitchFamily="18" charset="0"/>
                <a:cs typeface="Times New Roman" panose="02020603050405020304" pitchFamily="18" charset="0"/>
              </a:rPr>
              <a:t>First Tier</a:t>
            </a:r>
          </a:p>
          <a:p>
            <a:r>
              <a:rPr lang="en-US" sz="2800" b="1" dirty="0" smtClean="0">
                <a:latin typeface="Times New Roman" panose="02020603050405020304" pitchFamily="18" charset="0"/>
                <a:cs typeface="Times New Roman" panose="02020603050405020304" pitchFamily="18" charset="0"/>
              </a:rPr>
              <a:t>Client</a:t>
            </a:r>
            <a:endParaRPr lang="en-US" sz="2800" b="1" dirty="0">
              <a:latin typeface="Times New Roman" panose="02020603050405020304" pitchFamily="18" charset="0"/>
              <a:cs typeface="Times New Roman" panose="02020603050405020304" pitchFamily="18" charset="0"/>
            </a:endParaRPr>
          </a:p>
        </p:txBody>
      </p:sp>
      <p:cxnSp>
        <p:nvCxnSpPr>
          <p:cNvPr id="13" name="Straight Connector 12"/>
          <p:cNvCxnSpPr/>
          <p:nvPr/>
        </p:nvCxnSpPr>
        <p:spPr>
          <a:xfrm flipV="1">
            <a:off x="417394" y="2194836"/>
            <a:ext cx="11436430" cy="106680"/>
          </a:xfrm>
          <a:prstGeom prst="line">
            <a:avLst/>
          </a:prstGeom>
          <a:ln w="508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7728536" y="1088860"/>
            <a:ext cx="3640504" cy="8313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smtClean="0">
                <a:latin typeface="Times New Roman" panose="02020603050405020304" pitchFamily="18" charset="0"/>
                <a:cs typeface="Times New Roman" panose="02020603050405020304" pitchFamily="18" charset="0"/>
              </a:rPr>
              <a:t>Task</a:t>
            </a:r>
          </a:p>
          <a:p>
            <a:r>
              <a:rPr lang="en-US" sz="2800" b="1" dirty="0" smtClean="0">
                <a:latin typeface="Times New Roman" panose="02020603050405020304" pitchFamily="18" charset="0"/>
                <a:cs typeface="Times New Roman" panose="02020603050405020304" pitchFamily="18" charset="0"/>
              </a:rPr>
              <a:t>User Interface</a:t>
            </a:r>
            <a:endParaRPr lang="en-US" sz="2800" b="1" dirty="0">
              <a:latin typeface="Times New Roman" panose="02020603050405020304" pitchFamily="18" charset="0"/>
              <a:cs typeface="Times New Roman" panose="02020603050405020304" pitchFamily="18" charset="0"/>
            </a:endParaRPr>
          </a:p>
        </p:txBody>
      </p:sp>
      <p:grpSp>
        <p:nvGrpSpPr>
          <p:cNvPr id="15" name="Group 14"/>
          <p:cNvGrpSpPr/>
          <p:nvPr/>
        </p:nvGrpSpPr>
        <p:grpSpPr>
          <a:xfrm>
            <a:off x="3793596" y="2825552"/>
            <a:ext cx="2342013" cy="1001403"/>
            <a:chOff x="6862946" y="2259957"/>
            <a:chExt cx="2836901" cy="2664709"/>
          </a:xfrm>
        </p:grpSpPr>
        <p:grpSp>
          <p:nvGrpSpPr>
            <p:cNvPr id="16" name="Group 15"/>
            <p:cNvGrpSpPr/>
            <p:nvPr/>
          </p:nvGrpSpPr>
          <p:grpSpPr>
            <a:xfrm>
              <a:off x="6866604" y="2259957"/>
              <a:ext cx="2788920" cy="1924400"/>
              <a:chOff x="6824401" y="3979902"/>
              <a:chExt cx="2788920" cy="1924400"/>
            </a:xfrm>
          </p:grpSpPr>
          <p:sp>
            <p:nvSpPr>
              <p:cNvPr id="18" name="Rounded Rectangle 17"/>
              <p:cNvSpPr/>
              <p:nvPr/>
            </p:nvSpPr>
            <p:spPr>
              <a:xfrm>
                <a:off x="6824401" y="3979902"/>
                <a:ext cx="2788920" cy="1924400"/>
              </a:xfrm>
              <a:prstGeom prst="round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988580" y="4130900"/>
                <a:ext cx="2429739" cy="152313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5400" b="1" dirty="0">
                  <a:latin typeface="Times New Roman" panose="02020603050405020304" pitchFamily="18" charset="0"/>
                  <a:cs typeface="Times New Roman" panose="02020603050405020304" pitchFamily="18" charset="0"/>
                </a:endParaRPr>
              </a:p>
            </p:txBody>
          </p:sp>
        </p:grpSp>
        <p:sp>
          <p:nvSpPr>
            <p:cNvPr id="17" name="Trapezoid 16"/>
            <p:cNvSpPr/>
            <p:nvPr/>
          </p:nvSpPr>
          <p:spPr>
            <a:xfrm>
              <a:off x="6862946" y="4215909"/>
              <a:ext cx="2836901" cy="708757"/>
            </a:xfrm>
            <a:prstGeom prst="trapezoid">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flipV="1">
            <a:off x="417394" y="3950680"/>
            <a:ext cx="11436430" cy="106680"/>
          </a:xfrm>
          <a:prstGeom prst="line">
            <a:avLst/>
          </a:prstGeom>
          <a:ln w="508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a:xfrm>
            <a:off x="417394" y="2398770"/>
            <a:ext cx="3218238" cy="76344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smtClean="0">
                <a:latin typeface="Times New Roman" panose="02020603050405020304" pitchFamily="18" charset="0"/>
                <a:cs typeface="Times New Roman" panose="02020603050405020304" pitchFamily="18" charset="0"/>
              </a:rPr>
              <a:t>Second Tier</a:t>
            </a:r>
          </a:p>
          <a:p>
            <a:r>
              <a:rPr lang="en-US" sz="2800" b="1" dirty="0" smtClean="0">
                <a:latin typeface="Times New Roman" panose="02020603050405020304" pitchFamily="18" charset="0"/>
                <a:cs typeface="Times New Roman" panose="02020603050405020304" pitchFamily="18" charset="0"/>
              </a:rPr>
              <a:t>Application Server</a:t>
            </a:r>
            <a:endParaRPr lang="en-US" sz="2800" b="1" dirty="0">
              <a:latin typeface="Times New Roman" panose="02020603050405020304" pitchFamily="18" charset="0"/>
              <a:cs typeface="Times New Roman" panose="02020603050405020304" pitchFamily="18" charset="0"/>
            </a:endParaRPr>
          </a:p>
        </p:txBody>
      </p:sp>
      <p:sp>
        <p:nvSpPr>
          <p:cNvPr id="22" name="Title 1"/>
          <p:cNvSpPr txBox="1">
            <a:spLocks/>
          </p:cNvSpPr>
          <p:nvPr/>
        </p:nvSpPr>
        <p:spPr>
          <a:xfrm>
            <a:off x="7728536" y="2336535"/>
            <a:ext cx="3640504" cy="1425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smtClean="0">
                <a:latin typeface="Times New Roman" panose="02020603050405020304" pitchFamily="18" charset="0"/>
                <a:cs typeface="Times New Roman" panose="02020603050405020304" pitchFamily="18" charset="0"/>
              </a:rPr>
              <a:t>Task</a:t>
            </a:r>
          </a:p>
          <a:p>
            <a:r>
              <a:rPr lang="en-US" sz="2800" b="1" dirty="0" smtClean="0">
                <a:latin typeface="Times New Roman" panose="02020603050405020304" pitchFamily="18" charset="0"/>
                <a:cs typeface="Times New Roman" panose="02020603050405020304" pitchFamily="18" charset="0"/>
              </a:rPr>
              <a:t>Business logic</a:t>
            </a:r>
          </a:p>
          <a:p>
            <a:r>
              <a:rPr lang="en-US" sz="2800" b="1" dirty="0" smtClean="0">
                <a:latin typeface="Times New Roman" panose="02020603050405020304" pitchFamily="18" charset="0"/>
                <a:cs typeface="Times New Roman" panose="02020603050405020304" pitchFamily="18" charset="0"/>
              </a:rPr>
              <a:t>Data Processing logic</a:t>
            </a:r>
            <a:endParaRPr lang="en-US" sz="2800" b="1" dirty="0">
              <a:latin typeface="Times New Roman" panose="02020603050405020304" pitchFamily="18" charset="0"/>
              <a:cs typeface="Times New Roman" panose="02020603050405020304" pitchFamily="18" charset="0"/>
            </a:endParaRPr>
          </a:p>
        </p:txBody>
      </p:sp>
      <p:sp>
        <p:nvSpPr>
          <p:cNvPr id="23" name="Title 1"/>
          <p:cNvSpPr txBox="1">
            <a:spLocks/>
          </p:cNvSpPr>
          <p:nvPr/>
        </p:nvSpPr>
        <p:spPr>
          <a:xfrm>
            <a:off x="417394" y="4177065"/>
            <a:ext cx="2889686" cy="76344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smtClean="0">
                <a:latin typeface="Times New Roman" panose="02020603050405020304" pitchFamily="18" charset="0"/>
                <a:cs typeface="Times New Roman" panose="02020603050405020304" pitchFamily="18" charset="0"/>
              </a:rPr>
              <a:t>First Tier</a:t>
            </a:r>
          </a:p>
          <a:p>
            <a:r>
              <a:rPr lang="en-US" sz="2800" b="1" dirty="0" smtClean="0">
                <a:latin typeface="Times New Roman" panose="02020603050405020304" pitchFamily="18" charset="0"/>
                <a:cs typeface="Times New Roman" panose="02020603050405020304" pitchFamily="18" charset="0"/>
              </a:rPr>
              <a:t>Database Server</a:t>
            </a:r>
            <a:endParaRPr lang="en-US" sz="2800" b="1" dirty="0">
              <a:latin typeface="Times New Roman" panose="02020603050405020304" pitchFamily="18" charset="0"/>
              <a:cs typeface="Times New Roman" panose="02020603050405020304" pitchFamily="18" charset="0"/>
            </a:endParaRPr>
          </a:p>
        </p:txBody>
      </p:sp>
      <p:sp>
        <p:nvSpPr>
          <p:cNvPr id="24" name="Title 1"/>
          <p:cNvSpPr txBox="1">
            <a:spLocks/>
          </p:cNvSpPr>
          <p:nvPr/>
        </p:nvSpPr>
        <p:spPr>
          <a:xfrm>
            <a:off x="7728536" y="4114830"/>
            <a:ext cx="3640504" cy="100960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u="sng" dirty="0" smtClean="0">
                <a:latin typeface="Times New Roman" panose="02020603050405020304" pitchFamily="18" charset="0"/>
                <a:cs typeface="Times New Roman" panose="02020603050405020304" pitchFamily="18" charset="0"/>
              </a:rPr>
              <a:t>Task</a:t>
            </a:r>
          </a:p>
          <a:p>
            <a:r>
              <a:rPr lang="en-US" sz="2800" b="1" dirty="0" smtClean="0">
                <a:latin typeface="Times New Roman" panose="02020603050405020304" pitchFamily="18" charset="0"/>
                <a:cs typeface="Times New Roman" panose="02020603050405020304" pitchFamily="18" charset="0"/>
              </a:rPr>
              <a:t>Data Validation</a:t>
            </a:r>
          </a:p>
          <a:p>
            <a:r>
              <a:rPr lang="en-US" sz="2800" b="1" dirty="0" smtClean="0">
                <a:latin typeface="Times New Roman" panose="02020603050405020304" pitchFamily="18" charset="0"/>
                <a:cs typeface="Times New Roman" panose="02020603050405020304" pitchFamily="18" charset="0"/>
              </a:rPr>
              <a:t>Database Access</a:t>
            </a:r>
            <a:endParaRPr lang="en-US" sz="2800" b="1" dirty="0">
              <a:latin typeface="Times New Roman" panose="02020603050405020304" pitchFamily="18" charset="0"/>
              <a:cs typeface="Times New Roman" panose="02020603050405020304" pitchFamily="18" charset="0"/>
            </a:endParaRPr>
          </a:p>
        </p:txBody>
      </p:sp>
      <p:grpSp>
        <p:nvGrpSpPr>
          <p:cNvPr id="25" name="Group 24"/>
          <p:cNvGrpSpPr/>
          <p:nvPr/>
        </p:nvGrpSpPr>
        <p:grpSpPr>
          <a:xfrm>
            <a:off x="3846542" y="4544807"/>
            <a:ext cx="2342013" cy="1001403"/>
            <a:chOff x="6862946" y="2259957"/>
            <a:chExt cx="2836901" cy="2664709"/>
          </a:xfrm>
        </p:grpSpPr>
        <p:grpSp>
          <p:nvGrpSpPr>
            <p:cNvPr id="26" name="Group 25"/>
            <p:cNvGrpSpPr/>
            <p:nvPr/>
          </p:nvGrpSpPr>
          <p:grpSpPr>
            <a:xfrm>
              <a:off x="6866604" y="2259957"/>
              <a:ext cx="2788920" cy="1924400"/>
              <a:chOff x="6824401" y="3979902"/>
              <a:chExt cx="2788920" cy="1924400"/>
            </a:xfrm>
          </p:grpSpPr>
          <p:sp>
            <p:nvSpPr>
              <p:cNvPr id="28" name="Rounded Rectangle 27"/>
              <p:cNvSpPr/>
              <p:nvPr/>
            </p:nvSpPr>
            <p:spPr>
              <a:xfrm>
                <a:off x="6824401" y="3979902"/>
                <a:ext cx="2788920" cy="1924400"/>
              </a:xfrm>
              <a:prstGeom prst="round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6988580" y="4130900"/>
                <a:ext cx="2429739" cy="152313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5400" b="1" dirty="0">
                  <a:latin typeface="Times New Roman" panose="02020603050405020304" pitchFamily="18" charset="0"/>
                  <a:cs typeface="Times New Roman" panose="02020603050405020304" pitchFamily="18" charset="0"/>
                </a:endParaRPr>
              </a:p>
            </p:txBody>
          </p:sp>
        </p:grpSp>
        <p:sp>
          <p:nvSpPr>
            <p:cNvPr id="27" name="Trapezoid 26"/>
            <p:cNvSpPr/>
            <p:nvPr/>
          </p:nvSpPr>
          <p:spPr>
            <a:xfrm>
              <a:off x="6862946" y="4215909"/>
              <a:ext cx="2836901" cy="708757"/>
            </a:xfrm>
            <a:prstGeom prst="trapezoid">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an 29"/>
          <p:cNvSpPr/>
          <p:nvPr/>
        </p:nvSpPr>
        <p:spPr>
          <a:xfrm>
            <a:off x="7040880" y="5268000"/>
            <a:ext cx="2880360" cy="1224240"/>
          </a:xfrm>
          <a:prstGeom prst="can">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5011807" y="2169320"/>
            <a:ext cx="11045" cy="699487"/>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8" idx="0"/>
          </p:cNvCxnSpPr>
          <p:nvPr/>
        </p:nvCxnSpPr>
        <p:spPr>
          <a:xfrm flipH="1">
            <a:off x="5000763" y="3762119"/>
            <a:ext cx="22089" cy="782688"/>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108025" y="5005494"/>
            <a:ext cx="1015051" cy="470625"/>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82609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b="1" dirty="0" smtClean="0">
              <a:solidFill>
                <a:srgbClr val="FF0000"/>
              </a:solidFill>
              <a:latin typeface="Times New Roman" panose="02020603050405020304" pitchFamily="18" charset="0"/>
              <a:cs typeface="Times New Roman" panose="02020603050405020304" pitchFamily="18" charset="0"/>
            </a:endParaRPr>
          </a:p>
          <a:p>
            <a:endParaRPr lang="en-US" sz="3200" b="1" dirty="0">
              <a:solidFill>
                <a:srgbClr val="FF0000"/>
              </a:solidFill>
              <a:latin typeface="Times New Roman" panose="02020603050405020304" pitchFamily="18" charset="0"/>
              <a:cs typeface="Times New Roman" panose="02020603050405020304" pitchFamily="18" charset="0"/>
            </a:endParaRPr>
          </a:p>
          <a:p>
            <a:endParaRPr lang="en-US" sz="3200" b="1" dirty="0" smtClean="0">
              <a:solidFill>
                <a:srgbClr val="FF0000"/>
              </a:solidFill>
              <a:latin typeface="Times New Roman" panose="02020603050405020304" pitchFamily="18" charset="0"/>
              <a:cs typeface="Times New Roman" panose="02020603050405020304" pitchFamily="18" charset="0"/>
            </a:endParaRPr>
          </a:p>
          <a:p>
            <a:endParaRPr lang="en-US" sz="3200" b="1" dirty="0">
              <a:solidFill>
                <a:srgbClr val="FF0000"/>
              </a:solidFill>
              <a:latin typeface="Times New Roman" panose="02020603050405020304" pitchFamily="18" charset="0"/>
              <a:cs typeface="Times New Roman" panose="02020603050405020304" pitchFamily="18" charset="0"/>
            </a:endParaRPr>
          </a:p>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613812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2086921" y="5703176"/>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p>
        </p:txBody>
      </p:sp>
      <p:graphicFrame>
        <p:nvGraphicFramePr>
          <p:cNvPr id="47" name="Table 46"/>
          <p:cNvGraphicFramePr>
            <a:graphicFrameLocks noGrp="1"/>
          </p:cNvGraphicFramePr>
          <p:nvPr>
            <p:extLst>
              <p:ext uri="{D42A27DB-BD31-4B8C-83A1-F6EECF244321}">
                <p14:modId xmlns:p14="http://schemas.microsoft.com/office/powerpoint/2010/main" val="1861670089"/>
              </p:ext>
            </p:extLst>
          </p:nvPr>
        </p:nvGraphicFramePr>
        <p:xfrm>
          <a:off x="481348" y="506269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nvPr>
        </p:nvGraphicFramePr>
        <p:xfrm>
          <a:off x="2594574" y="36929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FF0000"/>
                          </a:solidFill>
                          <a:latin typeface="Times New Roman" panose="02020603050405020304" pitchFamily="18" charset="0"/>
                          <a:cs typeface="Times New Roman" panose="02020603050405020304" pitchFamily="18" charset="0"/>
                        </a:rPr>
                        <a:t>SSN</a:t>
                      </a: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108470578"/>
              </p:ext>
            </p:extLst>
          </p:nvPr>
        </p:nvGraphicFramePr>
        <p:xfrm>
          <a:off x="2600076" y="403612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nvPr>
        </p:nvGraphicFramePr>
        <p:xfrm>
          <a:off x="2594574" y="438717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310373899"/>
              </p:ext>
            </p:extLst>
          </p:nvPr>
        </p:nvGraphicFramePr>
        <p:xfrm>
          <a:off x="2583556" y="506227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8" name="Oval 57"/>
          <p:cNvSpPr/>
          <p:nvPr/>
        </p:nvSpPr>
        <p:spPr>
          <a:xfrm>
            <a:off x="352540" y="3874725"/>
            <a:ext cx="1299990" cy="873545"/>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a:endCxn id="45" idx="3"/>
          </p:cNvCxnSpPr>
          <p:nvPr/>
        </p:nvCxnSpPr>
        <p:spPr>
          <a:xfrm flipH="1">
            <a:off x="4696782" y="2918170"/>
            <a:ext cx="4478842" cy="94359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0805" y="2996356"/>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4318611" y="3349135"/>
            <a:ext cx="309064" cy="27362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Table 52"/>
          <p:cNvGraphicFramePr>
            <a:graphicFrameLocks noGrp="1"/>
          </p:cNvGraphicFramePr>
          <p:nvPr>
            <p:extLst>
              <p:ext uri="{D42A27DB-BD31-4B8C-83A1-F6EECF244321}">
                <p14:modId xmlns:p14="http://schemas.microsoft.com/office/powerpoint/2010/main" val="1756181517"/>
              </p:ext>
            </p:extLst>
          </p:nvPr>
        </p:nvGraphicFramePr>
        <p:xfrm>
          <a:off x="481348" y="47299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2029297615"/>
              </p:ext>
            </p:extLst>
          </p:nvPr>
        </p:nvGraphicFramePr>
        <p:xfrm>
          <a:off x="2581718" y="472721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2" name="Table 61"/>
          <p:cNvGraphicFramePr>
            <a:graphicFrameLocks noGrp="1"/>
          </p:cNvGraphicFramePr>
          <p:nvPr>
            <p:extLst/>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3" name="Table 62"/>
          <p:cNvGraphicFramePr>
            <a:graphicFrameLocks noGrp="1"/>
          </p:cNvGraphicFramePr>
          <p:nvPr>
            <p:extLst>
              <p:ext uri="{D42A27DB-BD31-4B8C-83A1-F6EECF244321}">
                <p14:modId xmlns:p14="http://schemas.microsoft.com/office/powerpoint/2010/main" val="2384941510"/>
              </p:ext>
            </p:extLst>
          </p:nvPr>
        </p:nvGraphicFramePr>
        <p:xfrm>
          <a:off x="7048336" y="402260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4" name="Table 63"/>
          <p:cNvGraphicFramePr>
            <a:graphicFrameLocks noGrp="1"/>
          </p:cNvGraphicFramePr>
          <p:nvPr>
            <p:extLst>
              <p:ext uri="{D42A27DB-BD31-4B8C-83A1-F6EECF244321}">
                <p14:modId xmlns:p14="http://schemas.microsoft.com/office/powerpoint/2010/main" val="2373296506"/>
              </p:ext>
            </p:extLst>
          </p:nvPr>
        </p:nvGraphicFramePr>
        <p:xfrm>
          <a:off x="7048336" y="436238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5" name="Table 64"/>
          <p:cNvGraphicFramePr>
            <a:graphicFrameLocks noGrp="1"/>
          </p:cNvGraphicFramePr>
          <p:nvPr>
            <p:extLst>
              <p:ext uri="{D42A27DB-BD31-4B8C-83A1-F6EECF244321}">
                <p14:modId xmlns:p14="http://schemas.microsoft.com/office/powerpoint/2010/main" val="1114110293"/>
              </p:ext>
            </p:extLst>
          </p:nvPr>
        </p:nvGraphicFramePr>
        <p:xfrm>
          <a:off x="7048336" y="470128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86551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8"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nvPr>
        </p:nvGraphicFramePr>
        <p:xfrm>
          <a:off x="494204" y="438971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485982" y="5804519"/>
            <a:ext cx="10751223"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 when there is less participation of employees</a:t>
            </a:r>
            <a:endParaRPr lang="en-US" b="1" dirty="0">
              <a:latin typeface="Times New Roman" panose="02020603050405020304" pitchFamily="18" charset="0"/>
              <a:cs typeface="Times New Roman" panose="02020603050405020304" pitchFamily="18" charset="0"/>
            </a:endParaRPr>
          </a:p>
        </p:txBody>
      </p:sp>
      <p:graphicFrame>
        <p:nvGraphicFramePr>
          <p:cNvPr id="47" name="Table 46"/>
          <p:cNvGraphicFramePr>
            <a:graphicFrameLocks noGrp="1"/>
          </p:cNvGraphicFramePr>
          <p:nvPr>
            <p:extLst/>
          </p:nvPr>
        </p:nvGraphicFramePr>
        <p:xfrm>
          <a:off x="492366" y="472939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nvPr>
        </p:nvGraphicFramePr>
        <p:xfrm>
          <a:off x="4944290" y="369509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573718665"/>
              </p:ext>
            </p:extLst>
          </p:nvPr>
        </p:nvGraphicFramePr>
        <p:xfrm>
          <a:off x="4949792" y="403827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2048820122"/>
              </p:ext>
            </p:extLst>
          </p:nvPr>
        </p:nvGraphicFramePr>
        <p:xfrm>
          <a:off x="4940614" y="471859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3271283242"/>
              </p:ext>
            </p:extLst>
          </p:nvPr>
        </p:nvGraphicFramePr>
        <p:xfrm>
          <a:off x="4938774" y="505163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4" name="Straight Arrow Connector 53"/>
          <p:cNvCxnSpPr/>
          <p:nvPr/>
        </p:nvCxnSpPr>
        <p:spPr>
          <a:xfrm>
            <a:off x="6088781" y="2952262"/>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5" idx="1"/>
          </p:cNvCxnSpPr>
          <p:nvPr/>
        </p:nvCxnSpPr>
        <p:spPr>
          <a:xfrm>
            <a:off x="1200805" y="2996356"/>
            <a:ext cx="3743485" cy="86756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9398078" y="2988564"/>
            <a:ext cx="1026875" cy="57661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e 40"/>
          <p:cNvGraphicFramePr>
            <a:graphicFrameLocks noGrp="1"/>
          </p:cNvGraphicFramePr>
          <p:nvPr>
            <p:extLst>
              <p:ext uri="{D42A27DB-BD31-4B8C-83A1-F6EECF244321}">
                <p14:modId xmlns:p14="http://schemas.microsoft.com/office/powerpoint/2010/main" val="144987759"/>
              </p:ext>
            </p:extLst>
          </p:nvPr>
        </p:nvGraphicFramePr>
        <p:xfrm>
          <a:off x="7048336" y="3692939"/>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ext uri="{D42A27DB-BD31-4B8C-83A1-F6EECF244321}">
                <p14:modId xmlns:p14="http://schemas.microsoft.com/office/powerpoint/2010/main" val="4057272617"/>
              </p:ext>
            </p:extLst>
          </p:nvPr>
        </p:nvGraphicFramePr>
        <p:xfrm>
          <a:off x="7048336" y="4033621"/>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1808120189"/>
              </p:ext>
            </p:extLst>
          </p:nvPr>
        </p:nvGraphicFramePr>
        <p:xfrm>
          <a:off x="7044660" y="472285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609077467"/>
              </p:ext>
            </p:extLst>
          </p:nvPr>
        </p:nvGraphicFramePr>
        <p:xfrm>
          <a:off x="7046498" y="5073395"/>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250256758"/>
              </p:ext>
            </p:extLst>
          </p:nvPr>
        </p:nvGraphicFramePr>
        <p:xfrm>
          <a:off x="4942452" y="437795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405016600"/>
              </p:ext>
            </p:extLst>
          </p:nvPr>
        </p:nvGraphicFramePr>
        <p:xfrm>
          <a:off x="7052013" y="4384311"/>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63" name="Oval 62"/>
          <p:cNvSpPr/>
          <p:nvPr/>
        </p:nvSpPr>
        <p:spPr>
          <a:xfrm>
            <a:off x="4697674" y="5028732"/>
            <a:ext cx="2440586" cy="438650"/>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17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3"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extLst/>
          </p:nvPr>
        </p:nvGraphicFramePr>
        <p:xfrm>
          <a:off x="3775847" y="382317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none"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extLst/>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2048401288"/>
              </p:ext>
            </p:extLst>
          </p:nvPr>
        </p:nvGraphicFramePr>
        <p:xfrm>
          <a:off x="7048336" y="402260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1794929838"/>
              </p:ext>
            </p:extLst>
          </p:nvPr>
        </p:nvGraphicFramePr>
        <p:xfrm>
          <a:off x="7048336" y="436238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extLst>
              <p:ext uri="{D42A27DB-BD31-4B8C-83A1-F6EECF244321}">
                <p14:modId xmlns:p14="http://schemas.microsoft.com/office/powerpoint/2010/main" val="531515585"/>
              </p:ext>
            </p:extLst>
          </p:nvPr>
        </p:nvGraphicFramePr>
        <p:xfrm>
          <a:off x="7048336" y="470128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extLst/>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extLst>
              <p:ext uri="{D42A27DB-BD31-4B8C-83A1-F6EECF244321}">
                <p14:modId xmlns:p14="http://schemas.microsoft.com/office/powerpoint/2010/main" val="3373570887"/>
              </p:ext>
            </p:extLst>
          </p:nvPr>
        </p:nvGraphicFramePr>
        <p:xfrm>
          <a:off x="3775846" y="415579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nvPr>
        </p:nvGraphicFramePr>
        <p:xfrm>
          <a:off x="3775845" y="4493445"/>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Oval 40"/>
          <p:cNvSpPr/>
          <p:nvPr/>
        </p:nvSpPr>
        <p:spPr>
          <a:xfrm>
            <a:off x="3490980" y="5197052"/>
            <a:ext cx="2873745" cy="829718"/>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7048336" y="5472781"/>
            <a:ext cx="3719110" cy="830997"/>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Space Wastage</a:t>
            </a:r>
            <a:endParaRPr lang="en-US" b="1" dirty="0">
              <a:latin typeface="Times New Roman" panose="02020603050405020304" pitchFamily="18" charset="0"/>
              <a:cs typeface="Times New Roman" panose="02020603050405020304" pitchFamily="18" charset="0"/>
            </a:endParaRPr>
          </a:p>
        </p:txBody>
      </p:sp>
      <p:graphicFrame>
        <p:nvGraphicFramePr>
          <p:cNvPr id="52" name="Table 51"/>
          <p:cNvGraphicFramePr>
            <a:graphicFrameLocks noGrp="1"/>
          </p:cNvGraphicFramePr>
          <p:nvPr>
            <p:extLst>
              <p:ext uri="{D42A27DB-BD31-4B8C-83A1-F6EECF244321}">
                <p14:modId xmlns:p14="http://schemas.microsoft.com/office/powerpoint/2010/main" val="1882767068"/>
              </p:ext>
            </p:extLst>
          </p:nvPr>
        </p:nvGraphicFramePr>
        <p:xfrm>
          <a:off x="3775844" y="5166981"/>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3248004571"/>
              </p:ext>
            </p:extLst>
          </p:nvPr>
        </p:nvGraphicFramePr>
        <p:xfrm>
          <a:off x="3771941" y="5511626"/>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6" name="Oval 55"/>
          <p:cNvSpPr/>
          <p:nvPr/>
        </p:nvSpPr>
        <p:spPr>
          <a:xfrm flipH="1">
            <a:off x="3492745" y="3663726"/>
            <a:ext cx="1905522" cy="1180005"/>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6171802" y="2918170"/>
            <a:ext cx="3003821" cy="84530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Down Arrow 58"/>
          <p:cNvSpPr/>
          <p:nvPr/>
        </p:nvSpPr>
        <p:spPr>
          <a:xfrm>
            <a:off x="4927852" y="3286877"/>
            <a:ext cx="644228" cy="4721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a:off x="1455382" y="3071019"/>
            <a:ext cx="2087862" cy="767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Table 44"/>
          <p:cNvGraphicFramePr>
            <a:graphicFrameLocks noGrp="1"/>
          </p:cNvGraphicFramePr>
          <p:nvPr>
            <p:extLst>
              <p:ext uri="{D42A27DB-BD31-4B8C-83A1-F6EECF244321}">
                <p14:modId xmlns:p14="http://schemas.microsoft.com/office/powerpoint/2010/main" val="3534583736"/>
              </p:ext>
            </p:extLst>
          </p:nvPr>
        </p:nvGraphicFramePr>
        <p:xfrm>
          <a:off x="3775845" y="482592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123308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6"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571301995"/>
              </p:ext>
            </p:extLst>
          </p:nvPr>
        </p:nvGraphicFramePr>
        <p:xfrm>
          <a:off x="3775847" y="382317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sng"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extLst/>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extLst/>
          </p:nvPr>
        </p:nvGraphicFramePr>
        <p:xfrm>
          <a:off x="7048336" y="402260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nvPr>
        </p:nvGraphicFramePr>
        <p:xfrm>
          <a:off x="7048336" y="436238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extLst/>
          </p:nvPr>
        </p:nvGraphicFramePr>
        <p:xfrm>
          <a:off x="7048336" y="470128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extLst/>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extLst/>
          </p:nvPr>
        </p:nvGraphicFramePr>
        <p:xfrm>
          <a:off x="3775846" y="415579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nvPr>
        </p:nvGraphicFramePr>
        <p:xfrm>
          <a:off x="3775845" y="4493445"/>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3308830" y="5682659"/>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Less Space Wastage</a:t>
            </a:r>
            <a:endParaRPr lang="en-US" b="1" dirty="0">
              <a:latin typeface="Times New Roman" panose="02020603050405020304" pitchFamily="18" charset="0"/>
              <a:cs typeface="Times New Roman" panose="02020603050405020304" pitchFamily="18" charset="0"/>
            </a:endParaRPr>
          </a:p>
        </p:txBody>
      </p:sp>
      <p:cxnSp>
        <p:nvCxnSpPr>
          <p:cNvPr id="57" name="Straight Arrow Connector 56"/>
          <p:cNvCxnSpPr/>
          <p:nvPr/>
        </p:nvCxnSpPr>
        <p:spPr>
          <a:xfrm flipH="1">
            <a:off x="6171802" y="2918170"/>
            <a:ext cx="3003821" cy="84530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Down Arrow 58"/>
          <p:cNvSpPr/>
          <p:nvPr/>
        </p:nvSpPr>
        <p:spPr>
          <a:xfrm>
            <a:off x="4927852" y="3286877"/>
            <a:ext cx="644228" cy="4721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a:off x="1455382" y="3071019"/>
            <a:ext cx="2087862" cy="767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Table 44"/>
          <p:cNvGraphicFramePr>
            <a:graphicFrameLocks noGrp="1"/>
          </p:cNvGraphicFramePr>
          <p:nvPr>
            <p:extLst/>
          </p:nvPr>
        </p:nvGraphicFramePr>
        <p:xfrm>
          <a:off x="3775845" y="482592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0893" y="5219412"/>
            <a:ext cx="1724729" cy="1111656"/>
          </a:xfrm>
          <a:prstGeom prst="rect">
            <a:avLst/>
          </a:prstGeom>
        </p:spPr>
      </p:pic>
    </p:spTree>
    <p:extLst>
      <p:ext uri="{BB962C8B-B14F-4D97-AF65-F5344CB8AC3E}">
        <p14:creationId xmlns:p14="http://schemas.microsoft.com/office/powerpoint/2010/main" val="293526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Case-1(when the participations are only partial):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smtClean="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2452067476"/>
              </p:ext>
            </p:extLst>
          </p:nvPr>
        </p:nvGraphicFramePr>
        <p:xfrm>
          <a:off x="4883433" y="5288882"/>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7" name="Straight Arrow Connector 56"/>
          <p:cNvCxnSpPr>
            <a:stCxn id="48" idx="3"/>
          </p:cNvCxnSpPr>
          <p:nvPr/>
        </p:nvCxnSpPr>
        <p:spPr>
          <a:xfrm>
            <a:off x="2596412" y="3864467"/>
            <a:ext cx="2945072" cy="120329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6120950" y="4124493"/>
            <a:ext cx="3204932" cy="94326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686395" y="3410814"/>
            <a:ext cx="192556" cy="165694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608073"/>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501768" y="2230573"/>
            <a:ext cx="11302413" cy="2862322"/>
          </a:xfrm>
          <a:prstGeom prst="rect">
            <a:avLst/>
          </a:prstGeom>
          <a:noFill/>
          <a:ln>
            <a:solidFill>
              <a:schemeClr val="tx1"/>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create table </a:t>
            </a:r>
            <a:r>
              <a:rPr lang="en-US" sz="2000" b="1" dirty="0" err="1" smtClean="0">
                <a:latin typeface="Times New Roman" panose="02020603050405020304" pitchFamily="18" charset="0"/>
                <a:cs typeface="Times New Roman" panose="02020603050405020304" pitchFamily="18" charset="0"/>
              </a:rPr>
              <a:t>Works_for</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varchar2(10</a:t>
            </a:r>
            <a:r>
              <a:rPr lang="en-US" sz="2000" b="1" dirty="0" smtClean="0">
                <a:latin typeface="Times New Roman" panose="02020603050405020304" pitchFamily="18" charset="0"/>
                <a:cs typeface="Times New Roman" panose="02020603050405020304" pitchFamily="18" charset="0"/>
              </a:rPr>
              <a:t>),</a:t>
            </a:r>
          </a:p>
          <a:p>
            <a:pPr lvl="1"/>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varchar2(10),</a:t>
            </a:r>
          </a:p>
          <a:p>
            <a:pPr lvl="1"/>
            <a:r>
              <a:rPr lang="en-US" sz="2000" dirty="0" err="1" smtClean="0">
                <a:latin typeface="Times New Roman" panose="02020603050405020304" pitchFamily="18" charset="0"/>
                <a:cs typeface="Times New Roman" panose="02020603050405020304" pitchFamily="18" charset="0"/>
              </a:rPr>
              <a:t>Hrs</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number(5),</a:t>
            </a:r>
          </a:p>
          <a:p>
            <a:pPr lvl="1"/>
            <a:r>
              <a:rPr lang="en-US" sz="2000" b="1" dirty="0" smtClean="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pk_works_for</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primary key( </a:t>
            </a:r>
            <a:r>
              <a:rPr lang="en-US" sz="2000" dirty="0" smtClean="0">
                <a:latin typeface="Times New Roman" panose="02020603050405020304" pitchFamily="18" charset="0"/>
                <a:cs typeface="Times New Roman" panose="02020603050405020304" pitchFamily="18" charset="0"/>
              </a:rPr>
              <a:t>D-ID</a:t>
            </a:r>
            <a:r>
              <a:rPr lang="en-US" sz="2000" b="1"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p>
          <a:p>
            <a:pPr lvl="1"/>
            <a:r>
              <a:rPr lang="en-US" sz="2000" b="1" dirty="0">
                <a:latin typeface="Times New Roman" panose="02020603050405020304" pitchFamily="18" charset="0"/>
                <a:cs typeface="Times New Roman" panose="02020603050405020304" pitchFamily="18" charset="0"/>
              </a:rPr>
              <a:t>constraint </a:t>
            </a:r>
            <a:r>
              <a:rPr lang="en-US" sz="2000" dirty="0" smtClean="0">
                <a:latin typeface="Times New Roman" panose="02020603050405020304" pitchFamily="18" charset="0"/>
                <a:cs typeface="Times New Roman" panose="02020603050405020304" pitchFamily="18" charset="0"/>
              </a:rPr>
              <a:t>fk_works_for1</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references </a:t>
            </a:r>
            <a:r>
              <a:rPr lang="en-US" sz="2000" dirty="0" smtClean="0">
                <a:latin typeface="Times New Roman" panose="02020603050405020304" pitchFamily="18" charset="0"/>
                <a:cs typeface="Times New Roman" panose="02020603050405020304" pitchFamily="18" charset="0"/>
              </a:rPr>
              <a:t>employee(</a:t>
            </a:r>
            <a:r>
              <a:rPr lang="en-US" sz="2000" dirty="0" err="1" smtClean="0">
                <a:latin typeface="Times New Roman" panose="02020603050405020304" pitchFamily="18" charset="0"/>
                <a:cs typeface="Times New Roman" panose="02020603050405020304" pitchFamily="18" charset="0"/>
              </a:rPr>
              <a:t>ssn</a:t>
            </a:r>
            <a:r>
              <a:rPr lang="en-US" sz="2000" dirty="0" smtClean="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on delete set </a:t>
            </a:r>
            <a:r>
              <a:rPr lang="en-US" sz="2000" b="1" dirty="0" smtClean="0">
                <a:latin typeface="Times New Roman" panose="02020603050405020304" pitchFamily="18" charset="0"/>
                <a:cs typeface="Times New Roman" panose="02020603050405020304" pitchFamily="18" charset="0"/>
              </a:rPr>
              <a:t>cascade,</a:t>
            </a:r>
            <a:endParaRPr lang="en-US" sz="2000" b="1"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constraint </a:t>
            </a:r>
            <a:r>
              <a:rPr lang="en-US" sz="2000" dirty="0" smtClean="0">
                <a:latin typeface="Times New Roman" panose="02020603050405020304" pitchFamily="18" charset="0"/>
                <a:cs typeface="Times New Roman" panose="02020603050405020304" pitchFamily="18" charset="0"/>
              </a:rPr>
              <a:t>fk_works_for2</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 references </a:t>
            </a:r>
            <a:r>
              <a:rPr lang="en-US" sz="2000" dirty="0">
                <a:latin typeface="Times New Roman" panose="02020603050405020304" pitchFamily="18" charset="0"/>
                <a:cs typeface="Times New Roman" panose="02020603050405020304" pitchFamily="18" charset="0"/>
              </a:rPr>
              <a:t>department(D-ID)</a:t>
            </a:r>
            <a:r>
              <a:rPr lang="en-US" sz="2000" b="1" dirty="0">
                <a:latin typeface="Times New Roman" panose="02020603050405020304" pitchFamily="18" charset="0"/>
                <a:cs typeface="Times New Roman" panose="02020603050405020304" pitchFamily="18" charset="0"/>
              </a:rPr>
              <a:t> on delete </a:t>
            </a:r>
            <a:r>
              <a:rPr lang="en-US" sz="2000" b="1" dirty="0" smtClean="0">
                <a:latin typeface="Times New Roman" panose="02020603050405020304" pitchFamily="18" charset="0"/>
                <a:cs typeface="Times New Roman" panose="02020603050405020304" pitchFamily="18" charset="0"/>
              </a:rPr>
              <a:t>set cascade</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p:txBody>
      </p:sp>
      <p:sp>
        <p:nvSpPr>
          <p:cNvPr id="13" name="Content Placeholder 2"/>
          <p:cNvSpPr txBox="1">
            <a:spLocks/>
          </p:cNvSpPr>
          <p:nvPr/>
        </p:nvSpPr>
        <p:spPr>
          <a:xfrm>
            <a:off x="191148" y="117467"/>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FF0000"/>
                </a:solidFill>
                <a:latin typeface="Times New Roman" panose="02020603050405020304" pitchFamily="18" charset="0"/>
                <a:cs typeface="Times New Roman" panose="02020603050405020304" pitchFamily="18" charset="0"/>
              </a:rPr>
              <a:t>Step-5: </a:t>
            </a:r>
            <a:r>
              <a:rPr lang="en-US" b="1" dirty="0">
                <a:solidFill>
                  <a:srgbClr val="FF0000"/>
                </a:solidFill>
                <a:latin typeface="Times New Roman" panose="02020603050405020304" pitchFamily="18" charset="0"/>
                <a:cs typeface="Times New Roman" panose="02020603050405020304" pitchFamily="18" charset="0"/>
              </a:rPr>
              <a:t>Mapping of Binary M</a:t>
            </a:r>
            <a:r>
              <a:rPr lang="en-US" b="1" dirty="0" smtClean="0">
                <a:solidFill>
                  <a:srgbClr val="FF0000"/>
                </a:solidFill>
                <a:latin typeface="Times New Roman" panose="02020603050405020304" pitchFamily="18" charset="0"/>
                <a:cs typeface="Times New Roman" panose="02020603050405020304" pitchFamily="18" charset="0"/>
              </a:rPr>
              <a:t>:N </a:t>
            </a:r>
            <a:r>
              <a:rPr lang="en-US" b="1" dirty="0">
                <a:solidFill>
                  <a:srgbClr val="FF0000"/>
                </a:solidFill>
                <a:latin typeface="Times New Roman" panose="02020603050405020304" pitchFamily="18" charset="0"/>
                <a:cs typeface="Times New Roman" panose="02020603050405020304" pitchFamily="18" charset="0"/>
              </a:rPr>
              <a:t>Relationship Types.</a:t>
            </a:r>
          </a:p>
          <a:p>
            <a:r>
              <a:rPr lang="en-US" b="1" dirty="0">
                <a:latin typeface="Times New Roman" panose="02020603050405020304" pitchFamily="18" charset="0"/>
                <a:cs typeface="Times New Roman" panose="02020603050405020304" pitchFamily="18" charset="0"/>
              </a:rPr>
              <a:t>Case-1(when the participations are only partial): </a:t>
            </a: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extLst/>
          </p:nvPr>
        </p:nvGraphicFramePr>
        <p:xfrm>
          <a:off x="6862920" y="1595192"/>
          <a:ext cx="4755846"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0">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nvPr>
        </p:nvGraphicFramePr>
        <p:xfrm>
          <a:off x="739134" y="17902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TextBox 40"/>
          <p:cNvSpPr txBox="1"/>
          <p:nvPr/>
        </p:nvSpPr>
        <p:spPr>
          <a:xfrm>
            <a:off x="9240843" y="948216"/>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702734" y="1179049"/>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3977967" y="1080843"/>
            <a:ext cx="2175007"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802412555"/>
              </p:ext>
            </p:extLst>
          </p:nvPr>
        </p:nvGraphicFramePr>
        <p:xfrm>
          <a:off x="3876508" y="1790238"/>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sng"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u="none" dirty="0" err="1" smtClean="0">
                          <a:solidFill>
                            <a:schemeClr val="tx1"/>
                          </a:solidFill>
                          <a:latin typeface="Times New Roman" panose="02020603050405020304" pitchFamily="18" charset="0"/>
                          <a:cs typeface="Times New Roman" panose="02020603050405020304" pitchFamily="18" charset="0"/>
                        </a:rPr>
                        <a:t>Hrs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307087879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2086921" y="5703176"/>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p>
        </p:txBody>
      </p:sp>
      <p:graphicFrame>
        <p:nvGraphicFramePr>
          <p:cNvPr id="47" name="Table 46"/>
          <p:cNvGraphicFramePr>
            <a:graphicFrameLocks noGrp="1"/>
          </p:cNvGraphicFramePr>
          <p:nvPr>
            <p:extLst/>
          </p:nvPr>
        </p:nvGraphicFramePr>
        <p:xfrm>
          <a:off x="481348" y="506269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nvPr>
        </p:nvGraphicFramePr>
        <p:xfrm>
          <a:off x="2594574" y="36929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FF0000"/>
                          </a:solidFill>
                          <a:latin typeface="Times New Roman" panose="02020603050405020304" pitchFamily="18" charset="0"/>
                          <a:cs typeface="Times New Roman" panose="02020603050405020304" pitchFamily="18" charset="0"/>
                        </a:rPr>
                        <a:t>SSN</a:t>
                      </a: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nvPr>
        </p:nvGraphicFramePr>
        <p:xfrm>
          <a:off x="2600076" y="403612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nvPr>
        </p:nvGraphicFramePr>
        <p:xfrm>
          <a:off x="2594574" y="438717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873265166"/>
              </p:ext>
            </p:extLst>
          </p:nvPr>
        </p:nvGraphicFramePr>
        <p:xfrm>
          <a:off x="2583556" y="506227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8" name="Oval 57"/>
          <p:cNvSpPr/>
          <p:nvPr/>
        </p:nvSpPr>
        <p:spPr>
          <a:xfrm>
            <a:off x="352540" y="3874725"/>
            <a:ext cx="1299990" cy="873545"/>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a:endCxn id="45" idx="3"/>
          </p:cNvCxnSpPr>
          <p:nvPr/>
        </p:nvCxnSpPr>
        <p:spPr>
          <a:xfrm flipH="1">
            <a:off x="4696782" y="2918170"/>
            <a:ext cx="4478842" cy="94359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0805" y="2996356"/>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4318611" y="3349135"/>
            <a:ext cx="309064" cy="27362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Table 52"/>
          <p:cNvGraphicFramePr>
            <a:graphicFrameLocks noGrp="1"/>
          </p:cNvGraphicFramePr>
          <p:nvPr>
            <p:extLst/>
          </p:nvPr>
        </p:nvGraphicFramePr>
        <p:xfrm>
          <a:off x="481348" y="47299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nvPr>
        </p:nvGraphicFramePr>
        <p:xfrm>
          <a:off x="2581718" y="472721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2" name="Table 61"/>
          <p:cNvGraphicFramePr>
            <a:graphicFrameLocks noGrp="1"/>
          </p:cNvGraphicFramePr>
          <p:nvPr>
            <p:extLst/>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3" name="Table 62"/>
          <p:cNvGraphicFramePr>
            <a:graphicFrameLocks noGrp="1"/>
          </p:cNvGraphicFramePr>
          <p:nvPr>
            <p:extLst/>
          </p:nvPr>
        </p:nvGraphicFramePr>
        <p:xfrm>
          <a:off x="7048336" y="402260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4" name="Table 63"/>
          <p:cNvGraphicFramePr>
            <a:graphicFrameLocks noGrp="1"/>
          </p:cNvGraphicFramePr>
          <p:nvPr>
            <p:extLst/>
          </p:nvPr>
        </p:nvGraphicFramePr>
        <p:xfrm>
          <a:off x="7048336" y="436238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5" name="Table 64"/>
          <p:cNvGraphicFramePr>
            <a:graphicFrameLocks noGrp="1"/>
          </p:cNvGraphicFramePr>
          <p:nvPr>
            <p:extLst/>
          </p:nvPr>
        </p:nvGraphicFramePr>
        <p:xfrm>
          <a:off x="7048336" y="470128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22417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8"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nvPr>
        </p:nvGraphicFramePr>
        <p:xfrm>
          <a:off x="494204" y="438971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485983" y="5804519"/>
            <a:ext cx="3909748"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endParaRPr lang="en-US" b="1" dirty="0">
              <a:latin typeface="Times New Roman" panose="02020603050405020304" pitchFamily="18" charset="0"/>
              <a:cs typeface="Times New Roman" panose="02020603050405020304" pitchFamily="18" charset="0"/>
            </a:endParaRPr>
          </a:p>
        </p:txBody>
      </p:sp>
      <p:graphicFrame>
        <p:nvGraphicFramePr>
          <p:cNvPr id="47" name="Table 46"/>
          <p:cNvGraphicFramePr>
            <a:graphicFrameLocks noGrp="1"/>
          </p:cNvGraphicFramePr>
          <p:nvPr>
            <p:extLst/>
          </p:nvPr>
        </p:nvGraphicFramePr>
        <p:xfrm>
          <a:off x="492366" y="472939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nvPr>
        </p:nvGraphicFramePr>
        <p:xfrm>
          <a:off x="4944290" y="369509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nvPr>
        </p:nvGraphicFramePr>
        <p:xfrm>
          <a:off x="4949792" y="403827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nvPr>
        </p:nvGraphicFramePr>
        <p:xfrm>
          <a:off x="4940614" y="471859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919608156"/>
              </p:ext>
            </p:extLst>
          </p:nvPr>
        </p:nvGraphicFramePr>
        <p:xfrm>
          <a:off x="4938774" y="505163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4" name="Straight Arrow Connector 53"/>
          <p:cNvCxnSpPr/>
          <p:nvPr/>
        </p:nvCxnSpPr>
        <p:spPr>
          <a:xfrm>
            <a:off x="6088781" y="2952262"/>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5" idx="1"/>
          </p:cNvCxnSpPr>
          <p:nvPr/>
        </p:nvCxnSpPr>
        <p:spPr>
          <a:xfrm>
            <a:off x="1200805" y="2996356"/>
            <a:ext cx="3743485" cy="86756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9398078" y="2988564"/>
            <a:ext cx="1026875" cy="57661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e 40"/>
          <p:cNvGraphicFramePr>
            <a:graphicFrameLocks noGrp="1"/>
          </p:cNvGraphicFramePr>
          <p:nvPr>
            <p:extLst/>
          </p:nvPr>
        </p:nvGraphicFramePr>
        <p:xfrm>
          <a:off x="7048336" y="3692939"/>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nvPr>
        </p:nvGraphicFramePr>
        <p:xfrm>
          <a:off x="7048336" y="4033621"/>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extLst/>
          </p:nvPr>
        </p:nvGraphicFramePr>
        <p:xfrm>
          <a:off x="7044660" y="472285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nvPr>
        </p:nvGraphicFramePr>
        <p:xfrm>
          <a:off x="7046498" y="5073395"/>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1" name="Table 60"/>
          <p:cNvGraphicFramePr>
            <a:graphicFrameLocks noGrp="1"/>
          </p:cNvGraphicFramePr>
          <p:nvPr>
            <p:extLst/>
          </p:nvPr>
        </p:nvGraphicFramePr>
        <p:xfrm>
          <a:off x="4942452" y="437795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2" name="Table 61"/>
          <p:cNvGraphicFramePr>
            <a:graphicFrameLocks noGrp="1"/>
          </p:cNvGraphicFramePr>
          <p:nvPr>
            <p:extLst/>
          </p:nvPr>
        </p:nvGraphicFramePr>
        <p:xfrm>
          <a:off x="7052013" y="4384311"/>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63" name="Oval 62"/>
          <p:cNvSpPr/>
          <p:nvPr/>
        </p:nvSpPr>
        <p:spPr>
          <a:xfrm>
            <a:off x="7138260" y="3540510"/>
            <a:ext cx="848846" cy="2027597"/>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35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3"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extLst>
              <p:ext uri="{D42A27DB-BD31-4B8C-83A1-F6EECF244321}">
                <p14:modId xmlns:p14="http://schemas.microsoft.com/office/powerpoint/2010/main" val="3532269875"/>
              </p:ext>
            </p:extLst>
          </p:nvPr>
        </p:nvGraphicFramePr>
        <p:xfrm>
          <a:off x="3775847" y="382317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sng"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extLst/>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extLst/>
          </p:nvPr>
        </p:nvGraphicFramePr>
        <p:xfrm>
          <a:off x="7048336" y="402260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nvPr>
        </p:nvGraphicFramePr>
        <p:xfrm>
          <a:off x="7048336" y="436238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extLst/>
          </p:nvPr>
        </p:nvGraphicFramePr>
        <p:xfrm>
          <a:off x="7048336" y="470128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extLst/>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extLst/>
          </p:nvPr>
        </p:nvGraphicFramePr>
        <p:xfrm>
          <a:off x="3775846" y="415579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nvPr>
        </p:nvGraphicFramePr>
        <p:xfrm>
          <a:off x="3775845" y="4493445"/>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3412462" y="5838862"/>
            <a:ext cx="4319236"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No Primary Key Problem</a:t>
            </a:r>
            <a:endParaRPr lang="en-US" b="1" dirty="0">
              <a:latin typeface="Times New Roman" panose="02020603050405020304" pitchFamily="18" charset="0"/>
              <a:cs typeface="Times New Roman" panose="02020603050405020304" pitchFamily="18" charset="0"/>
            </a:endParaRPr>
          </a:p>
        </p:txBody>
      </p:sp>
      <p:graphicFrame>
        <p:nvGraphicFramePr>
          <p:cNvPr id="55" name="Table 54"/>
          <p:cNvGraphicFramePr>
            <a:graphicFrameLocks noGrp="1"/>
          </p:cNvGraphicFramePr>
          <p:nvPr>
            <p:extLst>
              <p:ext uri="{D42A27DB-BD31-4B8C-83A1-F6EECF244321}">
                <p14:modId xmlns:p14="http://schemas.microsoft.com/office/powerpoint/2010/main" val="2919230843"/>
              </p:ext>
            </p:extLst>
          </p:nvPr>
        </p:nvGraphicFramePr>
        <p:xfrm>
          <a:off x="3775844" y="5163570"/>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20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7" name="Straight Arrow Connector 56"/>
          <p:cNvCxnSpPr/>
          <p:nvPr/>
        </p:nvCxnSpPr>
        <p:spPr>
          <a:xfrm flipH="1">
            <a:off x="6171802" y="2918170"/>
            <a:ext cx="3003821" cy="84530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Down Arrow 58"/>
          <p:cNvSpPr/>
          <p:nvPr/>
        </p:nvSpPr>
        <p:spPr>
          <a:xfrm>
            <a:off x="4927852" y="3286877"/>
            <a:ext cx="644228" cy="4721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a:off x="1455382" y="3071019"/>
            <a:ext cx="2087862" cy="767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Table 44"/>
          <p:cNvGraphicFramePr>
            <a:graphicFrameLocks noGrp="1"/>
          </p:cNvGraphicFramePr>
          <p:nvPr>
            <p:extLst/>
          </p:nvPr>
        </p:nvGraphicFramePr>
        <p:xfrm>
          <a:off x="3775845" y="482592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0893" y="5219412"/>
            <a:ext cx="1724729" cy="1111656"/>
          </a:xfrm>
          <a:prstGeom prst="rect">
            <a:avLst/>
          </a:prstGeom>
        </p:spPr>
      </p:pic>
    </p:spTree>
    <p:extLst>
      <p:ext uri="{BB962C8B-B14F-4D97-AF65-F5344CB8AC3E}">
        <p14:creationId xmlns:p14="http://schemas.microsoft.com/office/powerpoint/2010/main" val="44232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sz="4000" b="1" dirty="0" smtClean="0">
                <a:latin typeface="Times New Roman" panose="02020603050405020304" pitchFamily="18" charset="0"/>
                <a:cs typeface="Times New Roman" panose="02020603050405020304" pitchFamily="18" charset="0"/>
              </a:rPr>
              <a:t>Relational Model:</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8369" y="899160"/>
            <a:ext cx="11167752" cy="3002279"/>
          </a:xfrm>
        </p:spPr>
        <p:txBody>
          <a:bodyPr>
            <a:normAutofit lnSpcReduction="10000"/>
          </a:bodyPr>
          <a:lstStyle/>
          <a:p>
            <a:pPr marL="0" indent="0">
              <a:buNone/>
            </a:pPr>
            <a:r>
              <a:rPr lang="en-US" sz="3200" b="1" dirty="0" smtClean="0">
                <a:latin typeface="Times New Roman" panose="02020603050405020304" pitchFamily="18" charset="0"/>
                <a:cs typeface="Times New Roman" panose="02020603050405020304" pitchFamily="18" charset="0"/>
              </a:rPr>
              <a:t>Relation:</a:t>
            </a:r>
          </a:p>
          <a:p>
            <a:r>
              <a:rPr lang="en-US" dirty="0" smtClean="0">
                <a:solidFill>
                  <a:prstClr val="black"/>
                </a:solidFill>
                <a:latin typeface="Times New Roman" panose="02020603050405020304" pitchFamily="18" charset="0"/>
                <a:cs typeface="Times New Roman" panose="02020603050405020304" pitchFamily="18" charset="0"/>
              </a:rPr>
              <a:t>It is a 2D table with set of rows and columns</a:t>
            </a:r>
          </a:p>
          <a:p>
            <a:r>
              <a:rPr lang="en-US" dirty="0" smtClean="0">
                <a:solidFill>
                  <a:prstClr val="black"/>
                </a:solidFill>
                <a:latin typeface="Times New Roman" panose="02020603050405020304" pitchFamily="18" charset="0"/>
                <a:cs typeface="Times New Roman" panose="02020603050405020304" pitchFamily="18" charset="0"/>
              </a:rPr>
              <a:t>It present real world objects</a:t>
            </a:r>
          </a:p>
          <a:p>
            <a:r>
              <a:rPr lang="en-US" dirty="0" smtClean="0">
                <a:solidFill>
                  <a:prstClr val="black"/>
                </a:solidFill>
                <a:latin typeface="Times New Roman" panose="02020603050405020304" pitchFamily="18" charset="0"/>
                <a:cs typeface="Times New Roman" panose="02020603050405020304" pitchFamily="18" charset="0"/>
              </a:rPr>
              <a:t>Columns(field) represent the attributes of real world objects</a:t>
            </a:r>
          </a:p>
          <a:p>
            <a:r>
              <a:rPr lang="en-US" dirty="0" smtClean="0">
                <a:solidFill>
                  <a:prstClr val="black"/>
                </a:solidFill>
                <a:latin typeface="Times New Roman" panose="02020603050405020304" pitchFamily="18" charset="0"/>
                <a:cs typeface="Times New Roman" panose="02020603050405020304" pitchFamily="18" charset="0"/>
              </a:rPr>
              <a:t>Rows(tuple/record) represent instances of real world objects</a:t>
            </a:r>
          </a:p>
          <a:p>
            <a:r>
              <a:rPr lang="en-US" sz="2800" b="1" dirty="0" smtClean="0">
                <a:solidFill>
                  <a:prstClr val="black"/>
                </a:solidFill>
                <a:latin typeface="Times New Roman" panose="02020603050405020304" pitchFamily="18" charset="0"/>
                <a:cs typeface="Times New Roman" panose="02020603050405020304" pitchFamily="18" charset="0"/>
              </a:rPr>
              <a:t>Example</a:t>
            </a:r>
            <a:r>
              <a:rPr lang="en-US" sz="2800" dirty="0" smtClean="0">
                <a:solidFill>
                  <a:prstClr val="black"/>
                </a:solidFill>
                <a:latin typeface="Times New Roman" panose="02020603050405020304" pitchFamily="18" charset="0"/>
                <a:cs typeface="Times New Roman" panose="02020603050405020304" pitchFamily="18" charset="0"/>
              </a:rPr>
              <a:t>:</a:t>
            </a:r>
            <a:endParaRPr lang="en-US"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5398480"/>
              </p:ext>
            </p:extLst>
          </p:nvPr>
        </p:nvGraphicFramePr>
        <p:xfrm>
          <a:off x="2059264" y="4560146"/>
          <a:ext cx="8913535" cy="2072640"/>
        </p:xfrm>
        <a:graphic>
          <a:graphicData uri="http://schemas.openxmlformats.org/drawingml/2006/table">
            <a:tbl>
              <a:tblPr firstRow="1" bandRow="1"/>
              <a:tblGrid>
                <a:gridCol w="1782707">
                  <a:extLst>
                    <a:ext uri="{9D8B030D-6E8A-4147-A177-3AD203B41FA5}">
                      <a16:colId xmlns:a16="http://schemas.microsoft.com/office/drawing/2014/main" val="2744825763"/>
                    </a:ext>
                  </a:extLst>
                </a:gridCol>
                <a:gridCol w="1782707">
                  <a:extLst>
                    <a:ext uri="{9D8B030D-6E8A-4147-A177-3AD203B41FA5}">
                      <a16:colId xmlns:a16="http://schemas.microsoft.com/office/drawing/2014/main" val="2661860795"/>
                    </a:ext>
                  </a:extLst>
                </a:gridCol>
                <a:gridCol w="1782707">
                  <a:extLst>
                    <a:ext uri="{9D8B030D-6E8A-4147-A177-3AD203B41FA5}">
                      <a16:colId xmlns:a16="http://schemas.microsoft.com/office/drawing/2014/main" val="1728279276"/>
                    </a:ext>
                  </a:extLst>
                </a:gridCol>
                <a:gridCol w="1782707">
                  <a:extLst>
                    <a:ext uri="{9D8B030D-6E8A-4147-A177-3AD203B41FA5}">
                      <a16:colId xmlns:a16="http://schemas.microsoft.com/office/drawing/2014/main" val="2504279045"/>
                    </a:ext>
                  </a:extLst>
                </a:gridCol>
                <a:gridCol w="1782707">
                  <a:extLst>
                    <a:ext uri="{9D8B030D-6E8A-4147-A177-3AD203B41FA5}">
                      <a16:colId xmlns:a16="http://schemas.microsoft.com/office/drawing/2014/main" val="350769959"/>
                    </a:ext>
                  </a:extLst>
                </a:gridCol>
              </a:tblGrid>
              <a:tr h="370840">
                <a:tc>
                  <a:txBody>
                    <a:bodyPr/>
                    <a:lstStyle/>
                    <a:p>
                      <a:pPr algn="ctr"/>
                      <a:r>
                        <a:rPr lang="en-US" sz="2800" b="1" dirty="0" err="1" smtClean="0">
                          <a:latin typeface="Times New Roman" panose="02020603050405020304" pitchFamily="18" charset="0"/>
                          <a:cs typeface="Times New Roman" panose="02020603050405020304" pitchFamily="18" charset="0"/>
                        </a:rPr>
                        <a:t>RollNo</a:t>
                      </a:r>
                      <a:endParaRPr lang="en-US" sz="2800" b="1" dirty="0">
                        <a:latin typeface="Times New Roman" panose="02020603050405020304" pitchFamily="18" charset="0"/>
                        <a:cs typeface="Times New Roman" panose="02020603050405020304" pitchFamily="18" charset="0"/>
                      </a:endParaRPr>
                    </a:p>
                  </a:txBody>
                  <a:tcPr/>
                </a:tc>
                <a:tc>
                  <a:txBody>
                    <a:bodyPr/>
                    <a:lstStyle/>
                    <a:p>
                      <a:pPr algn="ctr"/>
                      <a:r>
                        <a:rPr lang="en-US" sz="2800" b="1" dirty="0" smtClean="0">
                          <a:latin typeface="Times New Roman" panose="02020603050405020304" pitchFamily="18" charset="0"/>
                          <a:cs typeface="Times New Roman" panose="02020603050405020304" pitchFamily="18" charset="0"/>
                        </a:rPr>
                        <a:t>Name</a:t>
                      </a:r>
                      <a:endParaRPr lang="en-US" sz="2800" b="1" dirty="0">
                        <a:latin typeface="Times New Roman" panose="02020603050405020304" pitchFamily="18" charset="0"/>
                        <a:cs typeface="Times New Roman" panose="02020603050405020304" pitchFamily="18" charset="0"/>
                      </a:endParaRPr>
                    </a:p>
                  </a:txBody>
                  <a:tcPr/>
                </a:tc>
                <a:tc>
                  <a:txBody>
                    <a:bodyPr/>
                    <a:lstStyle/>
                    <a:p>
                      <a:pPr algn="ctr"/>
                      <a:r>
                        <a:rPr lang="en-US" sz="2800" b="1" dirty="0" smtClean="0">
                          <a:latin typeface="Times New Roman" panose="02020603050405020304" pitchFamily="18" charset="0"/>
                          <a:cs typeface="Times New Roman" panose="02020603050405020304" pitchFamily="18" charset="0"/>
                        </a:rPr>
                        <a:t>Address</a:t>
                      </a:r>
                      <a:endParaRPr lang="en-US" sz="2800" b="1" dirty="0">
                        <a:latin typeface="Times New Roman" panose="02020603050405020304" pitchFamily="18" charset="0"/>
                        <a:cs typeface="Times New Roman" panose="02020603050405020304" pitchFamily="18" charset="0"/>
                      </a:endParaRPr>
                    </a:p>
                  </a:txBody>
                  <a:tcPr/>
                </a:tc>
                <a:tc>
                  <a:txBody>
                    <a:bodyPr/>
                    <a:lstStyle/>
                    <a:p>
                      <a:pPr algn="ctr"/>
                      <a:r>
                        <a:rPr lang="en-US" sz="2800" b="1" dirty="0" smtClean="0">
                          <a:latin typeface="Times New Roman" panose="02020603050405020304" pitchFamily="18" charset="0"/>
                          <a:cs typeface="Times New Roman" panose="02020603050405020304" pitchFamily="18" charset="0"/>
                        </a:rPr>
                        <a:t>Sex</a:t>
                      </a:r>
                      <a:endParaRPr lang="en-US" sz="2800" b="1" dirty="0">
                        <a:latin typeface="Times New Roman" panose="02020603050405020304" pitchFamily="18" charset="0"/>
                        <a:cs typeface="Times New Roman" panose="02020603050405020304" pitchFamily="18" charset="0"/>
                      </a:endParaRPr>
                    </a:p>
                  </a:txBody>
                  <a:tcPr/>
                </a:tc>
                <a:tc>
                  <a:txBody>
                    <a:bodyPr/>
                    <a:lstStyle/>
                    <a:p>
                      <a:pPr algn="ctr"/>
                      <a:r>
                        <a:rPr lang="en-US" sz="2800" b="1" dirty="0" err="1" smtClean="0">
                          <a:latin typeface="Times New Roman" panose="02020603050405020304" pitchFamily="18" charset="0"/>
                          <a:cs typeface="Times New Roman" panose="02020603050405020304" pitchFamily="18" charset="0"/>
                        </a:rPr>
                        <a:t>MobileNo</a:t>
                      </a:r>
                      <a:endParaRPr lang="en-US" sz="2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14093206"/>
                  </a:ext>
                </a:extLst>
              </a:tr>
              <a:tr h="370840">
                <a:tc>
                  <a:txBody>
                    <a:bodyPr/>
                    <a:lstStyle/>
                    <a:p>
                      <a:pPr algn="ctr"/>
                      <a:r>
                        <a:rPr lang="en-US" sz="2800" dirty="0" smtClean="0">
                          <a:latin typeface="Times New Roman" panose="02020603050405020304" pitchFamily="18" charset="0"/>
                          <a:cs typeface="Times New Roman" panose="02020603050405020304" pitchFamily="18" charset="0"/>
                        </a:rPr>
                        <a:t>2018001</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John</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Rourkela</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M</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98764000</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9428784"/>
                  </a:ext>
                </a:extLst>
              </a:tr>
              <a:tr h="370840">
                <a:tc>
                  <a:txBody>
                    <a:bodyPr/>
                    <a:lstStyle/>
                    <a:p>
                      <a:pPr algn="ctr"/>
                      <a:r>
                        <a:rPr lang="en-US" sz="2800" dirty="0" smtClean="0">
                          <a:latin typeface="Times New Roman" panose="02020603050405020304" pitchFamily="18" charset="0"/>
                          <a:cs typeface="Times New Roman" panose="02020603050405020304" pitchFamily="18" charset="0"/>
                        </a:rPr>
                        <a:t>2018022</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Mark</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Kolkata</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M</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78654387</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7720687"/>
                  </a:ext>
                </a:extLst>
              </a:tr>
              <a:tr h="370840">
                <a:tc>
                  <a:txBody>
                    <a:bodyPr/>
                    <a:lstStyle/>
                    <a:p>
                      <a:pPr algn="ctr"/>
                      <a:r>
                        <a:rPr lang="en-US" sz="2800" dirty="0" smtClean="0">
                          <a:latin typeface="Times New Roman" panose="02020603050405020304" pitchFamily="18" charset="0"/>
                          <a:cs typeface="Times New Roman" panose="02020603050405020304" pitchFamily="18" charset="0"/>
                        </a:rPr>
                        <a:t>2017061</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Mary</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Delhi</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F</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78905325</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3880334"/>
                  </a:ext>
                </a:extLst>
              </a:tr>
            </a:tbl>
          </a:graphicData>
        </a:graphic>
      </p:graphicFrame>
      <p:sp>
        <p:nvSpPr>
          <p:cNvPr id="5" name="Title 1"/>
          <p:cNvSpPr txBox="1">
            <a:spLocks/>
          </p:cNvSpPr>
          <p:nvPr/>
        </p:nvSpPr>
        <p:spPr>
          <a:xfrm>
            <a:off x="2059264" y="3901439"/>
            <a:ext cx="1594286" cy="516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Times New Roman" panose="02020603050405020304" pitchFamily="18" charset="0"/>
                <a:cs typeface="Times New Roman" panose="02020603050405020304" pitchFamily="18" charset="0"/>
              </a:rPr>
              <a:t>Student</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237121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a:latin typeface="Times New Roman" panose="02020603050405020304" pitchFamily="18" charset="0"/>
                <a:cs typeface="Times New Roman" panose="02020603050405020304" pitchFamily="18" charset="0"/>
              </a:rPr>
              <a:t>Case-2(when the participations are only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nvPr>
        </p:nvGraphicFramePr>
        <p:xfrm>
          <a:off x="4883433" y="5288882"/>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7" name="Straight Arrow Connector 56"/>
          <p:cNvCxnSpPr>
            <a:stCxn id="48" idx="3"/>
          </p:cNvCxnSpPr>
          <p:nvPr/>
        </p:nvCxnSpPr>
        <p:spPr>
          <a:xfrm>
            <a:off x="2596412" y="3864467"/>
            <a:ext cx="2945072" cy="120329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6120950" y="4124493"/>
            <a:ext cx="3204932" cy="94326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686395" y="3410814"/>
            <a:ext cx="192556" cy="165694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482213"/>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501768" y="2230573"/>
            <a:ext cx="11302413" cy="2862322"/>
          </a:xfrm>
          <a:prstGeom prst="rect">
            <a:avLst/>
          </a:prstGeom>
          <a:noFill/>
          <a:ln>
            <a:solidFill>
              <a:schemeClr val="tx1"/>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create table </a:t>
            </a:r>
            <a:r>
              <a:rPr lang="en-US" sz="2000" b="1" dirty="0" err="1" smtClean="0">
                <a:latin typeface="Times New Roman" panose="02020603050405020304" pitchFamily="18" charset="0"/>
                <a:cs typeface="Times New Roman" panose="02020603050405020304" pitchFamily="18" charset="0"/>
              </a:rPr>
              <a:t>Works_for</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varchar2(10</a:t>
            </a:r>
            <a:r>
              <a:rPr lang="en-US" sz="2000" b="1" dirty="0" smtClean="0">
                <a:latin typeface="Times New Roman" panose="02020603050405020304" pitchFamily="18" charset="0"/>
                <a:cs typeface="Times New Roman" panose="02020603050405020304" pitchFamily="18" charset="0"/>
              </a:rPr>
              <a:t>),</a:t>
            </a:r>
          </a:p>
          <a:p>
            <a:pPr lvl="1"/>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varchar2(10),</a:t>
            </a:r>
          </a:p>
          <a:p>
            <a:pPr lvl="1"/>
            <a:r>
              <a:rPr lang="en-US" sz="2000" dirty="0" err="1" smtClean="0">
                <a:latin typeface="Times New Roman" panose="02020603050405020304" pitchFamily="18" charset="0"/>
                <a:cs typeface="Times New Roman" panose="02020603050405020304" pitchFamily="18" charset="0"/>
              </a:rPr>
              <a:t>Hrs</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number(5),</a:t>
            </a:r>
          </a:p>
          <a:p>
            <a:pPr lvl="1"/>
            <a:r>
              <a:rPr lang="en-US" sz="2000" b="1" dirty="0" smtClean="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pk_works_for</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primary key( </a:t>
            </a:r>
            <a:r>
              <a:rPr lang="en-US" sz="2000" dirty="0" smtClean="0">
                <a:latin typeface="Times New Roman" panose="02020603050405020304" pitchFamily="18" charset="0"/>
                <a:cs typeface="Times New Roman" panose="02020603050405020304" pitchFamily="18" charset="0"/>
              </a:rPr>
              <a:t>D-ID</a:t>
            </a:r>
            <a:r>
              <a:rPr lang="en-US" sz="2000" b="1"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p>
          <a:p>
            <a:pPr lvl="1"/>
            <a:r>
              <a:rPr lang="en-US" sz="2000" b="1" dirty="0">
                <a:latin typeface="Times New Roman" panose="02020603050405020304" pitchFamily="18" charset="0"/>
                <a:cs typeface="Times New Roman" panose="02020603050405020304" pitchFamily="18" charset="0"/>
              </a:rPr>
              <a:t>constraint </a:t>
            </a:r>
            <a:r>
              <a:rPr lang="en-US" sz="2000" dirty="0" smtClean="0">
                <a:latin typeface="Times New Roman" panose="02020603050405020304" pitchFamily="18" charset="0"/>
                <a:cs typeface="Times New Roman" panose="02020603050405020304" pitchFamily="18" charset="0"/>
              </a:rPr>
              <a:t>fk_works_for1</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references </a:t>
            </a:r>
            <a:r>
              <a:rPr lang="en-US" sz="2000" dirty="0" smtClean="0">
                <a:latin typeface="Times New Roman" panose="02020603050405020304" pitchFamily="18" charset="0"/>
                <a:cs typeface="Times New Roman" panose="02020603050405020304" pitchFamily="18" charset="0"/>
              </a:rPr>
              <a:t>employee(</a:t>
            </a:r>
            <a:r>
              <a:rPr lang="en-US" sz="2000" dirty="0" err="1" smtClean="0">
                <a:latin typeface="Times New Roman" panose="02020603050405020304" pitchFamily="18" charset="0"/>
                <a:cs typeface="Times New Roman" panose="02020603050405020304" pitchFamily="18" charset="0"/>
              </a:rPr>
              <a:t>ssn</a:t>
            </a:r>
            <a:r>
              <a:rPr lang="en-US" sz="2000" dirty="0" smtClean="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on delete set </a:t>
            </a:r>
            <a:r>
              <a:rPr lang="en-US" sz="2000" b="1" dirty="0" smtClean="0">
                <a:latin typeface="Times New Roman" panose="02020603050405020304" pitchFamily="18" charset="0"/>
                <a:cs typeface="Times New Roman" panose="02020603050405020304" pitchFamily="18" charset="0"/>
              </a:rPr>
              <a:t>cascade,</a:t>
            </a:r>
            <a:endParaRPr lang="en-US" sz="2000" b="1"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constraint </a:t>
            </a:r>
            <a:r>
              <a:rPr lang="en-US" sz="2000" dirty="0" smtClean="0">
                <a:latin typeface="Times New Roman" panose="02020603050405020304" pitchFamily="18" charset="0"/>
                <a:cs typeface="Times New Roman" panose="02020603050405020304" pitchFamily="18" charset="0"/>
              </a:rPr>
              <a:t>fk_works_for2</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 references </a:t>
            </a:r>
            <a:r>
              <a:rPr lang="en-US" sz="2000" dirty="0">
                <a:latin typeface="Times New Roman" panose="02020603050405020304" pitchFamily="18" charset="0"/>
                <a:cs typeface="Times New Roman" panose="02020603050405020304" pitchFamily="18" charset="0"/>
              </a:rPr>
              <a:t>department(D-ID)</a:t>
            </a:r>
            <a:r>
              <a:rPr lang="en-US" sz="2000" b="1" dirty="0">
                <a:latin typeface="Times New Roman" panose="02020603050405020304" pitchFamily="18" charset="0"/>
                <a:cs typeface="Times New Roman" panose="02020603050405020304" pitchFamily="18" charset="0"/>
              </a:rPr>
              <a:t> on delete </a:t>
            </a:r>
            <a:r>
              <a:rPr lang="en-US" sz="2000" b="1" dirty="0" smtClean="0">
                <a:latin typeface="Times New Roman" panose="02020603050405020304" pitchFamily="18" charset="0"/>
                <a:cs typeface="Times New Roman" panose="02020603050405020304" pitchFamily="18" charset="0"/>
              </a:rPr>
              <a:t>set cascade</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p:txBody>
      </p:sp>
      <p:sp>
        <p:nvSpPr>
          <p:cNvPr id="13" name="Content Placeholder 2"/>
          <p:cNvSpPr txBox="1">
            <a:spLocks/>
          </p:cNvSpPr>
          <p:nvPr/>
        </p:nvSpPr>
        <p:spPr>
          <a:xfrm>
            <a:off x="191148" y="117467"/>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FF0000"/>
                </a:solidFill>
                <a:latin typeface="Times New Roman" panose="02020603050405020304" pitchFamily="18" charset="0"/>
                <a:cs typeface="Times New Roman" panose="02020603050405020304" pitchFamily="18" charset="0"/>
              </a:rPr>
              <a:t>Step-5: </a:t>
            </a:r>
            <a:r>
              <a:rPr lang="en-US" b="1" dirty="0">
                <a:solidFill>
                  <a:srgbClr val="FF0000"/>
                </a:solidFill>
                <a:latin typeface="Times New Roman" panose="02020603050405020304" pitchFamily="18" charset="0"/>
                <a:cs typeface="Times New Roman" panose="02020603050405020304" pitchFamily="18" charset="0"/>
              </a:rPr>
              <a:t>Mapping of Binary M</a:t>
            </a:r>
            <a:r>
              <a:rPr lang="en-US" b="1" dirty="0" smtClean="0">
                <a:solidFill>
                  <a:srgbClr val="FF0000"/>
                </a:solidFill>
                <a:latin typeface="Times New Roman" panose="02020603050405020304" pitchFamily="18" charset="0"/>
                <a:cs typeface="Times New Roman" panose="02020603050405020304" pitchFamily="18" charset="0"/>
              </a:rPr>
              <a:t>:N </a:t>
            </a:r>
            <a:r>
              <a:rPr lang="en-US" b="1" dirty="0">
                <a:solidFill>
                  <a:srgbClr val="FF0000"/>
                </a:solidFill>
                <a:latin typeface="Times New Roman" panose="02020603050405020304" pitchFamily="18" charset="0"/>
                <a:cs typeface="Times New Roman" panose="02020603050405020304" pitchFamily="18" charset="0"/>
              </a:rPr>
              <a:t>Relationship Types.</a:t>
            </a:r>
          </a:p>
          <a:p>
            <a:r>
              <a:rPr lang="en-US" b="1" dirty="0">
                <a:latin typeface="Times New Roman" panose="02020603050405020304" pitchFamily="18" charset="0"/>
                <a:cs typeface="Times New Roman" panose="02020603050405020304" pitchFamily="18" charset="0"/>
              </a:rPr>
              <a:t>Case-2(when the participations are only total): </a:t>
            </a: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extLst/>
          </p:nvPr>
        </p:nvGraphicFramePr>
        <p:xfrm>
          <a:off x="6862920" y="1595192"/>
          <a:ext cx="4755846"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0">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nvPr>
        </p:nvGraphicFramePr>
        <p:xfrm>
          <a:off x="739134" y="17902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TextBox 40"/>
          <p:cNvSpPr txBox="1"/>
          <p:nvPr/>
        </p:nvSpPr>
        <p:spPr>
          <a:xfrm>
            <a:off x="9240843" y="948216"/>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702734" y="1179049"/>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3977967" y="1080843"/>
            <a:ext cx="2175007"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nvPr>
        </p:nvGraphicFramePr>
        <p:xfrm>
          <a:off x="3876508" y="1790238"/>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sng"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u="none" dirty="0" err="1" smtClean="0">
                          <a:solidFill>
                            <a:schemeClr val="tx1"/>
                          </a:solidFill>
                          <a:latin typeface="Times New Roman" panose="02020603050405020304" pitchFamily="18" charset="0"/>
                          <a:cs typeface="Times New Roman" panose="02020603050405020304" pitchFamily="18" charset="0"/>
                        </a:rPr>
                        <a:t>Hrs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2563184145"/>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smtClean="0">
                <a:latin typeface="Times New Roman" panose="02020603050405020304" pitchFamily="18" charset="0"/>
                <a:cs typeface="Times New Roman" panose="02020603050405020304" pitchFamily="18" charset="0"/>
              </a:rPr>
              <a:t>Case-3(when the participations are partial and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2086921" y="5703176"/>
            <a:ext cx="3719110"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p>
        </p:txBody>
      </p:sp>
      <p:graphicFrame>
        <p:nvGraphicFramePr>
          <p:cNvPr id="47" name="Table 46"/>
          <p:cNvGraphicFramePr>
            <a:graphicFrameLocks noGrp="1"/>
          </p:cNvGraphicFramePr>
          <p:nvPr>
            <p:extLst/>
          </p:nvPr>
        </p:nvGraphicFramePr>
        <p:xfrm>
          <a:off x="481348" y="506269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nvPr>
        </p:nvGraphicFramePr>
        <p:xfrm>
          <a:off x="2594574" y="36929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FF0000"/>
                          </a:solidFill>
                          <a:latin typeface="Times New Roman" panose="02020603050405020304" pitchFamily="18" charset="0"/>
                          <a:cs typeface="Times New Roman" panose="02020603050405020304" pitchFamily="18" charset="0"/>
                        </a:rPr>
                        <a:t>SSN</a:t>
                      </a:r>
                      <a:endParaRPr lang="en-US" sz="1600" b="1" u="none"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nvPr>
        </p:nvGraphicFramePr>
        <p:xfrm>
          <a:off x="2600076" y="403612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861397545"/>
              </p:ext>
            </p:extLst>
          </p:nvPr>
        </p:nvGraphicFramePr>
        <p:xfrm>
          <a:off x="2594574" y="4387176"/>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719632063"/>
              </p:ext>
            </p:extLst>
          </p:nvPr>
        </p:nvGraphicFramePr>
        <p:xfrm>
          <a:off x="2583556" y="5062275"/>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58" name="Oval 57"/>
          <p:cNvSpPr/>
          <p:nvPr/>
        </p:nvSpPr>
        <p:spPr>
          <a:xfrm>
            <a:off x="352540" y="3874725"/>
            <a:ext cx="1299990" cy="873545"/>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a:endCxn id="45" idx="3"/>
          </p:cNvCxnSpPr>
          <p:nvPr/>
        </p:nvCxnSpPr>
        <p:spPr>
          <a:xfrm flipH="1">
            <a:off x="4696782" y="2918170"/>
            <a:ext cx="4478842" cy="94359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200805" y="2996356"/>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4318611" y="3349135"/>
            <a:ext cx="309064" cy="273628"/>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3" name="Table 52"/>
          <p:cNvGraphicFramePr>
            <a:graphicFrameLocks noGrp="1"/>
          </p:cNvGraphicFramePr>
          <p:nvPr>
            <p:extLst/>
          </p:nvPr>
        </p:nvGraphicFramePr>
        <p:xfrm>
          <a:off x="481348" y="47299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nvPr>
        </p:nvGraphicFramePr>
        <p:xfrm>
          <a:off x="2581718" y="472721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2" name="Table 61"/>
          <p:cNvGraphicFramePr>
            <a:graphicFrameLocks noGrp="1"/>
          </p:cNvGraphicFramePr>
          <p:nvPr>
            <p:extLst/>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3" name="Table 62"/>
          <p:cNvGraphicFramePr>
            <a:graphicFrameLocks noGrp="1"/>
          </p:cNvGraphicFramePr>
          <p:nvPr>
            <p:extLst/>
          </p:nvPr>
        </p:nvGraphicFramePr>
        <p:xfrm>
          <a:off x="7048336" y="402260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4" name="Table 63"/>
          <p:cNvGraphicFramePr>
            <a:graphicFrameLocks noGrp="1"/>
          </p:cNvGraphicFramePr>
          <p:nvPr>
            <p:extLst/>
          </p:nvPr>
        </p:nvGraphicFramePr>
        <p:xfrm>
          <a:off x="7048336" y="436238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5" name="Table 64"/>
          <p:cNvGraphicFramePr>
            <a:graphicFrameLocks noGrp="1"/>
          </p:cNvGraphicFramePr>
          <p:nvPr>
            <p:extLst/>
          </p:nvPr>
        </p:nvGraphicFramePr>
        <p:xfrm>
          <a:off x="7048336" y="470128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256775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8"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a:latin typeface="Times New Roman" panose="02020603050405020304" pitchFamily="18" charset="0"/>
                <a:cs typeface="Times New Roman" panose="02020603050405020304" pitchFamily="18" charset="0"/>
              </a:rPr>
              <a:t>Case-3(when the participations are partial and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nvPr>
        </p:nvGraphicFramePr>
        <p:xfrm>
          <a:off x="494204" y="4389711"/>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762773" y="5896581"/>
            <a:ext cx="3909748"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Primary Key Problem</a:t>
            </a:r>
            <a:endParaRPr lang="en-US" b="1" dirty="0">
              <a:latin typeface="Times New Roman" panose="02020603050405020304" pitchFamily="18" charset="0"/>
              <a:cs typeface="Times New Roman" panose="02020603050405020304" pitchFamily="18" charset="0"/>
            </a:endParaRPr>
          </a:p>
        </p:txBody>
      </p:sp>
      <p:graphicFrame>
        <p:nvGraphicFramePr>
          <p:cNvPr id="47" name="Table 46"/>
          <p:cNvGraphicFramePr>
            <a:graphicFrameLocks noGrp="1"/>
          </p:cNvGraphicFramePr>
          <p:nvPr>
            <p:extLst/>
          </p:nvPr>
        </p:nvGraphicFramePr>
        <p:xfrm>
          <a:off x="492366" y="472939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5" name="Table 44"/>
          <p:cNvGraphicFramePr>
            <a:graphicFrameLocks noGrp="1"/>
          </p:cNvGraphicFramePr>
          <p:nvPr>
            <p:extLst/>
          </p:nvPr>
        </p:nvGraphicFramePr>
        <p:xfrm>
          <a:off x="4944290" y="369509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rgbClr val="00B050"/>
                          </a:solidFill>
                          <a:latin typeface="Times New Roman" panose="02020603050405020304" pitchFamily="18" charset="0"/>
                          <a:cs typeface="Times New Roman" panose="02020603050405020304" pitchFamily="18" charset="0"/>
                        </a:rPr>
                        <a:t>D-ID</a:t>
                      </a:r>
                      <a:endParaRPr lang="en-US" sz="1600" b="1" u="none"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2" name="Table 51"/>
          <p:cNvGraphicFramePr>
            <a:graphicFrameLocks noGrp="1"/>
          </p:cNvGraphicFramePr>
          <p:nvPr>
            <p:extLst/>
          </p:nvPr>
        </p:nvGraphicFramePr>
        <p:xfrm>
          <a:off x="4949792" y="4038277"/>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702430052"/>
              </p:ext>
            </p:extLst>
          </p:nvPr>
        </p:nvGraphicFramePr>
        <p:xfrm>
          <a:off x="4940614" y="471859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3898009178"/>
              </p:ext>
            </p:extLst>
          </p:nvPr>
        </p:nvGraphicFramePr>
        <p:xfrm>
          <a:off x="4933263" y="540132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4" name="Straight Arrow Connector 53"/>
          <p:cNvCxnSpPr/>
          <p:nvPr/>
        </p:nvCxnSpPr>
        <p:spPr>
          <a:xfrm>
            <a:off x="6088781" y="2952262"/>
            <a:ext cx="559023" cy="61291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45" idx="1"/>
          </p:cNvCxnSpPr>
          <p:nvPr/>
        </p:nvCxnSpPr>
        <p:spPr>
          <a:xfrm>
            <a:off x="1200805" y="2996356"/>
            <a:ext cx="3743485" cy="867561"/>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9398078" y="2988564"/>
            <a:ext cx="1026875" cy="57661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e 40"/>
          <p:cNvGraphicFramePr>
            <a:graphicFrameLocks noGrp="1"/>
          </p:cNvGraphicFramePr>
          <p:nvPr>
            <p:extLst/>
          </p:nvPr>
        </p:nvGraphicFramePr>
        <p:xfrm>
          <a:off x="7048336" y="3692939"/>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nvPr>
        </p:nvGraphicFramePr>
        <p:xfrm>
          <a:off x="7048336" y="4033621"/>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extLst/>
          </p:nvPr>
        </p:nvGraphicFramePr>
        <p:xfrm>
          <a:off x="7044660" y="472285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2967095423"/>
              </p:ext>
            </p:extLst>
          </p:nvPr>
        </p:nvGraphicFramePr>
        <p:xfrm>
          <a:off x="7042822" y="5397129"/>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1" name="Table 60"/>
          <p:cNvGraphicFramePr>
            <a:graphicFrameLocks noGrp="1"/>
          </p:cNvGraphicFramePr>
          <p:nvPr>
            <p:extLst/>
          </p:nvPr>
        </p:nvGraphicFramePr>
        <p:xfrm>
          <a:off x="4942452" y="437795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62" name="Table 61"/>
          <p:cNvGraphicFramePr>
            <a:graphicFrameLocks noGrp="1"/>
          </p:cNvGraphicFramePr>
          <p:nvPr>
            <p:extLst/>
          </p:nvPr>
        </p:nvGraphicFramePr>
        <p:xfrm>
          <a:off x="7052013" y="4384311"/>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63" name="Oval 62"/>
          <p:cNvSpPr/>
          <p:nvPr/>
        </p:nvSpPr>
        <p:spPr>
          <a:xfrm>
            <a:off x="7035471" y="3515424"/>
            <a:ext cx="848846" cy="2452666"/>
          </a:xfrm>
          <a:prstGeom prst="ellipse">
            <a:avLst/>
          </a:prstGeom>
          <a:noFill/>
          <a:ln w="254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735492734"/>
              </p:ext>
            </p:extLst>
          </p:nvPr>
        </p:nvGraphicFramePr>
        <p:xfrm>
          <a:off x="4938776" y="5058460"/>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410186837"/>
              </p:ext>
            </p:extLst>
          </p:nvPr>
        </p:nvGraphicFramePr>
        <p:xfrm>
          <a:off x="7042822" y="5062723"/>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16919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3"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a:latin typeface="Times New Roman" panose="02020603050405020304" pitchFamily="18" charset="0"/>
                <a:cs typeface="Times New Roman" panose="02020603050405020304" pitchFamily="18" charset="0"/>
              </a:rPr>
              <a:t>Case-3(when the participations are partial and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aphicFrame>
        <p:nvGraphicFramePr>
          <p:cNvPr id="22" name="Table 21"/>
          <p:cNvGraphicFramePr>
            <a:graphicFrameLocks noGrp="1"/>
          </p:cNvGraphicFramePr>
          <p:nvPr>
            <p:extLst/>
          </p:nvPr>
        </p:nvGraphicFramePr>
        <p:xfrm>
          <a:off x="3775847" y="382317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sng"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extLst/>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2" name="Table 41"/>
          <p:cNvGraphicFramePr>
            <a:graphicFrameLocks noGrp="1"/>
          </p:cNvGraphicFramePr>
          <p:nvPr>
            <p:extLst/>
          </p:nvPr>
        </p:nvGraphicFramePr>
        <p:xfrm>
          <a:off x="7048336" y="4022604"/>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John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Taylor</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4" name="Table 43"/>
          <p:cNvGraphicFramePr>
            <a:graphicFrameLocks noGrp="1"/>
          </p:cNvGraphicFramePr>
          <p:nvPr>
            <p:extLst/>
          </p:nvPr>
        </p:nvGraphicFramePr>
        <p:xfrm>
          <a:off x="7048336" y="4362386"/>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Mary</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Smith</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F</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6" name="Table 45"/>
          <p:cNvGraphicFramePr>
            <a:graphicFrameLocks noGrp="1"/>
          </p:cNvGraphicFramePr>
          <p:nvPr>
            <p:extLst/>
          </p:nvPr>
        </p:nvGraphicFramePr>
        <p:xfrm>
          <a:off x="7048336" y="4701287"/>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Mark</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Lee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NULL</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9" name="Table 48"/>
          <p:cNvGraphicFramePr>
            <a:graphicFrameLocks noGrp="1"/>
          </p:cNvGraphicFramePr>
          <p:nvPr>
            <p:extLst/>
          </p:nvPr>
        </p:nvGraphicFramePr>
        <p:xfrm>
          <a:off x="494204" y="4049723"/>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CSE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0" name="Table 49"/>
          <p:cNvGraphicFramePr>
            <a:graphicFrameLocks noGrp="1"/>
          </p:cNvGraphicFramePr>
          <p:nvPr>
            <p:extLst/>
          </p:nvPr>
        </p:nvGraphicFramePr>
        <p:xfrm>
          <a:off x="494204" y="438736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ECE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1" name="Table 50"/>
          <p:cNvGraphicFramePr>
            <a:graphicFrameLocks noGrp="1"/>
          </p:cNvGraphicFramePr>
          <p:nvPr>
            <p:extLst/>
          </p:nvPr>
        </p:nvGraphicFramePr>
        <p:xfrm>
          <a:off x="494204" y="4739219"/>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ME</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3" name="Table 52"/>
          <p:cNvGraphicFramePr>
            <a:graphicFrameLocks noGrp="1"/>
          </p:cNvGraphicFramePr>
          <p:nvPr>
            <p:extLst/>
          </p:nvPr>
        </p:nvGraphicFramePr>
        <p:xfrm>
          <a:off x="3775846" y="4155799"/>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325290953"/>
              </p:ext>
            </p:extLst>
          </p:nvPr>
        </p:nvGraphicFramePr>
        <p:xfrm>
          <a:off x="3775845" y="4493445"/>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3" name="TextBox 42"/>
          <p:cNvSpPr txBox="1"/>
          <p:nvPr/>
        </p:nvSpPr>
        <p:spPr>
          <a:xfrm>
            <a:off x="436794" y="5954603"/>
            <a:ext cx="4319236" cy="461665"/>
          </a:xfrm>
          <a:prstGeom prst="rect">
            <a:avLst/>
          </a:prstGeom>
          <a:solidFill>
            <a:srgbClr val="FF0000"/>
          </a:solidFill>
        </p:spPr>
        <p:txBody>
          <a:bodyPr wrap="square" rtlCol="0">
            <a:spAutoFit/>
          </a:bodyPr>
          <a:lstStyle/>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No Primary Key Problem</a:t>
            </a:r>
            <a:endParaRPr lang="en-US" b="1" dirty="0">
              <a:latin typeface="Times New Roman" panose="02020603050405020304" pitchFamily="18" charset="0"/>
              <a:cs typeface="Times New Roman" panose="02020603050405020304" pitchFamily="18" charset="0"/>
            </a:endParaRPr>
          </a:p>
        </p:txBody>
      </p:sp>
      <p:cxnSp>
        <p:nvCxnSpPr>
          <p:cNvPr id="57" name="Straight Arrow Connector 56"/>
          <p:cNvCxnSpPr/>
          <p:nvPr/>
        </p:nvCxnSpPr>
        <p:spPr>
          <a:xfrm flipH="1">
            <a:off x="6171802" y="2918170"/>
            <a:ext cx="3003821" cy="84530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Down Arrow 58"/>
          <p:cNvSpPr/>
          <p:nvPr/>
        </p:nvSpPr>
        <p:spPr>
          <a:xfrm>
            <a:off x="4927852" y="3286877"/>
            <a:ext cx="644228" cy="47214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a:off x="1455382" y="3071019"/>
            <a:ext cx="2087862" cy="767537"/>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Table 44"/>
          <p:cNvGraphicFramePr>
            <a:graphicFrameLocks noGrp="1"/>
          </p:cNvGraphicFramePr>
          <p:nvPr>
            <p:extLst/>
          </p:nvPr>
        </p:nvGraphicFramePr>
        <p:xfrm>
          <a:off x="3775845" y="4825924"/>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101</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1222674675"/>
              </p:ext>
            </p:extLst>
          </p:nvPr>
        </p:nvGraphicFramePr>
        <p:xfrm>
          <a:off x="3775845" y="5156985"/>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D003</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102</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1600" b="1" u="none" dirty="0" smtClean="0">
                          <a:solidFill>
                            <a:schemeClr val="tx1"/>
                          </a:solidFill>
                          <a:latin typeface="Times New Roman" panose="02020603050405020304" pitchFamily="18" charset="0"/>
                          <a:cs typeface="Times New Roman" panose="02020603050405020304" pitchFamily="18" charset="0"/>
                        </a:rPr>
                        <a:t>10</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0893" y="5219412"/>
            <a:ext cx="1724729" cy="1111656"/>
          </a:xfrm>
          <a:prstGeom prst="rect">
            <a:avLst/>
          </a:prstGeom>
        </p:spPr>
      </p:pic>
    </p:spTree>
    <p:extLst>
      <p:ext uri="{BB962C8B-B14F-4D97-AF65-F5344CB8AC3E}">
        <p14:creationId xmlns:p14="http://schemas.microsoft.com/office/powerpoint/2010/main" val="309300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191148" y="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solidFill>
                  <a:srgbClr val="FF0000"/>
                </a:solidFill>
                <a:latin typeface="Times New Roman" panose="02020603050405020304" pitchFamily="18" charset="0"/>
                <a:cs typeface="Times New Roman" panose="02020603050405020304" pitchFamily="18" charset="0"/>
              </a:rPr>
              <a:t>Step-5: </a:t>
            </a:r>
            <a:r>
              <a:rPr lang="en-US" sz="3200" b="1" dirty="0">
                <a:solidFill>
                  <a:srgbClr val="FF0000"/>
                </a:solidFill>
                <a:latin typeface="Times New Roman" panose="02020603050405020304" pitchFamily="18" charset="0"/>
                <a:cs typeface="Times New Roman" panose="02020603050405020304" pitchFamily="18" charset="0"/>
              </a:rPr>
              <a:t>Mapping of Binary M</a:t>
            </a:r>
            <a:r>
              <a:rPr lang="en-US" sz="3200" b="1" dirty="0" smtClean="0">
                <a:solidFill>
                  <a:srgbClr val="FF0000"/>
                </a:solidFill>
                <a:latin typeface="Times New Roman" panose="02020603050405020304" pitchFamily="18" charset="0"/>
                <a:cs typeface="Times New Roman" panose="02020603050405020304" pitchFamily="18" charset="0"/>
              </a:rPr>
              <a:t>:N </a:t>
            </a:r>
            <a:r>
              <a:rPr lang="en-US" sz="3200" b="1" dirty="0">
                <a:solidFill>
                  <a:srgbClr val="FF0000"/>
                </a:solidFill>
                <a:latin typeface="Times New Roman" panose="02020603050405020304" pitchFamily="18" charset="0"/>
                <a:cs typeface="Times New Roman" panose="02020603050405020304" pitchFamily="18" charset="0"/>
              </a:rPr>
              <a:t>Relationship Types.</a:t>
            </a:r>
          </a:p>
          <a:p>
            <a:r>
              <a:rPr lang="en-US" sz="3200" b="1" dirty="0">
                <a:latin typeface="Times New Roman" panose="02020603050405020304" pitchFamily="18" charset="0"/>
                <a:cs typeface="Times New Roman" panose="02020603050405020304" pitchFamily="18" charset="0"/>
              </a:rPr>
              <a:t>Case-3(when the participations are partial and total): </a:t>
            </a:r>
          </a:p>
          <a:p>
            <a:endParaRPr lang="en-US" sz="2400"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grpSp>
        <p:nvGrpSpPr>
          <p:cNvPr id="39" name="Group 38"/>
          <p:cNvGrpSpPr/>
          <p:nvPr/>
        </p:nvGrpSpPr>
        <p:grpSpPr>
          <a:xfrm>
            <a:off x="549215" y="1065187"/>
            <a:ext cx="10949321" cy="2486815"/>
            <a:chOff x="555929" y="1252719"/>
            <a:chExt cx="10949321" cy="2486815"/>
          </a:xfrm>
        </p:grpSpPr>
        <p:grpSp>
          <p:nvGrpSpPr>
            <p:cNvPr id="2" name="Group 1"/>
            <p:cNvGrpSpPr/>
            <p:nvPr/>
          </p:nvGrpSpPr>
          <p:grpSpPr>
            <a:xfrm>
              <a:off x="555929" y="1252719"/>
              <a:ext cx="10949321" cy="2486815"/>
              <a:chOff x="370958" y="2596803"/>
              <a:chExt cx="10949321" cy="2486815"/>
            </a:xfrm>
          </p:grpSpPr>
          <p:grpSp>
            <p:nvGrpSpPr>
              <p:cNvPr id="3" name="Group 2"/>
              <p:cNvGrpSpPr/>
              <p:nvPr/>
            </p:nvGrpSpPr>
            <p:grpSpPr>
              <a:xfrm>
                <a:off x="370958" y="2596803"/>
                <a:ext cx="10949321" cy="2486815"/>
                <a:chOff x="450200" y="1647031"/>
                <a:chExt cx="10949321" cy="2486815"/>
              </a:xfrm>
            </p:grpSpPr>
            <p:grpSp>
              <p:nvGrpSpPr>
                <p:cNvPr id="4" name="Group 3"/>
                <p:cNvGrpSpPr/>
                <p:nvPr/>
              </p:nvGrpSpPr>
              <p:grpSpPr>
                <a:xfrm>
                  <a:off x="450200" y="1981496"/>
                  <a:ext cx="1942800" cy="1523704"/>
                  <a:chOff x="450200" y="2072936"/>
                  <a:chExt cx="1854913" cy="1340434"/>
                </a:xfrm>
              </p:grpSpPr>
              <p:sp>
                <p:nvSpPr>
                  <p:cNvPr id="15" name="Rectangle 14"/>
                  <p:cNvSpPr/>
                  <p:nvPr/>
                </p:nvSpPr>
                <p:spPr>
                  <a:xfrm>
                    <a:off x="539892" y="2892668"/>
                    <a:ext cx="1765221"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Department</a:t>
                    </a:r>
                    <a:endParaRPr lang="en-US" sz="2400" b="1" dirty="0">
                      <a:solidFill>
                        <a:schemeClr val="tx1"/>
                      </a:solidFill>
                      <a:latin typeface="Times New Roman" panose="02020603050405020304" pitchFamily="18" charset="0"/>
                      <a:cs typeface="Times New Roman" panose="02020603050405020304" pitchFamily="18" charset="0"/>
                    </a:endParaRPr>
                  </a:p>
                </p:txBody>
              </p:sp>
              <p:cxnSp>
                <p:nvCxnSpPr>
                  <p:cNvPr id="16" name="Straight Connector 15"/>
                  <p:cNvCxnSpPr>
                    <a:endCxn id="17" idx="4"/>
                  </p:cNvCxnSpPr>
                  <p:nvPr/>
                </p:nvCxnSpPr>
                <p:spPr>
                  <a:xfrm flipV="1">
                    <a:off x="1021079" y="2541919"/>
                    <a:ext cx="163193" cy="3607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50200" y="2072936"/>
                    <a:ext cx="1468144" cy="46898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D-ID</a:t>
                    </a:r>
                    <a:endParaRPr lang="en-US" b="1" u="sng" dirty="0">
                      <a:solidFill>
                        <a:schemeClr val="tx1"/>
                      </a:solidFill>
                      <a:latin typeface="Times New Roman" panose="02020603050405020304" pitchFamily="18" charset="0"/>
                      <a:cs typeface="Times New Roman" panose="02020603050405020304" pitchFamily="18" charset="0"/>
                    </a:endParaRPr>
                  </a:p>
                </p:txBody>
              </p:sp>
            </p:grpSp>
            <p:grpSp>
              <p:nvGrpSpPr>
                <p:cNvPr id="5" name="Group 4"/>
                <p:cNvGrpSpPr/>
                <p:nvPr/>
              </p:nvGrpSpPr>
              <p:grpSpPr>
                <a:xfrm>
                  <a:off x="9382254" y="1647031"/>
                  <a:ext cx="2017267" cy="1842931"/>
                  <a:chOff x="742886" y="1912221"/>
                  <a:chExt cx="1838384" cy="1501149"/>
                </a:xfrm>
              </p:grpSpPr>
              <p:sp>
                <p:nvSpPr>
                  <p:cNvPr id="11" name="Rectangle 10"/>
                  <p:cNvSpPr/>
                  <p:nvPr/>
                </p:nvSpPr>
                <p:spPr>
                  <a:xfrm>
                    <a:off x="742886" y="2892668"/>
                    <a:ext cx="1838383" cy="520702"/>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anose="02020603050405020304" pitchFamily="18" charset="0"/>
                        <a:cs typeface="Times New Roman" panose="02020603050405020304" pitchFamily="18" charset="0"/>
                      </a:rPr>
                      <a:t>Employee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a:xfrm>
                    <a:off x="742886" y="1912221"/>
                    <a:ext cx="1838384" cy="508943"/>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smtClean="0">
                        <a:solidFill>
                          <a:schemeClr val="tx1"/>
                        </a:solidFill>
                        <a:latin typeface="Times New Roman" panose="02020603050405020304" pitchFamily="18" charset="0"/>
                        <a:cs typeface="Times New Roman" panose="02020603050405020304" pitchFamily="18" charset="0"/>
                      </a:rPr>
                      <a:t>SSN</a:t>
                    </a:r>
                    <a:endParaRPr lang="en-US" b="1" u="sng" dirty="0">
                      <a:solidFill>
                        <a:schemeClr val="tx1"/>
                      </a:solidFill>
                      <a:latin typeface="Times New Roman" panose="02020603050405020304" pitchFamily="18" charset="0"/>
                      <a:cs typeface="Times New Roman" panose="02020603050405020304" pitchFamily="18" charset="0"/>
                    </a:endParaRPr>
                  </a:p>
                </p:txBody>
              </p:sp>
              <p:cxnSp>
                <p:nvCxnSpPr>
                  <p:cNvPr id="14" name="Straight Connector 13"/>
                  <p:cNvCxnSpPr>
                    <a:endCxn id="12" idx="4"/>
                  </p:cNvCxnSpPr>
                  <p:nvPr/>
                </p:nvCxnSpPr>
                <p:spPr>
                  <a:xfrm flipH="1" flipV="1">
                    <a:off x="1662078" y="2421164"/>
                    <a:ext cx="195536" cy="4815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239492" y="2291686"/>
                  <a:ext cx="3799753" cy="1842160"/>
                  <a:chOff x="3293372" y="1699267"/>
                  <a:chExt cx="3799753" cy="2971505"/>
                </a:xfrm>
              </p:grpSpPr>
              <p:sp>
                <p:nvSpPr>
                  <p:cNvPr id="9" name="Diamond 8"/>
                  <p:cNvSpPr/>
                  <p:nvPr/>
                </p:nvSpPr>
                <p:spPr>
                  <a:xfrm>
                    <a:off x="3293372" y="1699267"/>
                    <a:ext cx="3799753" cy="2971505"/>
                  </a:xfrm>
                  <a:prstGeom prst="diamond">
                    <a:avLst/>
                  </a:prstGeom>
                  <a:solidFill>
                    <a:schemeClr val="accent1">
                      <a:alpha val="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926910" y="2641733"/>
                    <a:ext cx="2392680" cy="943274"/>
                  </a:xfrm>
                  <a:prstGeom prst="rect">
                    <a:avLst/>
                  </a:prstGeom>
                  <a:noFill/>
                </p:spPr>
                <p:txBody>
                  <a:bodyPr wrap="square" rtlCol="0">
                    <a:spAutoFit/>
                  </a:bodyPr>
                  <a:lstStyle/>
                  <a:p>
                    <a:pPr algn="ctr"/>
                    <a:r>
                      <a:rPr lang="en-US" sz="3200" b="1" dirty="0" err="1" smtClean="0">
                        <a:latin typeface="Times New Roman" panose="02020603050405020304" pitchFamily="18" charset="0"/>
                        <a:cs typeface="Times New Roman" panose="02020603050405020304" pitchFamily="18" charset="0"/>
                      </a:rPr>
                      <a:t>Works_for</a:t>
                    </a:r>
                    <a:endParaRPr lang="en-US" sz="2400" b="1" dirty="0">
                      <a:latin typeface="Times New Roman" panose="02020603050405020304" pitchFamily="18" charset="0"/>
                      <a:cs typeface="Times New Roman" panose="02020603050405020304" pitchFamily="18" charset="0"/>
                    </a:endParaRPr>
                  </a:p>
                </p:txBody>
              </p:sp>
            </p:grpSp>
            <p:cxnSp>
              <p:nvCxnSpPr>
                <p:cNvPr id="7" name="Straight Connector 6"/>
                <p:cNvCxnSpPr>
                  <a:stCxn id="15" idx="3"/>
                  <a:endCxn id="9" idx="1"/>
                </p:cNvCxnSpPr>
                <p:nvPr/>
              </p:nvCxnSpPr>
              <p:spPr>
                <a:xfrm>
                  <a:off x="2393000" y="3209253"/>
                  <a:ext cx="846492" cy="35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9" idx="3"/>
                  <a:endCxn id="11" idx="1"/>
                </p:cNvCxnSpPr>
                <p:nvPr/>
              </p:nvCxnSpPr>
              <p:spPr>
                <a:xfrm flipV="1">
                  <a:off x="7039245" y="3170334"/>
                  <a:ext cx="2343009" cy="424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2539390" y="3682790"/>
                <a:ext cx="863791"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1</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N</a:t>
                </a:r>
                <a:r>
                  <a:rPr lang="en-US" sz="2000" b="1" dirty="0" smtClean="0">
                    <a:solidFill>
                      <a:schemeClr val="tx1"/>
                    </a:solidFill>
                    <a:latin typeface="Times New Roman" panose="02020603050405020304" pitchFamily="18" charset="0"/>
                    <a:cs typeface="Times New Roman" panose="02020603050405020304" pitchFamily="18" charset="0"/>
                  </a:rPr>
                  <a:t>)</a:t>
                </a:r>
              </a:p>
            </p:txBody>
          </p:sp>
          <p:sp>
            <p:nvSpPr>
              <p:cNvPr id="19" name="Rectangle 18"/>
              <p:cNvSpPr/>
              <p:nvPr/>
            </p:nvSpPr>
            <p:spPr>
              <a:xfrm>
                <a:off x="7808849" y="3670197"/>
                <a:ext cx="857790" cy="45252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anose="02020603050405020304" pitchFamily="18" charset="0"/>
                    <a:cs typeface="Times New Roman" panose="02020603050405020304" pitchFamily="18" charset="0"/>
                  </a:rPr>
                  <a:t>(</a:t>
                </a:r>
                <a:r>
                  <a:rPr lang="en-US" sz="2000" b="1" dirty="0">
                    <a:solidFill>
                      <a:srgbClr val="FF00FF"/>
                    </a:solidFill>
                    <a:latin typeface="Times New Roman" panose="02020603050405020304" pitchFamily="18" charset="0"/>
                    <a:cs typeface="Times New Roman" panose="02020603050405020304" pitchFamily="18" charset="0"/>
                  </a:rPr>
                  <a:t>0</a:t>
                </a:r>
                <a:r>
                  <a:rPr lang="en-US" sz="2000" b="1" dirty="0" smtClean="0">
                    <a:solidFill>
                      <a:schemeClr val="tx1"/>
                    </a:solidFill>
                    <a:latin typeface="Times New Roman" panose="02020603050405020304" pitchFamily="18" charset="0"/>
                    <a:cs typeface="Times New Roman" panose="02020603050405020304" pitchFamily="18" charset="0"/>
                  </a:rPr>
                  <a:t>, </a:t>
                </a:r>
                <a:r>
                  <a:rPr lang="en-US" sz="2000" b="1" dirty="0">
                    <a:solidFill>
                      <a:srgbClr val="00B050"/>
                    </a:solidFill>
                    <a:latin typeface="Times New Roman" panose="02020603050405020304" pitchFamily="18" charset="0"/>
                    <a:cs typeface="Times New Roman" panose="02020603050405020304" pitchFamily="18" charset="0"/>
                  </a:rPr>
                  <a:t>M</a:t>
                </a:r>
                <a:r>
                  <a:rPr lang="en-US" sz="2000" b="1" dirty="0" smtClean="0">
                    <a:solidFill>
                      <a:schemeClr val="tx1"/>
                    </a:solidFill>
                    <a:latin typeface="Times New Roman" panose="02020603050405020304" pitchFamily="18" charset="0"/>
                    <a:cs typeface="Times New Roman" panose="02020603050405020304" pitchFamily="18" charset="0"/>
                  </a:rPr>
                  <a:t>)</a:t>
                </a:r>
              </a:p>
            </p:txBody>
          </p:sp>
        </p:grpSp>
        <p:cxnSp>
          <p:nvCxnSpPr>
            <p:cNvPr id="37" name="Straight Connector 36"/>
            <p:cNvCxnSpPr>
              <a:endCxn id="38" idx="2"/>
            </p:cNvCxnSpPr>
            <p:nvPr/>
          </p:nvCxnSpPr>
          <p:spPr>
            <a:xfrm flipV="1">
              <a:off x="5452875" y="1560061"/>
              <a:ext cx="432790" cy="4579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85665" y="1293509"/>
              <a:ext cx="1537706" cy="533104"/>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anose="02020603050405020304" pitchFamily="18" charset="0"/>
                  <a:cs typeface="Times New Roman" panose="02020603050405020304" pitchFamily="18" charset="0"/>
                </a:rPr>
                <a:t>Hrs</a:t>
              </a:r>
              <a:endParaRPr lang="en-US" b="1" dirty="0">
                <a:solidFill>
                  <a:schemeClr val="tx1"/>
                </a:solidFill>
                <a:latin typeface="Times New Roman" panose="02020603050405020304" pitchFamily="18" charset="0"/>
                <a:cs typeface="Times New Roman" panose="02020603050405020304" pitchFamily="18" charset="0"/>
              </a:endParaRPr>
            </a:p>
          </p:txBody>
        </p:sp>
      </p:grpSp>
      <p:graphicFrame>
        <p:nvGraphicFramePr>
          <p:cNvPr id="40" name="Table 39"/>
          <p:cNvGraphicFramePr>
            <a:graphicFrameLocks noGrp="1"/>
          </p:cNvGraphicFramePr>
          <p:nvPr/>
        </p:nvGraphicFramePr>
        <p:xfrm>
          <a:off x="7048336" y="3681922"/>
          <a:ext cx="4755846"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337646">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nvGraphicFramePr>
        <p:xfrm>
          <a:off x="494204" y="3695644"/>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54" name="Table 53"/>
          <p:cNvGraphicFramePr>
            <a:graphicFrameLocks noGrp="1"/>
          </p:cNvGraphicFramePr>
          <p:nvPr>
            <p:extLst/>
          </p:nvPr>
        </p:nvGraphicFramePr>
        <p:xfrm>
          <a:off x="4883433" y="5288882"/>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Hrs</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cxnSp>
        <p:nvCxnSpPr>
          <p:cNvPr id="57" name="Straight Arrow Connector 56"/>
          <p:cNvCxnSpPr>
            <a:stCxn id="48" idx="3"/>
          </p:cNvCxnSpPr>
          <p:nvPr/>
        </p:nvCxnSpPr>
        <p:spPr>
          <a:xfrm>
            <a:off x="2596412" y="3864467"/>
            <a:ext cx="2945072" cy="1203292"/>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6120950" y="4124493"/>
            <a:ext cx="3204932" cy="943266"/>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686395" y="3410814"/>
            <a:ext cx="192556" cy="1656945"/>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869437"/>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501768" y="2230573"/>
            <a:ext cx="11302413" cy="2862322"/>
          </a:xfrm>
          <a:prstGeom prst="rect">
            <a:avLst/>
          </a:prstGeom>
          <a:noFill/>
          <a:ln>
            <a:solidFill>
              <a:schemeClr val="tx1"/>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create table </a:t>
            </a:r>
            <a:r>
              <a:rPr lang="en-US" sz="2000" b="1" dirty="0" err="1" smtClean="0">
                <a:latin typeface="Times New Roman" panose="02020603050405020304" pitchFamily="18" charset="0"/>
                <a:cs typeface="Times New Roman" panose="02020603050405020304" pitchFamily="18" charset="0"/>
              </a:rPr>
              <a:t>Works_for</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varchar2(10</a:t>
            </a:r>
            <a:r>
              <a:rPr lang="en-US" sz="2000" b="1" dirty="0" smtClean="0">
                <a:latin typeface="Times New Roman" panose="02020603050405020304" pitchFamily="18" charset="0"/>
                <a:cs typeface="Times New Roman" panose="02020603050405020304" pitchFamily="18" charset="0"/>
              </a:rPr>
              <a:t>),</a:t>
            </a:r>
          </a:p>
          <a:p>
            <a:pPr lvl="1"/>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varchar2(10),</a:t>
            </a:r>
          </a:p>
          <a:p>
            <a:pPr lvl="1"/>
            <a:r>
              <a:rPr lang="en-US" sz="2000" dirty="0" err="1" smtClean="0">
                <a:latin typeface="Times New Roman" panose="02020603050405020304" pitchFamily="18" charset="0"/>
                <a:cs typeface="Times New Roman" panose="02020603050405020304" pitchFamily="18" charset="0"/>
              </a:rPr>
              <a:t>Hrs</a:t>
            </a: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number(5),</a:t>
            </a:r>
          </a:p>
          <a:p>
            <a:pPr lvl="1"/>
            <a:r>
              <a:rPr lang="en-US" sz="2000" b="1" dirty="0" smtClean="0">
                <a:latin typeface="Times New Roman" panose="02020603050405020304" pitchFamily="18" charset="0"/>
                <a:cs typeface="Times New Roman" panose="02020603050405020304" pitchFamily="18" charset="0"/>
              </a:rPr>
              <a:t>constraint </a:t>
            </a:r>
            <a:r>
              <a:rPr lang="en-US" sz="2000" dirty="0" err="1" smtClean="0">
                <a:latin typeface="Times New Roman" panose="02020603050405020304" pitchFamily="18" charset="0"/>
                <a:cs typeface="Times New Roman" panose="02020603050405020304" pitchFamily="18" charset="0"/>
              </a:rPr>
              <a:t>pk_works_for</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primary key( </a:t>
            </a:r>
            <a:r>
              <a:rPr lang="en-US" sz="2000" dirty="0" smtClean="0">
                <a:latin typeface="Times New Roman" panose="02020603050405020304" pitchFamily="18" charset="0"/>
                <a:cs typeface="Times New Roman" panose="02020603050405020304" pitchFamily="18" charset="0"/>
              </a:rPr>
              <a:t>D-ID</a:t>
            </a:r>
            <a:r>
              <a:rPr lang="en-US" sz="2000" b="1"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p>
          <a:p>
            <a:pPr lvl="1"/>
            <a:r>
              <a:rPr lang="en-US" sz="2000" b="1" dirty="0">
                <a:latin typeface="Times New Roman" panose="02020603050405020304" pitchFamily="18" charset="0"/>
                <a:cs typeface="Times New Roman" panose="02020603050405020304" pitchFamily="18" charset="0"/>
              </a:rPr>
              <a:t>constraint </a:t>
            </a:r>
            <a:r>
              <a:rPr lang="en-US" sz="2000" dirty="0" smtClean="0">
                <a:latin typeface="Times New Roman" panose="02020603050405020304" pitchFamily="18" charset="0"/>
                <a:cs typeface="Times New Roman" panose="02020603050405020304" pitchFamily="18" charset="0"/>
              </a:rPr>
              <a:t>fk_works_for1</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err="1" smtClean="0">
                <a:latin typeface="Times New Roman" panose="02020603050405020304" pitchFamily="18" charset="0"/>
                <a:cs typeface="Times New Roman" panose="02020603050405020304" pitchFamily="18" charset="0"/>
              </a:rPr>
              <a:t>ssn</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references </a:t>
            </a:r>
            <a:r>
              <a:rPr lang="en-US" sz="2000" dirty="0" smtClean="0">
                <a:latin typeface="Times New Roman" panose="02020603050405020304" pitchFamily="18" charset="0"/>
                <a:cs typeface="Times New Roman" panose="02020603050405020304" pitchFamily="18" charset="0"/>
              </a:rPr>
              <a:t>employee(</a:t>
            </a:r>
            <a:r>
              <a:rPr lang="en-US" sz="2000" dirty="0" err="1" smtClean="0">
                <a:latin typeface="Times New Roman" panose="02020603050405020304" pitchFamily="18" charset="0"/>
                <a:cs typeface="Times New Roman" panose="02020603050405020304" pitchFamily="18" charset="0"/>
              </a:rPr>
              <a:t>ssn</a:t>
            </a:r>
            <a:r>
              <a:rPr lang="en-US" sz="2000" dirty="0" smtClean="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on delete set </a:t>
            </a:r>
            <a:r>
              <a:rPr lang="en-US" sz="2000" b="1" dirty="0" smtClean="0">
                <a:latin typeface="Times New Roman" panose="02020603050405020304" pitchFamily="18" charset="0"/>
                <a:cs typeface="Times New Roman" panose="02020603050405020304" pitchFamily="18" charset="0"/>
              </a:rPr>
              <a:t>cascade,</a:t>
            </a:r>
            <a:endParaRPr lang="en-US" sz="2000" b="1" dirty="0">
              <a:latin typeface="Times New Roman" panose="02020603050405020304" pitchFamily="18" charset="0"/>
              <a:cs typeface="Times New Roman" panose="02020603050405020304" pitchFamily="18" charset="0"/>
            </a:endParaRPr>
          </a:p>
          <a:p>
            <a:pPr lvl="1"/>
            <a:r>
              <a:rPr lang="en-US" sz="2000" b="1" dirty="0">
                <a:latin typeface="Times New Roman" panose="02020603050405020304" pitchFamily="18" charset="0"/>
                <a:cs typeface="Times New Roman" panose="02020603050405020304" pitchFamily="18" charset="0"/>
              </a:rPr>
              <a:t>constraint </a:t>
            </a:r>
            <a:r>
              <a:rPr lang="en-US" sz="2000" dirty="0" smtClean="0">
                <a:latin typeface="Times New Roman" panose="02020603050405020304" pitchFamily="18" charset="0"/>
                <a:cs typeface="Times New Roman" panose="02020603050405020304" pitchFamily="18" charset="0"/>
              </a:rPr>
              <a:t>fk_works_for2</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foreign key( </a:t>
            </a:r>
            <a:r>
              <a:rPr lang="en-US" sz="2000" dirty="0">
                <a:latin typeface="Times New Roman" panose="02020603050405020304" pitchFamily="18" charset="0"/>
                <a:cs typeface="Times New Roman" panose="02020603050405020304" pitchFamily="18" charset="0"/>
              </a:rPr>
              <a:t>D-ID</a:t>
            </a:r>
            <a:r>
              <a:rPr lang="en-US" sz="2000" b="1" dirty="0">
                <a:latin typeface="Times New Roman" panose="02020603050405020304" pitchFamily="18" charset="0"/>
                <a:cs typeface="Times New Roman" panose="02020603050405020304" pitchFamily="18" charset="0"/>
              </a:rPr>
              <a:t> ) references </a:t>
            </a:r>
            <a:r>
              <a:rPr lang="en-US" sz="2000" dirty="0">
                <a:latin typeface="Times New Roman" panose="02020603050405020304" pitchFamily="18" charset="0"/>
                <a:cs typeface="Times New Roman" panose="02020603050405020304" pitchFamily="18" charset="0"/>
              </a:rPr>
              <a:t>department(D-ID)</a:t>
            </a:r>
            <a:r>
              <a:rPr lang="en-US" sz="2000" b="1" dirty="0">
                <a:latin typeface="Times New Roman" panose="02020603050405020304" pitchFamily="18" charset="0"/>
                <a:cs typeface="Times New Roman" panose="02020603050405020304" pitchFamily="18" charset="0"/>
              </a:rPr>
              <a:t> on delete </a:t>
            </a:r>
            <a:r>
              <a:rPr lang="en-US" sz="2000" b="1" dirty="0" smtClean="0">
                <a:latin typeface="Times New Roman" panose="02020603050405020304" pitchFamily="18" charset="0"/>
                <a:cs typeface="Times New Roman" panose="02020603050405020304" pitchFamily="18" charset="0"/>
              </a:rPr>
              <a:t>set cascade</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t>
            </a:r>
          </a:p>
        </p:txBody>
      </p:sp>
      <p:sp>
        <p:nvSpPr>
          <p:cNvPr id="13" name="Content Placeholder 2"/>
          <p:cNvSpPr txBox="1">
            <a:spLocks/>
          </p:cNvSpPr>
          <p:nvPr/>
        </p:nvSpPr>
        <p:spPr>
          <a:xfrm>
            <a:off x="191148" y="117467"/>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srgbClr val="FF0000"/>
                </a:solidFill>
                <a:latin typeface="Times New Roman" panose="02020603050405020304" pitchFamily="18" charset="0"/>
                <a:cs typeface="Times New Roman" panose="02020603050405020304" pitchFamily="18" charset="0"/>
              </a:rPr>
              <a:t>Step-5: </a:t>
            </a:r>
            <a:r>
              <a:rPr lang="en-US" b="1" dirty="0">
                <a:solidFill>
                  <a:srgbClr val="FF0000"/>
                </a:solidFill>
                <a:latin typeface="Times New Roman" panose="02020603050405020304" pitchFamily="18" charset="0"/>
                <a:cs typeface="Times New Roman" panose="02020603050405020304" pitchFamily="18" charset="0"/>
              </a:rPr>
              <a:t>Mapping of Binary M</a:t>
            </a:r>
            <a:r>
              <a:rPr lang="en-US" b="1" dirty="0" smtClean="0">
                <a:solidFill>
                  <a:srgbClr val="FF0000"/>
                </a:solidFill>
                <a:latin typeface="Times New Roman" panose="02020603050405020304" pitchFamily="18" charset="0"/>
                <a:cs typeface="Times New Roman" panose="02020603050405020304" pitchFamily="18" charset="0"/>
              </a:rPr>
              <a:t>:N </a:t>
            </a:r>
            <a:r>
              <a:rPr lang="en-US" b="1" dirty="0">
                <a:solidFill>
                  <a:srgbClr val="FF0000"/>
                </a:solidFill>
                <a:latin typeface="Times New Roman" panose="02020603050405020304" pitchFamily="18" charset="0"/>
                <a:cs typeface="Times New Roman" panose="02020603050405020304" pitchFamily="18" charset="0"/>
              </a:rPr>
              <a:t>Relationship Types.</a:t>
            </a:r>
          </a:p>
          <a:p>
            <a:r>
              <a:rPr lang="en-US" b="1" dirty="0">
                <a:latin typeface="Times New Roman" panose="02020603050405020304" pitchFamily="18" charset="0"/>
                <a:cs typeface="Times New Roman" panose="02020603050405020304" pitchFamily="18" charset="0"/>
              </a:rPr>
              <a:t>Case-3(when the participations are partial and total): </a:t>
            </a:r>
          </a:p>
          <a:p>
            <a:endParaRPr lang="en-US" sz="1800" b="1" dirty="0" smtClean="0">
              <a:latin typeface="Times New Roman" panose="02020603050405020304" pitchFamily="18" charset="0"/>
              <a:cs typeface="Times New Roman" panose="02020603050405020304" pitchFamily="18" charset="0"/>
            </a:endParaRPr>
          </a:p>
          <a:p>
            <a:endParaRPr lang="en-US" sz="1800" b="1" dirty="0" smtClean="0">
              <a:latin typeface="Times New Roman" panose="02020603050405020304" pitchFamily="18" charset="0"/>
              <a:cs typeface="Times New Roman" panose="02020603050405020304" pitchFamily="18" charset="0"/>
            </a:endParaRPr>
          </a:p>
        </p:txBody>
      </p:sp>
      <p:graphicFrame>
        <p:nvGraphicFramePr>
          <p:cNvPr id="40" name="Table 39"/>
          <p:cNvGraphicFramePr>
            <a:graphicFrameLocks noGrp="1"/>
          </p:cNvGraphicFramePr>
          <p:nvPr>
            <p:extLst/>
          </p:nvPr>
        </p:nvGraphicFramePr>
        <p:xfrm>
          <a:off x="6862920" y="1595192"/>
          <a:ext cx="4755846" cy="335280"/>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gridCol w="792641">
                  <a:extLst>
                    <a:ext uri="{9D8B030D-6E8A-4147-A177-3AD203B41FA5}">
                      <a16:colId xmlns:a16="http://schemas.microsoft.com/office/drawing/2014/main" val="92758184"/>
                    </a:ext>
                  </a:extLst>
                </a:gridCol>
                <a:gridCol w="792641">
                  <a:extLst>
                    <a:ext uri="{9D8B030D-6E8A-4147-A177-3AD203B41FA5}">
                      <a16:colId xmlns:a16="http://schemas.microsoft.com/office/drawing/2014/main" val="1030057027"/>
                    </a:ext>
                  </a:extLst>
                </a:gridCol>
                <a:gridCol w="792641">
                  <a:extLst>
                    <a:ext uri="{9D8B030D-6E8A-4147-A177-3AD203B41FA5}">
                      <a16:colId xmlns:a16="http://schemas.microsoft.com/office/drawing/2014/main" val="2282893075"/>
                    </a:ext>
                  </a:extLst>
                </a:gridCol>
              </a:tblGrid>
              <a:tr h="0">
                <a:tc>
                  <a:txBody>
                    <a:bodyPr/>
                    <a:lstStyle/>
                    <a:p>
                      <a:pPr algn="ctr"/>
                      <a:r>
                        <a:rPr lang="en-US" sz="1600" b="1" u="sng" dirty="0" smtClean="0">
                          <a:solidFill>
                            <a:srgbClr val="FF0000"/>
                          </a:solidFill>
                          <a:latin typeface="Times New Roman" panose="02020603050405020304" pitchFamily="18" charset="0"/>
                          <a:cs typeface="Times New Roman" panose="02020603050405020304" pitchFamily="18" charset="0"/>
                        </a:rPr>
                        <a:t>SSN</a:t>
                      </a:r>
                      <a:endParaRPr lang="en-US" sz="1600" b="1" u="sng" dirty="0">
                        <a:solidFill>
                          <a:srgbClr val="FF000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Fname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Minit</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Lname</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DOB</a:t>
                      </a:r>
                      <a:endParaRPr lang="en-US" sz="1600" b="1" dirty="0">
                        <a:latin typeface="Times New Roman" panose="02020603050405020304" pitchFamily="18" charset="0"/>
                        <a:cs typeface="Times New Roman" panose="02020603050405020304" pitchFamily="18" charset="0"/>
                      </a:endParaRPr>
                    </a:p>
                  </a:txBody>
                  <a:tcPr/>
                </a:tc>
                <a:tc>
                  <a:txBody>
                    <a:bodyPr/>
                    <a:lstStyle/>
                    <a:p>
                      <a:pPr algn="ctr"/>
                      <a:r>
                        <a:rPr lang="en-US" sz="1600" b="1" dirty="0" smtClean="0">
                          <a:latin typeface="Times New Roman" panose="02020603050405020304" pitchFamily="18" charset="0"/>
                          <a:cs typeface="Times New Roman" panose="02020603050405020304" pitchFamily="18" charset="0"/>
                        </a:rPr>
                        <a:t>Sex</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graphicFrame>
        <p:nvGraphicFramePr>
          <p:cNvPr id="48" name="Table 47"/>
          <p:cNvGraphicFramePr>
            <a:graphicFrameLocks noGrp="1"/>
          </p:cNvGraphicFramePr>
          <p:nvPr>
            <p:extLst/>
          </p:nvPr>
        </p:nvGraphicFramePr>
        <p:xfrm>
          <a:off x="739134" y="1790238"/>
          <a:ext cx="2102208" cy="337646"/>
        </p:xfrm>
        <a:graphic>
          <a:graphicData uri="http://schemas.openxmlformats.org/drawingml/2006/table">
            <a:tbl>
              <a:tblPr firstRow="1" bandRow="1"/>
              <a:tblGrid>
                <a:gridCol w="1051104">
                  <a:extLst>
                    <a:ext uri="{9D8B030D-6E8A-4147-A177-3AD203B41FA5}">
                      <a16:colId xmlns:a16="http://schemas.microsoft.com/office/drawing/2014/main" val="3296653181"/>
                    </a:ext>
                  </a:extLst>
                </a:gridCol>
                <a:gridCol w="1051104">
                  <a:extLst>
                    <a:ext uri="{9D8B030D-6E8A-4147-A177-3AD203B41FA5}">
                      <a16:colId xmlns:a16="http://schemas.microsoft.com/office/drawing/2014/main" val="1483459055"/>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algn="ctr"/>
                      <a:r>
                        <a:rPr lang="en-US" sz="1600" b="1" dirty="0" err="1" smtClean="0">
                          <a:latin typeface="Times New Roman" panose="02020603050405020304" pitchFamily="18" charset="0"/>
                          <a:cs typeface="Times New Roman" panose="02020603050405020304" pitchFamily="18" charset="0"/>
                        </a:rPr>
                        <a:t>Dname</a:t>
                      </a:r>
                      <a:endParaRPr lang="en-US"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
        <p:nvSpPr>
          <p:cNvPr id="41" name="TextBox 40"/>
          <p:cNvSpPr txBox="1"/>
          <p:nvPr/>
        </p:nvSpPr>
        <p:spPr>
          <a:xfrm>
            <a:off x="9240843" y="948216"/>
            <a:ext cx="1729650" cy="461665"/>
          </a:xfrm>
          <a:prstGeom prst="rect">
            <a:avLst/>
          </a:prstGeom>
          <a:solidFill>
            <a:srgbClr val="FF000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Employee</a:t>
            </a:r>
            <a:endParaRPr lang="en-US" b="1"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702734" y="1179049"/>
            <a:ext cx="2175007" cy="461665"/>
          </a:xfrm>
          <a:prstGeom prst="rect">
            <a:avLst/>
          </a:prstGeom>
          <a:solidFill>
            <a:srgbClr val="00B050"/>
          </a:solid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Department</a:t>
            </a:r>
            <a:endParaRPr lang="en-US" b="1" dirty="0">
              <a:latin typeface="Times New Roman" panose="02020603050405020304" pitchFamily="18" charset="0"/>
              <a:cs typeface="Times New Roman" panose="02020603050405020304" pitchFamily="18" charset="0"/>
            </a:endParaRPr>
          </a:p>
        </p:txBody>
      </p:sp>
      <p:sp>
        <p:nvSpPr>
          <p:cNvPr id="45" name="TextBox 44"/>
          <p:cNvSpPr txBox="1"/>
          <p:nvPr/>
        </p:nvSpPr>
        <p:spPr>
          <a:xfrm>
            <a:off x="3977967" y="1080843"/>
            <a:ext cx="2175007" cy="461665"/>
          </a:xfrm>
          <a:prstGeom prst="rect">
            <a:avLst/>
          </a:prstGeom>
          <a:solidFill>
            <a:srgbClr val="FF0000"/>
          </a:solidFill>
        </p:spPr>
        <p:txBody>
          <a:bodyPr wrap="square" rtlCol="0">
            <a:spAutoFit/>
          </a:bodyPr>
          <a:lstStyle/>
          <a:p>
            <a:pPr algn="ctr"/>
            <a:r>
              <a:rPr lang="en-US" sz="2400" b="1" dirty="0" err="1" smtClean="0">
                <a:solidFill>
                  <a:srgbClr val="0000FF"/>
                </a:solidFill>
                <a:latin typeface="Times New Roman" panose="02020603050405020304" pitchFamily="18" charset="0"/>
                <a:cs typeface="Times New Roman" panose="02020603050405020304" pitchFamily="18" charset="0"/>
              </a:rPr>
              <a:t>Works_for</a:t>
            </a:r>
            <a:endParaRPr lang="en-US" b="1" dirty="0">
              <a:solidFill>
                <a:srgbClr val="0000FF"/>
              </a:solidFill>
              <a:latin typeface="Times New Roman" panose="02020603050405020304" pitchFamily="18" charset="0"/>
              <a:cs typeface="Times New Roman" panose="02020603050405020304" pitchFamily="18" charset="0"/>
            </a:endParaRPr>
          </a:p>
        </p:txBody>
      </p:sp>
      <p:graphicFrame>
        <p:nvGraphicFramePr>
          <p:cNvPr id="10" name="Table 9"/>
          <p:cNvGraphicFramePr>
            <a:graphicFrameLocks noGrp="1"/>
          </p:cNvGraphicFramePr>
          <p:nvPr>
            <p:extLst/>
          </p:nvPr>
        </p:nvGraphicFramePr>
        <p:xfrm>
          <a:off x="3876508" y="1790238"/>
          <a:ext cx="2377923" cy="337646"/>
        </p:xfrm>
        <a:graphic>
          <a:graphicData uri="http://schemas.openxmlformats.org/drawingml/2006/table">
            <a:tbl>
              <a:tblPr firstRow="1" bandRow="1"/>
              <a:tblGrid>
                <a:gridCol w="792641">
                  <a:extLst>
                    <a:ext uri="{9D8B030D-6E8A-4147-A177-3AD203B41FA5}">
                      <a16:colId xmlns:a16="http://schemas.microsoft.com/office/drawing/2014/main" val="3296653181"/>
                    </a:ext>
                  </a:extLst>
                </a:gridCol>
                <a:gridCol w="792641">
                  <a:extLst>
                    <a:ext uri="{9D8B030D-6E8A-4147-A177-3AD203B41FA5}">
                      <a16:colId xmlns:a16="http://schemas.microsoft.com/office/drawing/2014/main" val="1483459055"/>
                    </a:ext>
                  </a:extLst>
                </a:gridCol>
                <a:gridCol w="792641">
                  <a:extLst>
                    <a:ext uri="{9D8B030D-6E8A-4147-A177-3AD203B41FA5}">
                      <a16:colId xmlns:a16="http://schemas.microsoft.com/office/drawing/2014/main" val="2875667472"/>
                    </a:ext>
                  </a:extLst>
                </a:gridCol>
              </a:tblGrid>
              <a:tr h="337646">
                <a:tc>
                  <a:txBody>
                    <a:bodyPr/>
                    <a:lstStyle/>
                    <a:p>
                      <a:pPr algn="ctr"/>
                      <a:r>
                        <a:rPr lang="en-US" sz="1600" b="1" u="sng" dirty="0" smtClean="0">
                          <a:solidFill>
                            <a:srgbClr val="00B050"/>
                          </a:solidFill>
                          <a:latin typeface="Times New Roman" panose="02020603050405020304" pitchFamily="18" charset="0"/>
                          <a:cs typeface="Times New Roman" panose="02020603050405020304" pitchFamily="18" charset="0"/>
                        </a:rPr>
                        <a:t>D-ID</a:t>
                      </a:r>
                      <a:endParaRPr lang="en-US" sz="1600" b="1" u="sng" dirty="0">
                        <a:solidFill>
                          <a:srgbClr val="00B050"/>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u="sng" dirty="0" smtClean="0">
                          <a:solidFill>
                            <a:srgbClr val="FF0000"/>
                          </a:solidFill>
                          <a:latin typeface="Times New Roman" panose="02020603050405020304" pitchFamily="18" charset="0"/>
                          <a:cs typeface="Times New Roman" panose="02020603050405020304" pitchFamily="18" charset="0"/>
                        </a:rPr>
                        <a:t>SSN</a:t>
                      </a:r>
                    </a:p>
                  </a:txBody>
                  <a:tcPr/>
                </a:tc>
                <a:tc>
                  <a:txBody>
                    <a:bodyPr/>
                    <a:lstStyle/>
                    <a:p>
                      <a:pPr algn="ctr"/>
                      <a:r>
                        <a:rPr lang="en-US" sz="1600" b="1" u="none" dirty="0" err="1" smtClean="0">
                          <a:solidFill>
                            <a:schemeClr val="tx1"/>
                          </a:solidFill>
                          <a:latin typeface="Times New Roman" panose="02020603050405020304" pitchFamily="18" charset="0"/>
                          <a:cs typeface="Times New Roman" panose="02020603050405020304" pitchFamily="18" charset="0"/>
                        </a:rPr>
                        <a:t>Hrs</a:t>
                      </a:r>
                      <a:endParaRPr lang="en-US" sz="1600" b="1" u="none"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4205292"/>
                  </a:ext>
                </a:extLst>
              </a:tr>
            </a:tbl>
          </a:graphicData>
        </a:graphic>
      </p:graphicFrame>
    </p:spTree>
    <p:extLst>
      <p:ext uri="{BB962C8B-B14F-4D97-AF65-F5344CB8AC3E}">
        <p14:creationId xmlns:p14="http://schemas.microsoft.com/office/powerpoint/2010/main" val="2833468752"/>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Construct the relational schema for the given ER Diagram.</a:t>
            </a:r>
            <a:endParaRPr lang="en-US" b="1" dirty="0" smtClean="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199" y="800100"/>
            <a:ext cx="11613033" cy="5651500"/>
          </a:xfrm>
          <a:prstGeom prst="rect">
            <a:avLst/>
          </a:prstGeom>
        </p:spPr>
      </p:pic>
    </p:spTree>
    <p:extLst>
      <p:ext uri="{BB962C8B-B14F-4D97-AF65-F5344CB8AC3E}">
        <p14:creationId xmlns:p14="http://schemas.microsoft.com/office/powerpoint/2010/main" val="3519961807"/>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smtClean="0">
                <a:latin typeface="Times New Roman" panose="02020603050405020304" pitchFamily="18" charset="0"/>
                <a:cs typeface="Times New Roman" panose="02020603050405020304" pitchFamily="18" charset="0"/>
              </a:rPr>
              <a:t>Construct the relational schema for the given ER Diagram.</a:t>
            </a:r>
            <a:endParaRPr lang="en-US" b="1" dirty="0" smtClean="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349960" y="-2305050"/>
            <a:ext cx="5961980" cy="11722100"/>
          </a:xfrm>
          <a:prstGeom prst="rect">
            <a:avLst/>
          </a:prstGeom>
        </p:spPr>
      </p:pic>
    </p:spTree>
    <p:extLst>
      <p:ext uri="{BB962C8B-B14F-4D97-AF65-F5344CB8AC3E}">
        <p14:creationId xmlns:p14="http://schemas.microsoft.com/office/powerpoint/2010/main" val="889747973"/>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b="1" dirty="0" smtClean="0">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a:p>
            <a:endParaRPr lang="en-US" sz="3200" b="1" dirty="0" smtClean="0">
              <a:latin typeface="Times New Roman" panose="02020603050405020304" pitchFamily="18" charset="0"/>
              <a:cs typeface="Times New Roman" panose="02020603050405020304" pitchFamily="18" charset="0"/>
            </a:endParaRPr>
          </a:p>
          <a:p>
            <a:pPr marL="0" indent="0" algn="ctr">
              <a:buNone/>
            </a:pPr>
            <a:endParaRPr lang="en-US" sz="4400" b="1" dirty="0" smtClean="0">
              <a:latin typeface="Times New Roman" panose="02020603050405020304" pitchFamily="18" charset="0"/>
              <a:cs typeface="Times New Roman" panose="02020603050405020304" pitchFamily="18" charset="0"/>
            </a:endParaRPr>
          </a:p>
          <a:p>
            <a:pPr marL="0" indent="0" algn="ctr">
              <a:buNone/>
            </a:pPr>
            <a:r>
              <a:rPr lang="en-US" sz="4400" b="1" dirty="0" smtClean="0">
                <a:latin typeface="Times New Roman" panose="02020603050405020304" pitchFamily="18" charset="0"/>
                <a:cs typeface="Times New Roman" panose="02020603050405020304" pitchFamily="18" charset="0"/>
              </a:rPr>
              <a:t>Normalization</a:t>
            </a:r>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6612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19"/>
            <a:ext cx="10515600" cy="1325563"/>
          </a:xfrm>
        </p:spPr>
        <p:txBody>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Information:</a:t>
            </a:r>
          </a:p>
          <a:p>
            <a:r>
              <a:rPr lang="en-US" dirty="0" smtClean="0">
                <a:latin typeface="Times New Roman" panose="02020603050405020304" pitchFamily="18" charset="0"/>
                <a:cs typeface="Times New Roman" panose="02020603050405020304" pitchFamily="18" charset="0"/>
              </a:rPr>
              <a:t>It is the processed and interpreted data.</a:t>
            </a:r>
          </a:p>
          <a:p>
            <a:r>
              <a:rPr lang="en-US" dirty="0" smtClean="0">
                <a:latin typeface="Times New Roman" panose="02020603050405020304" pitchFamily="18" charset="0"/>
                <a:cs typeface="Times New Roman" panose="02020603050405020304" pitchFamily="18" charset="0"/>
              </a:rPr>
              <a:t>Its meaning is explicit.</a:t>
            </a:r>
          </a:p>
          <a:p>
            <a:r>
              <a:rPr lang="en-US" dirty="0" smtClean="0">
                <a:latin typeface="Times New Roman" panose="02020603050405020304" pitchFamily="18" charset="0"/>
                <a:cs typeface="Times New Roman" panose="02020603050405020304" pitchFamily="18" charset="0"/>
              </a:rPr>
              <a:t>Example: </a:t>
            </a:r>
          </a:p>
          <a:p>
            <a:pPr lvl="2"/>
            <a:r>
              <a:rPr lang="en-US" sz="2800" dirty="0" smtClean="0">
                <a:latin typeface="Times New Roman" panose="02020603050405020304" pitchFamily="18" charset="0"/>
                <a:cs typeface="Times New Roman" panose="02020603050405020304" pitchFamily="18" charset="0"/>
              </a:rPr>
              <a:t>weight of any 3 students = {40.46, 56.32, 75.88}</a:t>
            </a:r>
          </a:p>
          <a:p>
            <a:pPr lvl="2"/>
            <a:r>
              <a:rPr lang="en-US" sz="2800" dirty="0" smtClean="0">
                <a:latin typeface="Times New Roman" panose="02020603050405020304" pitchFamily="18" charset="0"/>
                <a:cs typeface="Times New Roman" panose="02020603050405020304" pitchFamily="18" charset="0"/>
              </a:rPr>
              <a:t>The weight of the heaviest among the 3 students = 75.88</a:t>
            </a:r>
          </a:p>
          <a:p>
            <a:pPr lvl="2"/>
            <a:r>
              <a:rPr lang="en-US" sz="2800" dirty="0" smtClean="0">
                <a:latin typeface="Times New Roman" panose="02020603050405020304" pitchFamily="18" charset="0"/>
                <a:cs typeface="Times New Roman" panose="02020603050405020304" pitchFamily="18" charset="0"/>
              </a:rPr>
              <a:t>Average weight of the above 3 student = 57.56 </a:t>
            </a:r>
          </a:p>
          <a:p>
            <a:pPr lvl="2"/>
            <a:r>
              <a:rPr lang="en-US" sz="2800" dirty="0" smtClean="0">
                <a:latin typeface="Times New Roman" panose="02020603050405020304" pitchFamily="18" charset="0"/>
                <a:cs typeface="Times New Roman" panose="02020603050405020304" pitchFamily="18" charset="0"/>
              </a:rPr>
              <a:t>Rank of NIT-R in 2018-19 = 13</a:t>
            </a:r>
          </a:p>
          <a:p>
            <a:pPr lvl="2"/>
            <a:r>
              <a:rPr lang="en-US" sz="2800" dirty="0" smtClean="0">
                <a:latin typeface="Times New Roman" panose="02020603050405020304" pitchFamily="18" charset="0"/>
                <a:cs typeface="Times New Roman" panose="02020603050405020304" pitchFamily="18" charset="0"/>
              </a:rPr>
              <a:t>Campus Placement percentage of CSE NIT-R = 99%</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733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70" y="127620"/>
            <a:ext cx="11619310" cy="893460"/>
          </a:xfrm>
        </p:spPr>
        <p:txBody>
          <a:bodyPr>
            <a:normAutofit/>
          </a:bodyPr>
          <a:lstStyle/>
          <a:p>
            <a:r>
              <a:rPr lang="en-US" sz="4000" b="1" dirty="0" smtClean="0">
                <a:latin typeface="Times New Roman" panose="02020603050405020304" pitchFamily="18" charset="0"/>
                <a:cs typeface="Times New Roman" panose="02020603050405020304" pitchFamily="18" charset="0"/>
              </a:rPr>
              <a:t>Relational Model:</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8369" y="899160"/>
            <a:ext cx="11167752" cy="5730240"/>
          </a:xfrm>
        </p:spPr>
        <p:txBody>
          <a:bodyPr>
            <a:normAutofit/>
          </a:bodyPr>
          <a:lstStyle/>
          <a:p>
            <a:pPr marL="0" indent="0">
              <a:buNone/>
            </a:pPr>
            <a:r>
              <a:rPr lang="en-US" sz="3200" b="1" dirty="0" smtClean="0">
                <a:latin typeface="Times New Roman" panose="02020603050405020304" pitchFamily="18" charset="0"/>
                <a:cs typeface="Times New Roman" panose="02020603050405020304" pitchFamily="18" charset="0"/>
              </a:rPr>
              <a:t>Degree of a Relation:</a:t>
            </a:r>
          </a:p>
          <a:p>
            <a:r>
              <a:rPr lang="en-US" dirty="0" smtClean="0">
                <a:solidFill>
                  <a:prstClr val="black"/>
                </a:solidFill>
                <a:latin typeface="Times New Roman" panose="02020603050405020304" pitchFamily="18" charset="0"/>
                <a:cs typeface="Times New Roman" panose="02020603050405020304" pitchFamily="18" charset="0"/>
              </a:rPr>
              <a:t>It is the number of attributes in a relation</a:t>
            </a:r>
          </a:p>
          <a:p>
            <a:pPr marL="0" indent="0">
              <a:buNone/>
            </a:pPr>
            <a:r>
              <a:rPr lang="en-US" sz="3200" b="1" dirty="0" smtClean="0">
                <a:latin typeface="Times New Roman" panose="02020603050405020304" pitchFamily="18" charset="0"/>
                <a:cs typeface="Times New Roman" panose="02020603050405020304" pitchFamily="18" charset="0"/>
              </a:rPr>
              <a:t>Cardinality of a Relation:</a:t>
            </a:r>
          </a:p>
          <a:p>
            <a:r>
              <a:rPr lang="en-US" dirty="0">
                <a:solidFill>
                  <a:prstClr val="black"/>
                </a:solidFill>
                <a:latin typeface="Times New Roman" panose="02020603050405020304" pitchFamily="18" charset="0"/>
                <a:cs typeface="Times New Roman" panose="02020603050405020304" pitchFamily="18" charset="0"/>
              </a:rPr>
              <a:t>It is the number of </a:t>
            </a:r>
            <a:r>
              <a:rPr lang="en-US" dirty="0" smtClean="0">
                <a:solidFill>
                  <a:prstClr val="black"/>
                </a:solidFill>
                <a:latin typeface="Times New Roman" panose="02020603050405020304" pitchFamily="18" charset="0"/>
                <a:cs typeface="Times New Roman" panose="02020603050405020304" pitchFamily="18" charset="0"/>
              </a:rPr>
              <a:t>tuples </a:t>
            </a:r>
            <a:r>
              <a:rPr lang="en-US" dirty="0">
                <a:solidFill>
                  <a:prstClr val="black"/>
                </a:solidFill>
                <a:latin typeface="Times New Roman" panose="02020603050405020304" pitchFamily="18" charset="0"/>
                <a:cs typeface="Times New Roman" panose="02020603050405020304" pitchFamily="18" charset="0"/>
              </a:rPr>
              <a:t>in a </a:t>
            </a:r>
            <a:r>
              <a:rPr lang="en-US" dirty="0" smtClean="0">
                <a:solidFill>
                  <a:prstClr val="black"/>
                </a:solidFill>
                <a:latin typeface="Times New Roman" panose="02020603050405020304" pitchFamily="18" charset="0"/>
                <a:cs typeface="Times New Roman" panose="02020603050405020304" pitchFamily="18" charset="0"/>
              </a:rPr>
              <a:t>relation.</a:t>
            </a:r>
          </a:p>
          <a:p>
            <a:pPr marL="0" indent="0">
              <a:buNone/>
            </a:pPr>
            <a:r>
              <a:rPr lang="en-US" sz="3200" b="1" dirty="0" smtClean="0">
                <a:latin typeface="Times New Roman" panose="02020603050405020304" pitchFamily="18" charset="0"/>
                <a:cs typeface="Times New Roman" panose="02020603050405020304" pitchFamily="18" charset="0"/>
              </a:rPr>
              <a:t>Domain of an Attribute:</a:t>
            </a:r>
          </a:p>
          <a:p>
            <a:r>
              <a:rPr lang="en-US" dirty="0">
                <a:solidFill>
                  <a:prstClr val="black"/>
                </a:solidFill>
                <a:latin typeface="Times New Roman" panose="02020603050405020304" pitchFamily="18" charset="0"/>
                <a:cs typeface="Times New Roman" panose="02020603050405020304" pitchFamily="18" charset="0"/>
              </a:rPr>
              <a:t>It is </a:t>
            </a:r>
            <a:r>
              <a:rPr lang="en-US" dirty="0" smtClean="0">
                <a:solidFill>
                  <a:prstClr val="black"/>
                </a:solidFill>
                <a:latin typeface="Times New Roman" panose="02020603050405020304" pitchFamily="18" charset="0"/>
                <a:cs typeface="Times New Roman" panose="02020603050405020304" pitchFamily="18" charset="0"/>
              </a:rPr>
              <a:t>a set of values from which an attribute can be assigned with any one of its values.</a:t>
            </a:r>
            <a:endParaRPr lang="en-US" dirty="0">
              <a:solidFill>
                <a:prstClr val="black"/>
              </a:solidFill>
              <a:latin typeface="Times New Roman" panose="02020603050405020304" pitchFamily="18" charset="0"/>
              <a:cs typeface="Times New Roman" panose="02020603050405020304" pitchFamily="18" charset="0"/>
            </a:endParaRPr>
          </a:p>
          <a:p>
            <a:pPr marL="0" indent="0">
              <a:buNone/>
            </a:pP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0763703"/>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b="1" dirty="0" smtClean="0">
              <a:latin typeface="Times New Roman" panose="02020603050405020304" pitchFamily="18" charset="0"/>
              <a:cs typeface="Times New Roman" panose="02020603050405020304" pitchFamily="18" charset="0"/>
            </a:endParaRPr>
          </a:p>
          <a:p>
            <a:pPr marL="0" indent="0">
              <a:buNone/>
            </a:pPr>
            <a:endParaRPr lang="en-US" sz="3200" b="1" dirty="0">
              <a:latin typeface="Times New Roman" panose="02020603050405020304" pitchFamily="18" charset="0"/>
              <a:cs typeface="Times New Roman" panose="02020603050405020304" pitchFamily="18" charset="0"/>
            </a:endParaRPr>
          </a:p>
          <a:p>
            <a:pPr marL="0" indent="0">
              <a:buNone/>
            </a:pPr>
            <a:r>
              <a:rPr lang="en-US" sz="3200" b="1" dirty="0" smtClean="0">
                <a:latin typeface="Times New Roman" panose="02020603050405020304" pitchFamily="18" charset="0"/>
                <a:cs typeface="Times New Roman" panose="02020603050405020304" pitchFamily="18" charset="0"/>
              </a:rPr>
              <a:t>Database Design Guidelines:</a:t>
            </a:r>
          </a:p>
          <a:p>
            <a:pPr marL="0" indent="0">
              <a:buNone/>
            </a:pPr>
            <a:endParaRPr lang="en-US" sz="3200" b="1" dirty="0" smtClean="0">
              <a:latin typeface="Times New Roman" panose="02020603050405020304" pitchFamily="18" charset="0"/>
              <a:cs typeface="Times New Roman" panose="02020603050405020304" pitchFamily="18" charset="0"/>
            </a:endParaRPr>
          </a:p>
          <a:p>
            <a:pPr marL="971550" lvl="1" indent="-514350">
              <a:buAutoNum type="arabicPeriod"/>
            </a:pPr>
            <a:r>
              <a:rPr lang="en-US" sz="2800" dirty="0" smtClean="0">
                <a:latin typeface="Times New Roman" panose="02020603050405020304" pitchFamily="18" charset="0"/>
                <a:cs typeface="Times New Roman" panose="02020603050405020304" pitchFamily="18" charset="0"/>
              </a:rPr>
              <a:t>Semantics of the attributes in relation schema should be unambiguous and should represent the real world problem domain.</a:t>
            </a:r>
          </a:p>
          <a:p>
            <a:pPr marL="971550" lvl="1" indent="-514350">
              <a:buAutoNum type="arabicPeriod"/>
            </a:pPr>
            <a:r>
              <a:rPr lang="en-US" sz="2800" dirty="0" smtClean="0">
                <a:latin typeface="Times New Roman" panose="02020603050405020304" pitchFamily="18" charset="0"/>
                <a:cs typeface="Times New Roman" panose="02020603050405020304" pitchFamily="18" charset="0"/>
              </a:rPr>
              <a:t>Redundant data in the tuples of relations should be minimal.</a:t>
            </a:r>
          </a:p>
          <a:p>
            <a:pPr marL="971550" lvl="1" indent="-514350">
              <a:buFont typeface="Arial" panose="020B0604020202020204" pitchFamily="34" charset="0"/>
              <a:buAutoNum type="arabicPeriod"/>
            </a:pPr>
            <a:r>
              <a:rPr lang="en-US" sz="2800" dirty="0" smtClean="0">
                <a:latin typeface="Times New Roman" panose="02020603050405020304" pitchFamily="18" charset="0"/>
                <a:cs typeface="Times New Roman" panose="02020603050405020304" pitchFamily="18" charset="0"/>
              </a:rPr>
              <a:t>NULL values </a:t>
            </a:r>
            <a:r>
              <a:rPr lang="en-US" sz="2800" dirty="0">
                <a:latin typeface="Times New Roman" panose="02020603050405020304" pitchFamily="18" charset="0"/>
                <a:cs typeface="Times New Roman" panose="02020603050405020304" pitchFamily="18" charset="0"/>
              </a:rPr>
              <a:t>in the tuples of relations should be minimal</a:t>
            </a:r>
            <a:r>
              <a:rPr lang="en-US" sz="2800" dirty="0" smtClean="0">
                <a:latin typeface="Times New Roman" panose="02020603050405020304" pitchFamily="18" charset="0"/>
                <a:cs typeface="Times New Roman" panose="02020603050405020304" pitchFamily="18" charset="0"/>
              </a:rPr>
              <a:t>.</a:t>
            </a:r>
          </a:p>
          <a:p>
            <a:pPr marL="971550" lvl="1" indent="-514350">
              <a:buFont typeface="Arial" panose="020B0604020202020204" pitchFamily="34" charset="0"/>
              <a:buAutoNum type="arabicPeriod"/>
            </a:pPr>
            <a:r>
              <a:rPr lang="en-US" sz="2800" dirty="0" smtClean="0">
                <a:latin typeface="Times New Roman" panose="02020603050405020304" pitchFamily="18" charset="0"/>
                <a:cs typeface="Times New Roman" panose="02020603050405020304" pitchFamily="18" charset="0"/>
              </a:rPr>
              <a:t>Likelihood of generating spurious tuples should be entirely eliminated.</a:t>
            </a:r>
            <a:endParaRPr lang="en-US" sz="2800" dirty="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366326"/>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b="1" dirty="0" smtClean="0">
              <a:latin typeface="Times New Roman" panose="02020603050405020304" pitchFamily="18" charset="0"/>
              <a:cs typeface="Times New Roman" panose="02020603050405020304" pitchFamily="18" charset="0"/>
            </a:endParaRPr>
          </a:p>
          <a:p>
            <a:pPr marL="0" indent="0">
              <a:buNone/>
            </a:pPr>
            <a:endParaRPr lang="en-US" sz="3200" b="1" dirty="0">
              <a:latin typeface="Times New Roman" panose="02020603050405020304" pitchFamily="18" charset="0"/>
              <a:cs typeface="Times New Roman" panose="02020603050405020304" pitchFamily="18" charset="0"/>
            </a:endParaRPr>
          </a:p>
          <a:p>
            <a:pPr marL="0" indent="0">
              <a:buNone/>
            </a:pPr>
            <a:r>
              <a:rPr lang="en-US" sz="3200" b="1" dirty="0" smtClean="0">
                <a:latin typeface="Times New Roman" panose="02020603050405020304" pitchFamily="18" charset="0"/>
                <a:cs typeface="Times New Roman" panose="02020603050405020304" pitchFamily="18" charset="0"/>
              </a:rPr>
              <a:t>Problems due to Redundant Data:</a:t>
            </a:r>
          </a:p>
          <a:p>
            <a:pPr marL="0" indent="0">
              <a:buNone/>
            </a:pPr>
            <a:endParaRPr lang="en-US" sz="3200" b="1" dirty="0" smtClean="0">
              <a:latin typeface="Times New Roman" panose="02020603050405020304" pitchFamily="18" charset="0"/>
              <a:cs typeface="Times New Roman" panose="02020603050405020304" pitchFamily="18" charset="0"/>
            </a:endParaRPr>
          </a:p>
          <a:p>
            <a:pPr marL="971550" lvl="1" indent="-514350">
              <a:buAutoNum type="arabicPeriod"/>
            </a:pPr>
            <a:r>
              <a:rPr lang="en-US" sz="2800" dirty="0" smtClean="0">
                <a:latin typeface="Times New Roman" panose="02020603050405020304" pitchFamily="18" charset="0"/>
                <a:cs typeface="Times New Roman" panose="02020603050405020304" pitchFamily="18" charset="0"/>
              </a:rPr>
              <a:t>Insertion Anomaly</a:t>
            </a:r>
          </a:p>
          <a:p>
            <a:pPr marL="971550" lvl="1" indent="-514350">
              <a:buAutoNum type="arabicPeriod"/>
            </a:pPr>
            <a:r>
              <a:rPr lang="en-US" sz="2800" dirty="0" smtClean="0">
                <a:latin typeface="Times New Roman" panose="02020603050405020304" pitchFamily="18" charset="0"/>
                <a:cs typeface="Times New Roman" panose="02020603050405020304" pitchFamily="18" charset="0"/>
              </a:rPr>
              <a:t>Deletion Anomaly</a:t>
            </a:r>
          </a:p>
          <a:p>
            <a:pPr marL="971550" lvl="1" indent="-514350">
              <a:buFont typeface="Arial" panose="020B0604020202020204" pitchFamily="34" charset="0"/>
              <a:buAutoNum type="arabicPeriod"/>
            </a:pPr>
            <a:r>
              <a:rPr lang="en-US" sz="2800" dirty="0">
                <a:latin typeface="Times New Roman" panose="02020603050405020304" pitchFamily="18" charset="0"/>
                <a:cs typeface="Times New Roman" panose="02020603050405020304" pitchFamily="18" charset="0"/>
              </a:rPr>
              <a:t>Update Anomaly</a:t>
            </a:r>
          </a:p>
          <a:p>
            <a:pPr marL="971550" lvl="1" indent="-514350">
              <a:buAutoNum type="arabicPeriod"/>
            </a:pPr>
            <a:endParaRPr lang="en-US" sz="2800"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890638"/>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3200" b="1" dirty="0" smtClean="0">
                <a:latin typeface="Times New Roman" panose="02020603050405020304" pitchFamily="18" charset="0"/>
                <a:cs typeface="Times New Roman" panose="02020603050405020304" pitchFamily="18" charset="0"/>
              </a:rPr>
              <a:t>Insertion Anomaly</a:t>
            </a:r>
            <a:r>
              <a:rPr lang="en-US" sz="3600" b="1" dirty="0" smtClean="0">
                <a:latin typeface="Times New Roman" panose="02020603050405020304" pitchFamily="18" charset="0"/>
                <a:cs typeface="Times New Roman" panose="02020603050405020304" pitchFamily="18" charset="0"/>
              </a:rPr>
              <a:t>:</a:t>
            </a:r>
          </a:p>
          <a:p>
            <a:pPr marL="0" lvl="1" indent="0">
              <a:spcBef>
                <a:spcPts val="1000"/>
              </a:spcBef>
              <a:buNone/>
            </a:pPr>
            <a:endParaRPr lang="en-US" sz="3600" b="1"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50817264"/>
              </p:ext>
            </p:extLst>
          </p:nvPr>
        </p:nvGraphicFramePr>
        <p:xfrm>
          <a:off x="419100" y="1646766"/>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tc>
                <a:tc>
                  <a:txBody>
                    <a:bodyPr/>
                    <a:lstStyle/>
                    <a:p>
                      <a:r>
                        <a:rPr lang="en-US" dirty="0" smtClean="0"/>
                        <a:t>John</a:t>
                      </a:r>
                      <a:endParaRPr lang="en-US" dirty="0"/>
                    </a:p>
                  </a:txBody>
                  <a:tcPr/>
                </a:tc>
                <a:tc>
                  <a:txBody>
                    <a:bodyPr/>
                    <a:lstStyle/>
                    <a:p>
                      <a:r>
                        <a:rPr lang="en-US" dirty="0" smtClean="0"/>
                        <a:t>h45</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tc>
                <a:tc>
                  <a:txBody>
                    <a:bodyPr/>
                    <a:lstStyle/>
                    <a:p>
                      <a:r>
                        <a:rPr lang="en-US" dirty="0" smtClean="0"/>
                        <a:t>Mary</a:t>
                      </a:r>
                      <a:endParaRPr lang="en-US" dirty="0"/>
                    </a:p>
                  </a:txBody>
                  <a:tcPr/>
                </a:tc>
                <a:tc>
                  <a:txBody>
                    <a:bodyPr/>
                    <a:lstStyle/>
                    <a:p>
                      <a:r>
                        <a:rPr lang="en-US" dirty="0" smtClean="0"/>
                        <a:t>h98</a:t>
                      </a:r>
                      <a:endParaRPr lang="en-US" dirty="0"/>
                    </a:p>
                  </a:txBody>
                  <a:tcPr/>
                </a:tc>
                <a:tc>
                  <a:txBody>
                    <a:bodyPr/>
                    <a:lstStyle/>
                    <a:p>
                      <a:r>
                        <a:rPr lang="en-US" dirty="0" smtClean="0"/>
                        <a:t>SB</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1462016696"/>
                  </a:ext>
                </a:extLst>
              </a:tr>
              <a:tr h="30651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153720"/>
                  </a:ext>
                </a:extLst>
              </a:tr>
              <a:tr h="30651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977647"/>
                  </a:ext>
                </a:extLst>
              </a:tr>
              <a:tr h="306516">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7780336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8751642"/>
              </p:ext>
            </p:extLst>
          </p:nvPr>
        </p:nvGraphicFramePr>
        <p:xfrm>
          <a:off x="4902201" y="1646766"/>
          <a:ext cx="6565899" cy="2357855"/>
        </p:xfrm>
        <a:graphic>
          <a:graphicData uri="http://schemas.openxmlformats.org/drawingml/2006/table">
            <a:tbl>
              <a:tblPr firstRow="1" bandRow="1"/>
              <a:tblGrid>
                <a:gridCol w="1289116">
                  <a:extLst>
                    <a:ext uri="{9D8B030D-6E8A-4147-A177-3AD203B41FA5}">
                      <a16:colId xmlns:a16="http://schemas.microsoft.com/office/drawing/2014/main" val="1726488674"/>
                    </a:ext>
                  </a:extLst>
                </a:gridCol>
                <a:gridCol w="1392246">
                  <a:extLst>
                    <a:ext uri="{9D8B030D-6E8A-4147-A177-3AD203B41FA5}">
                      <a16:colId xmlns:a16="http://schemas.microsoft.com/office/drawing/2014/main" val="3401896899"/>
                    </a:ext>
                  </a:extLst>
                </a:gridCol>
                <a:gridCol w="1294996">
                  <a:extLst>
                    <a:ext uri="{9D8B030D-6E8A-4147-A177-3AD203B41FA5}">
                      <a16:colId xmlns:a16="http://schemas.microsoft.com/office/drawing/2014/main" val="3727826248"/>
                    </a:ext>
                  </a:extLst>
                </a:gridCol>
                <a:gridCol w="895908">
                  <a:extLst>
                    <a:ext uri="{9D8B030D-6E8A-4147-A177-3AD203B41FA5}">
                      <a16:colId xmlns:a16="http://schemas.microsoft.com/office/drawing/2014/main" val="997635353"/>
                    </a:ext>
                  </a:extLst>
                </a:gridCol>
                <a:gridCol w="1693633">
                  <a:extLst>
                    <a:ext uri="{9D8B030D-6E8A-4147-A177-3AD203B41FA5}">
                      <a16:colId xmlns:a16="http://schemas.microsoft.com/office/drawing/2014/main" val="2647227344"/>
                    </a:ext>
                  </a:extLst>
                </a:gridCol>
              </a:tblGrid>
              <a:tr h="529055">
                <a:tc>
                  <a:txBody>
                    <a:bodyPr/>
                    <a:lstStyle/>
                    <a:p>
                      <a:r>
                        <a:rPr lang="en-US" sz="1600" b="1" dirty="0" err="1" smtClean="0"/>
                        <a:t>Dept</a:t>
                      </a:r>
                      <a:r>
                        <a:rPr lang="en-US" sz="1600" b="1" dirty="0" smtClean="0"/>
                        <a:t>-ID</a:t>
                      </a:r>
                      <a:endParaRPr lang="en-US" sz="1600" b="1" dirty="0"/>
                    </a:p>
                  </a:txBody>
                  <a:tcPr>
                    <a:solidFill>
                      <a:srgbClr val="FFFF00"/>
                    </a:solidFill>
                  </a:tcPr>
                </a:tc>
                <a:tc>
                  <a:txBody>
                    <a:bodyPr/>
                    <a:lstStyle/>
                    <a:p>
                      <a:r>
                        <a:rPr lang="en-US" sz="1600" b="1" dirty="0" err="1" smtClean="0"/>
                        <a:t>D_name</a:t>
                      </a:r>
                      <a:endParaRPr lang="en-US" sz="1600" b="1" dirty="0"/>
                    </a:p>
                  </a:txBody>
                  <a:tcPr>
                    <a:solidFill>
                      <a:srgbClr val="FFFF00"/>
                    </a:solidFill>
                  </a:tcPr>
                </a:tc>
                <a:tc>
                  <a:txBody>
                    <a:bodyPr/>
                    <a:lstStyle/>
                    <a:p>
                      <a:r>
                        <a:rPr lang="en-US" sz="1600" b="1" dirty="0" smtClean="0"/>
                        <a:t>Building.NO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D501</a:t>
                      </a:r>
                      <a:endParaRPr lang="en-US" dirty="0"/>
                    </a:p>
                  </a:txBody>
                  <a:tcPr/>
                </a:tc>
                <a:tc>
                  <a:txBody>
                    <a:bodyPr/>
                    <a:lstStyle/>
                    <a:p>
                      <a:r>
                        <a:rPr lang="en-US" dirty="0" smtClean="0"/>
                        <a:t>CSE</a:t>
                      </a:r>
                      <a:endParaRPr lang="en-US" dirty="0"/>
                    </a:p>
                  </a:txBody>
                  <a:tcPr/>
                </a:tc>
                <a:tc>
                  <a:txBody>
                    <a:bodyPr/>
                    <a:lstStyle/>
                    <a:p>
                      <a:r>
                        <a:rPr lang="en-US" dirty="0" smtClean="0"/>
                        <a:t>B98</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D502</a:t>
                      </a:r>
                      <a:endParaRPr lang="en-US" dirty="0"/>
                    </a:p>
                  </a:txBody>
                  <a:tcPr/>
                </a:tc>
                <a:tc>
                  <a:txBody>
                    <a:bodyPr/>
                    <a:lstStyle/>
                    <a:p>
                      <a:r>
                        <a:rPr lang="en-US" dirty="0" smtClean="0"/>
                        <a:t>ECE</a:t>
                      </a:r>
                      <a:endParaRPr lang="en-US" dirty="0"/>
                    </a:p>
                  </a:txBody>
                  <a:tcPr/>
                </a:tc>
                <a:tc>
                  <a:txBody>
                    <a:bodyPr/>
                    <a:lstStyle/>
                    <a:p>
                      <a:r>
                        <a:rPr lang="en-US" dirty="0" smtClean="0"/>
                        <a:t>B96</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1462016696"/>
                  </a:ext>
                </a:extLst>
              </a:tr>
              <a:tr h="30651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153720"/>
                  </a:ext>
                </a:extLst>
              </a:tr>
              <a:tr h="30651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977647"/>
                  </a:ext>
                </a:extLst>
              </a:tr>
              <a:tr h="306516">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77803361"/>
                  </a:ext>
                </a:extLst>
              </a:tr>
            </a:tbl>
          </a:graphicData>
        </a:graphic>
      </p:graphicFrame>
      <p:sp>
        <p:nvSpPr>
          <p:cNvPr id="8" name="TextBox 7"/>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3406088911"/>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3200" b="1" dirty="0" smtClean="0">
                <a:latin typeface="Times New Roman" panose="02020603050405020304" pitchFamily="18" charset="0"/>
                <a:cs typeface="Times New Roman" panose="02020603050405020304" pitchFamily="18" charset="0"/>
              </a:rPr>
              <a:t>Insertion Anomaly</a:t>
            </a:r>
            <a:r>
              <a:rPr lang="en-US" sz="3600" b="1" dirty="0" smtClean="0">
                <a:latin typeface="Times New Roman" panose="02020603050405020304" pitchFamily="18" charset="0"/>
                <a:cs typeface="Times New Roman" panose="02020603050405020304" pitchFamily="18" charset="0"/>
              </a:rPr>
              <a:t>:</a:t>
            </a:r>
          </a:p>
          <a:p>
            <a:pPr marL="0" lvl="1" indent="0">
              <a:spcBef>
                <a:spcPts val="1000"/>
              </a:spcBef>
              <a:buNone/>
            </a:pPr>
            <a:endParaRPr lang="en-US" sz="2800" dirty="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Suppose only the Employee Data is available and Department data is not available for a new employee.</a:t>
            </a:r>
          </a:p>
          <a:p>
            <a:pPr marL="0" lvl="1" indent="0">
              <a:spcBef>
                <a:spcPts val="1000"/>
              </a:spcBef>
              <a:buNone/>
            </a:pPr>
            <a:endParaRPr lang="en-US" sz="3600" b="1"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93151519"/>
              </p:ext>
            </p:extLst>
          </p:nvPr>
        </p:nvGraphicFramePr>
        <p:xfrm>
          <a:off x="368300" y="3170766"/>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tc>
                <a:tc>
                  <a:txBody>
                    <a:bodyPr/>
                    <a:lstStyle/>
                    <a:p>
                      <a:r>
                        <a:rPr lang="en-US" dirty="0" smtClean="0"/>
                        <a:t>John</a:t>
                      </a:r>
                      <a:endParaRPr lang="en-US" dirty="0"/>
                    </a:p>
                  </a:txBody>
                  <a:tcPr/>
                </a:tc>
                <a:tc>
                  <a:txBody>
                    <a:bodyPr/>
                    <a:lstStyle/>
                    <a:p>
                      <a:r>
                        <a:rPr lang="en-US" dirty="0" smtClean="0"/>
                        <a:t>h45</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tc>
                <a:tc>
                  <a:txBody>
                    <a:bodyPr/>
                    <a:lstStyle/>
                    <a:p>
                      <a:r>
                        <a:rPr lang="en-US" dirty="0" smtClean="0"/>
                        <a:t>Mary</a:t>
                      </a:r>
                      <a:endParaRPr lang="en-US" dirty="0"/>
                    </a:p>
                  </a:txBody>
                  <a:tcPr/>
                </a:tc>
                <a:tc>
                  <a:txBody>
                    <a:bodyPr/>
                    <a:lstStyle/>
                    <a:p>
                      <a:r>
                        <a:rPr lang="en-US" dirty="0" smtClean="0"/>
                        <a:t>h98</a:t>
                      </a:r>
                      <a:endParaRPr lang="en-US" dirty="0"/>
                    </a:p>
                  </a:txBody>
                  <a:tcPr/>
                </a:tc>
                <a:tc>
                  <a:txBody>
                    <a:bodyPr/>
                    <a:lstStyle/>
                    <a:p>
                      <a:r>
                        <a:rPr lang="en-US" dirty="0" smtClean="0"/>
                        <a:t>SB</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tc>
                <a:tc>
                  <a:txBody>
                    <a:bodyPr/>
                    <a:lstStyle/>
                    <a:p>
                      <a:r>
                        <a:rPr lang="en-US" dirty="0" smtClean="0"/>
                        <a:t>Mark</a:t>
                      </a:r>
                      <a:endParaRPr lang="en-US" dirty="0"/>
                    </a:p>
                  </a:txBody>
                  <a:tcPr/>
                </a:tc>
                <a:tc>
                  <a:txBody>
                    <a:bodyPr/>
                    <a:lstStyle/>
                    <a:p>
                      <a:r>
                        <a:rPr lang="en-US" dirty="0" smtClean="0"/>
                        <a:t>h76</a:t>
                      </a:r>
                      <a:endParaRPr lang="en-US" dirty="0"/>
                    </a:p>
                  </a:txBody>
                  <a:tcPr/>
                </a:tc>
                <a:tc>
                  <a:txBody>
                    <a:bodyPr/>
                    <a:lstStyle/>
                    <a:p>
                      <a:r>
                        <a:rPr lang="en-US" dirty="0" smtClean="0"/>
                        <a:t>GH</a:t>
                      </a:r>
                      <a:endParaRPr lang="en-US" dirty="0"/>
                    </a:p>
                  </a:txBody>
                  <a:tcPr/>
                </a:tc>
                <a:tc>
                  <a:txBody>
                    <a:bodyPr/>
                    <a:lstStyle/>
                    <a:p>
                      <a:r>
                        <a:rPr lang="en-US" dirty="0" smtClean="0"/>
                        <a:t>WB</a:t>
                      </a:r>
                      <a:endParaRPr lang="en-US" dirty="0"/>
                    </a:p>
                  </a:txBody>
                  <a:tcPr/>
                </a:tc>
                <a:extLst>
                  <a:ext uri="{0D108BD9-81ED-4DB2-BD59-A6C34878D82A}">
                    <a16:rowId xmlns:a16="http://schemas.microsoft.com/office/drawing/2014/main" val="205153720"/>
                  </a:ext>
                </a:extLst>
              </a:tr>
              <a:tr h="30651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977647"/>
                  </a:ext>
                </a:extLst>
              </a:tr>
              <a:tr h="306516">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7780336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93946815"/>
              </p:ext>
            </p:extLst>
          </p:nvPr>
        </p:nvGraphicFramePr>
        <p:xfrm>
          <a:off x="4851401" y="3170766"/>
          <a:ext cx="6565899" cy="2357855"/>
        </p:xfrm>
        <a:graphic>
          <a:graphicData uri="http://schemas.openxmlformats.org/drawingml/2006/table">
            <a:tbl>
              <a:tblPr firstRow="1" bandRow="1"/>
              <a:tblGrid>
                <a:gridCol w="1289116">
                  <a:extLst>
                    <a:ext uri="{9D8B030D-6E8A-4147-A177-3AD203B41FA5}">
                      <a16:colId xmlns:a16="http://schemas.microsoft.com/office/drawing/2014/main" val="1726488674"/>
                    </a:ext>
                  </a:extLst>
                </a:gridCol>
                <a:gridCol w="1392246">
                  <a:extLst>
                    <a:ext uri="{9D8B030D-6E8A-4147-A177-3AD203B41FA5}">
                      <a16:colId xmlns:a16="http://schemas.microsoft.com/office/drawing/2014/main" val="3401896899"/>
                    </a:ext>
                  </a:extLst>
                </a:gridCol>
                <a:gridCol w="1294996">
                  <a:extLst>
                    <a:ext uri="{9D8B030D-6E8A-4147-A177-3AD203B41FA5}">
                      <a16:colId xmlns:a16="http://schemas.microsoft.com/office/drawing/2014/main" val="3727826248"/>
                    </a:ext>
                  </a:extLst>
                </a:gridCol>
                <a:gridCol w="895908">
                  <a:extLst>
                    <a:ext uri="{9D8B030D-6E8A-4147-A177-3AD203B41FA5}">
                      <a16:colId xmlns:a16="http://schemas.microsoft.com/office/drawing/2014/main" val="997635353"/>
                    </a:ext>
                  </a:extLst>
                </a:gridCol>
                <a:gridCol w="1693633">
                  <a:extLst>
                    <a:ext uri="{9D8B030D-6E8A-4147-A177-3AD203B41FA5}">
                      <a16:colId xmlns:a16="http://schemas.microsoft.com/office/drawing/2014/main" val="2647227344"/>
                    </a:ext>
                  </a:extLst>
                </a:gridCol>
              </a:tblGrid>
              <a:tr h="529055">
                <a:tc>
                  <a:txBody>
                    <a:bodyPr/>
                    <a:lstStyle/>
                    <a:p>
                      <a:r>
                        <a:rPr lang="en-US" sz="1600" b="1" dirty="0" err="1" smtClean="0"/>
                        <a:t>Dept</a:t>
                      </a:r>
                      <a:r>
                        <a:rPr lang="en-US" sz="1600" b="1" dirty="0" smtClean="0"/>
                        <a:t>-ID</a:t>
                      </a:r>
                      <a:endParaRPr lang="en-US" sz="1600" b="1" dirty="0"/>
                    </a:p>
                  </a:txBody>
                  <a:tcPr>
                    <a:solidFill>
                      <a:srgbClr val="FFFF00"/>
                    </a:solidFill>
                  </a:tcPr>
                </a:tc>
                <a:tc>
                  <a:txBody>
                    <a:bodyPr/>
                    <a:lstStyle/>
                    <a:p>
                      <a:r>
                        <a:rPr lang="en-US" sz="1600" b="1" dirty="0" err="1" smtClean="0"/>
                        <a:t>D_name</a:t>
                      </a:r>
                      <a:endParaRPr lang="en-US" sz="1600" b="1" dirty="0"/>
                    </a:p>
                  </a:txBody>
                  <a:tcPr>
                    <a:solidFill>
                      <a:srgbClr val="FFFF00"/>
                    </a:solidFill>
                  </a:tcPr>
                </a:tc>
                <a:tc>
                  <a:txBody>
                    <a:bodyPr/>
                    <a:lstStyle/>
                    <a:p>
                      <a:r>
                        <a:rPr lang="en-US" sz="1600" b="1" dirty="0" smtClean="0"/>
                        <a:t>Building.NO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D501</a:t>
                      </a:r>
                      <a:endParaRPr lang="en-US" dirty="0"/>
                    </a:p>
                  </a:txBody>
                  <a:tcPr/>
                </a:tc>
                <a:tc>
                  <a:txBody>
                    <a:bodyPr/>
                    <a:lstStyle/>
                    <a:p>
                      <a:r>
                        <a:rPr lang="en-US" dirty="0" smtClean="0"/>
                        <a:t>CSE</a:t>
                      </a:r>
                      <a:endParaRPr lang="en-US" dirty="0"/>
                    </a:p>
                  </a:txBody>
                  <a:tcPr/>
                </a:tc>
                <a:tc>
                  <a:txBody>
                    <a:bodyPr/>
                    <a:lstStyle/>
                    <a:p>
                      <a:r>
                        <a:rPr lang="en-US" dirty="0" smtClean="0"/>
                        <a:t>B98</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D502</a:t>
                      </a:r>
                      <a:endParaRPr lang="en-US" dirty="0"/>
                    </a:p>
                  </a:txBody>
                  <a:tcPr/>
                </a:tc>
                <a:tc>
                  <a:txBody>
                    <a:bodyPr/>
                    <a:lstStyle/>
                    <a:p>
                      <a:r>
                        <a:rPr lang="en-US" dirty="0" smtClean="0"/>
                        <a:t>ECE</a:t>
                      </a:r>
                      <a:endParaRPr lang="en-US" dirty="0"/>
                    </a:p>
                  </a:txBody>
                  <a:tcPr/>
                </a:tc>
                <a:tc>
                  <a:txBody>
                    <a:bodyPr/>
                    <a:lstStyle/>
                    <a:p>
                      <a:r>
                        <a:rPr lang="en-US" dirty="0" smtClean="0"/>
                        <a:t>B96</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1462016696"/>
                  </a:ext>
                </a:extLst>
              </a:tr>
              <a:tr h="306516">
                <a:tc>
                  <a:txBody>
                    <a:bodyPr/>
                    <a:lstStyle/>
                    <a:p>
                      <a:r>
                        <a:rPr lang="en-US" b="1" dirty="0" smtClean="0">
                          <a:solidFill>
                            <a:srgbClr val="FF0000"/>
                          </a:solidFill>
                        </a:rPr>
                        <a:t>NULL</a:t>
                      </a:r>
                      <a:endParaRPr lang="en-US" b="1" dirty="0">
                        <a:solidFill>
                          <a:srgbClr val="FF0000"/>
                        </a:solidFill>
                      </a:endParaRPr>
                    </a:p>
                  </a:txBody>
                  <a:tcPr/>
                </a:tc>
                <a:tc>
                  <a:txBody>
                    <a:bodyPr/>
                    <a:lstStyle/>
                    <a:p>
                      <a:r>
                        <a:rPr lang="en-US" b="1" dirty="0" smtClean="0">
                          <a:solidFill>
                            <a:srgbClr val="FF0000"/>
                          </a:solidFill>
                        </a:rPr>
                        <a:t>NULL</a:t>
                      </a:r>
                      <a:endParaRPr lang="en-US" b="1" dirty="0">
                        <a:solidFill>
                          <a:srgbClr val="FF0000"/>
                        </a:solidFill>
                      </a:endParaRPr>
                    </a:p>
                  </a:txBody>
                  <a:tcPr/>
                </a:tc>
                <a:tc>
                  <a:txBody>
                    <a:bodyPr/>
                    <a:lstStyle/>
                    <a:p>
                      <a:r>
                        <a:rPr lang="en-US" b="1" dirty="0" smtClean="0">
                          <a:solidFill>
                            <a:srgbClr val="FF0000"/>
                          </a:solidFill>
                        </a:rPr>
                        <a:t>NULL</a:t>
                      </a:r>
                      <a:endParaRPr lang="en-US" b="1" dirty="0">
                        <a:solidFill>
                          <a:srgbClr val="FF0000"/>
                        </a:solidFill>
                      </a:endParaRPr>
                    </a:p>
                  </a:txBody>
                  <a:tcPr/>
                </a:tc>
                <a:tc>
                  <a:txBody>
                    <a:bodyPr/>
                    <a:lstStyle/>
                    <a:p>
                      <a:r>
                        <a:rPr lang="en-US" b="1" dirty="0" smtClean="0">
                          <a:solidFill>
                            <a:srgbClr val="FF0000"/>
                          </a:solidFill>
                        </a:rPr>
                        <a:t>NULL</a:t>
                      </a:r>
                      <a:endParaRPr lang="en-US" b="1" dirty="0">
                        <a:solidFill>
                          <a:srgbClr val="FF0000"/>
                        </a:solidFill>
                      </a:endParaRPr>
                    </a:p>
                  </a:txBody>
                  <a:tcPr/>
                </a:tc>
                <a:tc>
                  <a:txBody>
                    <a:bodyPr/>
                    <a:lstStyle/>
                    <a:p>
                      <a:r>
                        <a:rPr lang="en-US" b="1" dirty="0" smtClean="0">
                          <a:solidFill>
                            <a:srgbClr val="FF0000"/>
                          </a:solidFill>
                        </a:rPr>
                        <a:t>NULL</a:t>
                      </a:r>
                      <a:endParaRPr lang="en-US" b="1" dirty="0">
                        <a:solidFill>
                          <a:srgbClr val="FF0000"/>
                        </a:solidFill>
                      </a:endParaRPr>
                    </a:p>
                  </a:txBody>
                  <a:tcPr/>
                </a:tc>
                <a:extLst>
                  <a:ext uri="{0D108BD9-81ED-4DB2-BD59-A6C34878D82A}">
                    <a16:rowId xmlns:a16="http://schemas.microsoft.com/office/drawing/2014/main" val="205153720"/>
                  </a:ext>
                </a:extLst>
              </a:tr>
              <a:tr h="306516">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0977647"/>
                  </a:ext>
                </a:extLst>
              </a:tr>
              <a:tr h="306516">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77803361"/>
                  </a:ext>
                </a:extLst>
              </a:tr>
            </a:tbl>
          </a:graphicData>
        </a:graphic>
      </p:graphicFrame>
      <p:sp>
        <p:nvSpPr>
          <p:cNvPr id="5" name="TextBox 4"/>
          <p:cNvSpPr txBox="1"/>
          <p:nvPr/>
        </p:nvSpPr>
        <p:spPr>
          <a:xfrm>
            <a:off x="368300" y="24654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2105902504"/>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3200" b="1" dirty="0" smtClean="0">
                <a:latin typeface="Times New Roman" panose="02020603050405020304" pitchFamily="18" charset="0"/>
                <a:cs typeface="Times New Roman" panose="02020603050405020304" pitchFamily="18" charset="0"/>
              </a:rPr>
              <a:t>Insertion Anomaly</a:t>
            </a:r>
            <a:r>
              <a:rPr lang="en-US" sz="3600" b="1" dirty="0" smtClean="0">
                <a:latin typeface="Times New Roman" panose="02020603050405020304" pitchFamily="18" charset="0"/>
                <a:cs typeface="Times New Roman" panose="02020603050405020304" pitchFamily="18" charset="0"/>
              </a:rPr>
              <a:t>:</a:t>
            </a:r>
          </a:p>
          <a:p>
            <a:pPr marL="0" lvl="1" indent="0">
              <a:spcBef>
                <a:spcPts val="1000"/>
              </a:spcBef>
              <a:buNone/>
            </a:pPr>
            <a:endParaRPr lang="en-US" sz="2800" dirty="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Suppose both Employee Data </a:t>
            </a:r>
            <a:r>
              <a:rPr lang="en-US" sz="2800" dirty="0">
                <a:latin typeface="Times New Roman" panose="02020603050405020304" pitchFamily="18" charset="0"/>
                <a:cs typeface="Times New Roman" panose="02020603050405020304" pitchFamily="18" charset="0"/>
              </a:rPr>
              <a:t>for a new </a:t>
            </a:r>
            <a:r>
              <a:rPr lang="en-US" sz="2800" dirty="0" smtClean="0">
                <a:latin typeface="Times New Roman" panose="02020603050405020304" pitchFamily="18" charset="0"/>
                <a:cs typeface="Times New Roman" panose="02020603050405020304" pitchFamily="18" charset="0"/>
              </a:rPr>
              <a:t>employee who works for CSE is available.</a:t>
            </a: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solidFill>
                  <a:srgbClr val="FF0000"/>
                </a:solidFill>
                <a:latin typeface="Times New Roman" panose="02020603050405020304" pitchFamily="18" charset="0"/>
                <a:cs typeface="Times New Roman" panose="02020603050405020304" pitchFamily="18" charset="0"/>
              </a:rPr>
              <a:t>There is always a possibility that the data about a particular department may be different in different tuples of the same relation.</a:t>
            </a:r>
            <a:endParaRPr lang="en-US" sz="3600" dirty="0" smtClean="0">
              <a:solidFill>
                <a:srgbClr val="FF0000"/>
              </a:solidFill>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78421735"/>
              </p:ext>
            </p:extLst>
          </p:nvPr>
        </p:nvGraphicFramePr>
        <p:xfrm>
          <a:off x="444500" y="2396066"/>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tc>
                <a:tc>
                  <a:txBody>
                    <a:bodyPr/>
                    <a:lstStyle/>
                    <a:p>
                      <a:r>
                        <a:rPr lang="en-US" dirty="0" smtClean="0"/>
                        <a:t>John</a:t>
                      </a:r>
                      <a:endParaRPr lang="en-US" dirty="0"/>
                    </a:p>
                  </a:txBody>
                  <a:tcPr/>
                </a:tc>
                <a:tc>
                  <a:txBody>
                    <a:bodyPr/>
                    <a:lstStyle/>
                    <a:p>
                      <a:r>
                        <a:rPr lang="en-US" dirty="0" smtClean="0"/>
                        <a:t>h45</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tc>
                <a:tc>
                  <a:txBody>
                    <a:bodyPr/>
                    <a:lstStyle/>
                    <a:p>
                      <a:r>
                        <a:rPr lang="en-US" dirty="0" smtClean="0"/>
                        <a:t>Mary</a:t>
                      </a:r>
                      <a:endParaRPr lang="en-US" dirty="0"/>
                    </a:p>
                  </a:txBody>
                  <a:tcPr/>
                </a:tc>
                <a:tc>
                  <a:txBody>
                    <a:bodyPr/>
                    <a:lstStyle/>
                    <a:p>
                      <a:r>
                        <a:rPr lang="en-US" dirty="0" smtClean="0"/>
                        <a:t>h98</a:t>
                      </a:r>
                      <a:endParaRPr lang="en-US" dirty="0"/>
                    </a:p>
                  </a:txBody>
                  <a:tcPr/>
                </a:tc>
                <a:tc>
                  <a:txBody>
                    <a:bodyPr/>
                    <a:lstStyle/>
                    <a:p>
                      <a:r>
                        <a:rPr lang="en-US" dirty="0" smtClean="0"/>
                        <a:t>SB</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tc>
                <a:tc>
                  <a:txBody>
                    <a:bodyPr/>
                    <a:lstStyle/>
                    <a:p>
                      <a:r>
                        <a:rPr lang="en-US" dirty="0" smtClean="0"/>
                        <a:t>Mark</a:t>
                      </a:r>
                      <a:endParaRPr lang="en-US" dirty="0"/>
                    </a:p>
                  </a:txBody>
                  <a:tcPr/>
                </a:tc>
                <a:tc>
                  <a:txBody>
                    <a:bodyPr/>
                    <a:lstStyle/>
                    <a:p>
                      <a:r>
                        <a:rPr lang="en-US" dirty="0" smtClean="0"/>
                        <a:t>h76</a:t>
                      </a:r>
                      <a:endParaRPr lang="en-US" dirty="0"/>
                    </a:p>
                  </a:txBody>
                  <a:tcPr/>
                </a:tc>
                <a:tc>
                  <a:txBody>
                    <a:bodyPr/>
                    <a:lstStyle/>
                    <a:p>
                      <a:r>
                        <a:rPr lang="en-US" dirty="0" smtClean="0"/>
                        <a:t>GH</a:t>
                      </a:r>
                      <a:endParaRPr lang="en-US" dirty="0"/>
                    </a:p>
                  </a:txBody>
                  <a:tcPr/>
                </a:tc>
                <a:tc>
                  <a:txBody>
                    <a:bodyPr/>
                    <a:lstStyle/>
                    <a:p>
                      <a:r>
                        <a:rPr lang="en-US" dirty="0" smtClean="0"/>
                        <a:t>WB</a:t>
                      </a:r>
                      <a:endParaRPr lang="en-US" dirty="0"/>
                    </a:p>
                  </a:txBody>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tc>
                <a:tc>
                  <a:txBody>
                    <a:bodyPr/>
                    <a:lstStyle/>
                    <a:p>
                      <a:r>
                        <a:rPr lang="en-US" dirty="0" smtClean="0"/>
                        <a:t>James</a:t>
                      </a:r>
                      <a:endParaRPr lang="en-US" dirty="0"/>
                    </a:p>
                  </a:txBody>
                  <a:tcPr/>
                </a:tc>
                <a:tc>
                  <a:txBody>
                    <a:bodyPr/>
                    <a:lstStyle/>
                    <a:p>
                      <a:r>
                        <a:rPr lang="en-US" dirty="0" smtClean="0"/>
                        <a:t>h55</a:t>
                      </a:r>
                      <a:endParaRPr lang="en-US" dirty="0"/>
                    </a:p>
                  </a:txBody>
                  <a:tcPr/>
                </a:tc>
                <a:tc>
                  <a:txBody>
                    <a:bodyPr/>
                    <a:lstStyle/>
                    <a:p>
                      <a:r>
                        <a:rPr lang="en-US" dirty="0" smtClean="0"/>
                        <a:t>MK</a:t>
                      </a:r>
                      <a:endParaRPr lang="en-US" dirty="0"/>
                    </a:p>
                  </a:txBody>
                  <a:tcPr/>
                </a:tc>
                <a:tc>
                  <a:txBody>
                    <a:bodyPr/>
                    <a:lstStyle/>
                    <a:p>
                      <a:r>
                        <a:rPr lang="en-US" dirty="0" smtClean="0"/>
                        <a:t>AP</a:t>
                      </a:r>
                      <a:endParaRPr lang="en-US" dirty="0"/>
                    </a:p>
                  </a:txBody>
                  <a:tcPr/>
                </a:tc>
                <a:extLst>
                  <a:ext uri="{0D108BD9-81ED-4DB2-BD59-A6C34878D82A}">
                    <a16:rowId xmlns:a16="http://schemas.microsoft.com/office/drawing/2014/main" val="260977647"/>
                  </a:ext>
                </a:extLst>
              </a:tr>
              <a:tr h="306516">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7780336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43712184"/>
              </p:ext>
            </p:extLst>
          </p:nvPr>
        </p:nvGraphicFramePr>
        <p:xfrm>
          <a:off x="4927601" y="2396066"/>
          <a:ext cx="6565899" cy="2357855"/>
        </p:xfrm>
        <a:graphic>
          <a:graphicData uri="http://schemas.openxmlformats.org/drawingml/2006/table">
            <a:tbl>
              <a:tblPr firstRow="1" bandRow="1"/>
              <a:tblGrid>
                <a:gridCol w="1289116">
                  <a:extLst>
                    <a:ext uri="{9D8B030D-6E8A-4147-A177-3AD203B41FA5}">
                      <a16:colId xmlns:a16="http://schemas.microsoft.com/office/drawing/2014/main" val="1726488674"/>
                    </a:ext>
                  </a:extLst>
                </a:gridCol>
                <a:gridCol w="1392246">
                  <a:extLst>
                    <a:ext uri="{9D8B030D-6E8A-4147-A177-3AD203B41FA5}">
                      <a16:colId xmlns:a16="http://schemas.microsoft.com/office/drawing/2014/main" val="3401896899"/>
                    </a:ext>
                  </a:extLst>
                </a:gridCol>
                <a:gridCol w="1294996">
                  <a:extLst>
                    <a:ext uri="{9D8B030D-6E8A-4147-A177-3AD203B41FA5}">
                      <a16:colId xmlns:a16="http://schemas.microsoft.com/office/drawing/2014/main" val="3727826248"/>
                    </a:ext>
                  </a:extLst>
                </a:gridCol>
                <a:gridCol w="895908">
                  <a:extLst>
                    <a:ext uri="{9D8B030D-6E8A-4147-A177-3AD203B41FA5}">
                      <a16:colId xmlns:a16="http://schemas.microsoft.com/office/drawing/2014/main" val="997635353"/>
                    </a:ext>
                  </a:extLst>
                </a:gridCol>
                <a:gridCol w="1693633">
                  <a:extLst>
                    <a:ext uri="{9D8B030D-6E8A-4147-A177-3AD203B41FA5}">
                      <a16:colId xmlns:a16="http://schemas.microsoft.com/office/drawing/2014/main" val="2647227344"/>
                    </a:ext>
                  </a:extLst>
                </a:gridCol>
              </a:tblGrid>
              <a:tr h="529055">
                <a:tc>
                  <a:txBody>
                    <a:bodyPr/>
                    <a:lstStyle/>
                    <a:p>
                      <a:r>
                        <a:rPr lang="en-US" sz="1600" b="1" dirty="0" err="1" smtClean="0"/>
                        <a:t>Dept</a:t>
                      </a:r>
                      <a:r>
                        <a:rPr lang="en-US" sz="1600" b="1" dirty="0" smtClean="0"/>
                        <a:t>-ID</a:t>
                      </a:r>
                      <a:endParaRPr lang="en-US" sz="1600" b="1" dirty="0"/>
                    </a:p>
                  </a:txBody>
                  <a:tcPr>
                    <a:solidFill>
                      <a:srgbClr val="FFFF00"/>
                    </a:solidFill>
                  </a:tcPr>
                </a:tc>
                <a:tc>
                  <a:txBody>
                    <a:bodyPr/>
                    <a:lstStyle/>
                    <a:p>
                      <a:r>
                        <a:rPr lang="en-US" sz="1600" b="1" dirty="0" err="1" smtClean="0"/>
                        <a:t>D_name</a:t>
                      </a:r>
                      <a:endParaRPr lang="en-US" sz="1600" b="1" dirty="0"/>
                    </a:p>
                  </a:txBody>
                  <a:tcPr>
                    <a:solidFill>
                      <a:srgbClr val="FFFF00"/>
                    </a:solidFill>
                  </a:tcPr>
                </a:tc>
                <a:tc>
                  <a:txBody>
                    <a:bodyPr/>
                    <a:lstStyle/>
                    <a:p>
                      <a:r>
                        <a:rPr lang="en-US" sz="1600" b="1" dirty="0" smtClean="0"/>
                        <a:t>Building.NO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solidFill>
                            <a:schemeClr val="tx1"/>
                          </a:solidFill>
                        </a:rPr>
                        <a:t>D501</a:t>
                      </a:r>
                      <a:endParaRPr lang="en-US" dirty="0">
                        <a:solidFill>
                          <a:schemeClr val="tx1"/>
                        </a:solidFill>
                      </a:endParaRPr>
                    </a:p>
                  </a:txBody>
                  <a:tcPr/>
                </a:tc>
                <a:tc>
                  <a:txBody>
                    <a:bodyPr/>
                    <a:lstStyle/>
                    <a:p>
                      <a:r>
                        <a:rPr lang="en-US" dirty="0" smtClean="0">
                          <a:solidFill>
                            <a:schemeClr val="tx1"/>
                          </a:solidFill>
                        </a:rPr>
                        <a:t>CSE</a:t>
                      </a:r>
                      <a:endParaRPr lang="en-US" dirty="0">
                        <a:solidFill>
                          <a:schemeClr val="tx1"/>
                        </a:solidFill>
                      </a:endParaRPr>
                    </a:p>
                  </a:txBody>
                  <a:tcPr/>
                </a:tc>
                <a:tc>
                  <a:txBody>
                    <a:bodyPr/>
                    <a:lstStyle/>
                    <a:p>
                      <a:r>
                        <a:rPr lang="en-US" dirty="0" smtClean="0">
                          <a:solidFill>
                            <a:schemeClr val="tx1"/>
                          </a:solidFill>
                        </a:rPr>
                        <a:t>B98</a:t>
                      </a:r>
                      <a:endParaRPr lang="en-US" dirty="0">
                        <a:solidFill>
                          <a:schemeClr val="tx1"/>
                        </a:solidFill>
                      </a:endParaRPr>
                    </a:p>
                  </a:txBody>
                  <a:tcPr/>
                </a:tc>
                <a:tc>
                  <a:txBody>
                    <a:bodyPr/>
                    <a:lstStyle/>
                    <a:p>
                      <a:r>
                        <a:rPr lang="en-US" dirty="0" smtClean="0">
                          <a:solidFill>
                            <a:schemeClr val="tx1"/>
                          </a:solidFill>
                        </a:rPr>
                        <a:t>SD</a:t>
                      </a:r>
                      <a:endParaRPr lang="en-US" dirty="0">
                        <a:solidFill>
                          <a:schemeClr val="tx1"/>
                        </a:solidFill>
                      </a:endParaRPr>
                    </a:p>
                  </a:txBody>
                  <a:tcPr/>
                </a:tc>
                <a:tc>
                  <a:txBody>
                    <a:bodyPr/>
                    <a:lstStyle/>
                    <a:p>
                      <a:r>
                        <a:rPr lang="en-US" dirty="0" smtClean="0">
                          <a:solidFill>
                            <a:schemeClr val="tx1"/>
                          </a:solidFill>
                        </a:rPr>
                        <a:t>OD</a:t>
                      </a:r>
                      <a:endParaRPr lang="en-US" dirty="0">
                        <a:solidFill>
                          <a:schemeClr val="tx1"/>
                        </a:solidFill>
                      </a:endParaRPr>
                    </a:p>
                  </a:txBody>
                  <a:tcPr/>
                </a:tc>
                <a:extLst>
                  <a:ext uri="{0D108BD9-81ED-4DB2-BD59-A6C34878D82A}">
                    <a16:rowId xmlns:a16="http://schemas.microsoft.com/office/drawing/2014/main" val="2300186093"/>
                  </a:ext>
                </a:extLst>
              </a:tr>
              <a:tr h="306516">
                <a:tc>
                  <a:txBody>
                    <a:bodyPr/>
                    <a:lstStyle/>
                    <a:p>
                      <a:r>
                        <a:rPr lang="en-US" dirty="0" smtClean="0"/>
                        <a:t>D502</a:t>
                      </a:r>
                      <a:endParaRPr lang="en-US" dirty="0"/>
                    </a:p>
                  </a:txBody>
                  <a:tcPr/>
                </a:tc>
                <a:tc>
                  <a:txBody>
                    <a:bodyPr/>
                    <a:lstStyle/>
                    <a:p>
                      <a:r>
                        <a:rPr lang="en-US" dirty="0" smtClean="0"/>
                        <a:t>ECE</a:t>
                      </a:r>
                      <a:endParaRPr lang="en-US" dirty="0"/>
                    </a:p>
                  </a:txBody>
                  <a:tcPr/>
                </a:tc>
                <a:tc>
                  <a:txBody>
                    <a:bodyPr/>
                    <a:lstStyle/>
                    <a:p>
                      <a:r>
                        <a:rPr lang="en-US" dirty="0" smtClean="0"/>
                        <a:t>B96</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1462016696"/>
                  </a:ext>
                </a:extLst>
              </a:tr>
              <a:tr h="306516">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extLst>
                  <a:ext uri="{0D108BD9-81ED-4DB2-BD59-A6C34878D82A}">
                    <a16:rowId xmlns:a16="http://schemas.microsoft.com/office/drawing/2014/main" val="205153720"/>
                  </a:ext>
                </a:extLst>
              </a:tr>
              <a:tr h="306516">
                <a:tc>
                  <a:txBody>
                    <a:bodyPr/>
                    <a:lstStyle/>
                    <a:p>
                      <a:r>
                        <a:rPr lang="en-US" dirty="0" smtClean="0">
                          <a:solidFill>
                            <a:schemeClr val="tx1"/>
                          </a:solidFill>
                        </a:rPr>
                        <a:t>D501</a:t>
                      </a:r>
                      <a:endParaRPr lang="en-US" dirty="0">
                        <a:solidFill>
                          <a:schemeClr val="tx1"/>
                        </a:solidFill>
                      </a:endParaRPr>
                    </a:p>
                  </a:txBody>
                  <a:tcPr/>
                </a:tc>
                <a:tc>
                  <a:txBody>
                    <a:bodyPr/>
                    <a:lstStyle/>
                    <a:p>
                      <a:r>
                        <a:rPr lang="en-US" dirty="0" smtClean="0">
                          <a:solidFill>
                            <a:schemeClr val="tx1"/>
                          </a:solidFill>
                        </a:rPr>
                        <a:t>CSE</a:t>
                      </a:r>
                      <a:endParaRPr lang="en-US" dirty="0">
                        <a:solidFill>
                          <a:schemeClr val="tx1"/>
                        </a:solidFill>
                      </a:endParaRPr>
                    </a:p>
                  </a:txBody>
                  <a:tcPr/>
                </a:tc>
                <a:tc>
                  <a:txBody>
                    <a:bodyPr/>
                    <a:lstStyle/>
                    <a:p>
                      <a:r>
                        <a:rPr lang="en-US" dirty="0" smtClean="0">
                          <a:solidFill>
                            <a:srgbClr val="FF0000"/>
                          </a:solidFill>
                        </a:rPr>
                        <a:t>B99</a:t>
                      </a:r>
                      <a:endParaRPr lang="en-US" dirty="0">
                        <a:solidFill>
                          <a:srgbClr val="FF0000"/>
                        </a:solidFill>
                      </a:endParaRPr>
                    </a:p>
                  </a:txBody>
                  <a:tcPr/>
                </a:tc>
                <a:tc>
                  <a:txBody>
                    <a:bodyPr/>
                    <a:lstStyle/>
                    <a:p>
                      <a:r>
                        <a:rPr lang="en-US" dirty="0" smtClean="0">
                          <a:solidFill>
                            <a:schemeClr val="tx1"/>
                          </a:solidFill>
                        </a:rPr>
                        <a:t>SD</a:t>
                      </a:r>
                      <a:endParaRPr lang="en-US" dirty="0">
                        <a:solidFill>
                          <a:schemeClr val="tx1"/>
                        </a:solidFill>
                      </a:endParaRPr>
                    </a:p>
                  </a:txBody>
                  <a:tcPr/>
                </a:tc>
                <a:tc>
                  <a:txBody>
                    <a:bodyPr/>
                    <a:lstStyle/>
                    <a:p>
                      <a:r>
                        <a:rPr lang="en-US" dirty="0" smtClean="0">
                          <a:solidFill>
                            <a:schemeClr val="tx1"/>
                          </a:solidFill>
                        </a:rPr>
                        <a:t>OD</a:t>
                      </a:r>
                      <a:endParaRPr lang="en-US" dirty="0">
                        <a:solidFill>
                          <a:schemeClr val="tx1"/>
                        </a:solidFill>
                      </a:endParaRPr>
                    </a:p>
                  </a:txBody>
                  <a:tcPr/>
                </a:tc>
                <a:extLst>
                  <a:ext uri="{0D108BD9-81ED-4DB2-BD59-A6C34878D82A}">
                    <a16:rowId xmlns:a16="http://schemas.microsoft.com/office/drawing/2014/main" val="260977647"/>
                  </a:ext>
                </a:extLst>
              </a:tr>
              <a:tr h="306516">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77803361"/>
                  </a:ext>
                </a:extLst>
              </a:tr>
            </a:tbl>
          </a:graphicData>
        </a:graphic>
      </p:graphicFrame>
      <p:sp>
        <p:nvSpPr>
          <p:cNvPr id="5" name="TextBox 4"/>
          <p:cNvSpPr txBox="1"/>
          <p:nvPr/>
        </p:nvSpPr>
        <p:spPr>
          <a:xfrm>
            <a:off x="9281022" y="17161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4277607231"/>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3200" b="1" dirty="0" smtClean="0">
                <a:latin typeface="Times New Roman" panose="02020603050405020304" pitchFamily="18" charset="0"/>
                <a:cs typeface="Times New Roman" panose="02020603050405020304" pitchFamily="18" charset="0"/>
              </a:rPr>
              <a:t>Insertion Anomaly</a:t>
            </a:r>
            <a:r>
              <a:rPr lang="en-US" sz="3600" b="1" dirty="0" smtClean="0">
                <a:latin typeface="Times New Roman" panose="02020603050405020304" pitchFamily="18" charset="0"/>
                <a:cs typeface="Times New Roman" panose="02020603050405020304" pitchFamily="18" charset="0"/>
              </a:rPr>
              <a:t>:</a:t>
            </a:r>
          </a:p>
          <a:p>
            <a:pPr marL="0" lvl="1" indent="0">
              <a:spcBef>
                <a:spcPts val="1000"/>
              </a:spcBef>
              <a:buNone/>
            </a:pPr>
            <a:endParaRPr lang="en-US" sz="2800" dirty="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Suppose only the data about a new Department is available.</a:t>
            </a: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solidFill>
                <a:srgbClr val="FF0000"/>
              </a:solidFill>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solidFill>
                  <a:srgbClr val="FF0000"/>
                </a:solidFill>
                <a:latin typeface="Times New Roman" panose="02020603050405020304" pitchFamily="18" charset="0"/>
                <a:cs typeface="Times New Roman" panose="02020603050405020304" pitchFamily="18" charset="0"/>
              </a:rPr>
              <a:t>But the data of the new department can not be stored in the above relation, since there is no employee in that department that will satisfy the primary key constraint of the above relation.</a:t>
            </a:r>
            <a:endParaRPr lang="en-US" sz="3600" dirty="0" smtClean="0">
              <a:solidFill>
                <a:srgbClr val="FF0000"/>
              </a:solidFill>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6981955"/>
              </p:ext>
            </p:extLst>
          </p:nvPr>
        </p:nvGraphicFramePr>
        <p:xfrm>
          <a:off x="444500" y="2396066"/>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tc>
                <a:tc>
                  <a:txBody>
                    <a:bodyPr/>
                    <a:lstStyle/>
                    <a:p>
                      <a:r>
                        <a:rPr lang="en-US" dirty="0" smtClean="0"/>
                        <a:t>John</a:t>
                      </a:r>
                      <a:endParaRPr lang="en-US" dirty="0"/>
                    </a:p>
                  </a:txBody>
                  <a:tcPr/>
                </a:tc>
                <a:tc>
                  <a:txBody>
                    <a:bodyPr/>
                    <a:lstStyle/>
                    <a:p>
                      <a:r>
                        <a:rPr lang="en-US" dirty="0" smtClean="0"/>
                        <a:t>h45</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tc>
                <a:tc>
                  <a:txBody>
                    <a:bodyPr/>
                    <a:lstStyle/>
                    <a:p>
                      <a:r>
                        <a:rPr lang="en-US" dirty="0" smtClean="0"/>
                        <a:t>Mary</a:t>
                      </a:r>
                      <a:endParaRPr lang="en-US" dirty="0"/>
                    </a:p>
                  </a:txBody>
                  <a:tcPr/>
                </a:tc>
                <a:tc>
                  <a:txBody>
                    <a:bodyPr/>
                    <a:lstStyle/>
                    <a:p>
                      <a:r>
                        <a:rPr lang="en-US" dirty="0" smtClean="0"/>
                        <a:t>h98</a:t>
                      </a:r>
                      <a:endParaRPr lang="en-US" dirty="0"/>
                    </a:p>
                  </a:txBody>
                  <a:tcPr/>
                </a:tc>
                <a:tc>
                  <a:txBody>
                    <a:bodyPr/>
                    <a:lstStyle/>
                    <a:p>
                      <a:r>
                        <a:rPr lang="en-US" dirty="0" smtClean="0"/>
                        <a:t>SB</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tc>
                <a:tc>
                  <a:txBody>
                    <a:bodyPr/>
                    <a:lstStyle/>
                    <a:p>
                      <a:r>
                        <a:rPr lang="en-US" dirty="0" smtClean="0"/>
                        <a:t>Mark</a:t>
                      </a:r>
                      <a:endParaRPr lang="en-US" dirty="0"/>
                    </a:p>
                  </a:txBody>
                  <a:tcPr/>
                </a:tc>
                <a:tc>
                  <a:txBody>
                    <a:bodyPr/>
                    <a:lstStyle/>
                    <a:p>
                      <a:r>
                        <a:rPr lang="en-US" dirty="0" smtClean="0"/>
                        <a:t>h76</a:t>
                      </a:r>
                      <a:endParaRPr lang="en-US" dirty="0"/>
                    </a:p>
                  </a:txBody>
                  <a:tcPr/>
                </a:tc>
                <a:tc>
                  <a:txBody>
                    <a:bodyPr/>
                    <a:lstStyle/>
                    <a:p>
                      <a:r>
                        <a:rPr lang="en-US" dirty="0" smtClean="0"/>
                        <a:t>GH</a:t>
                      </a:r>
                      <a:endParaRPr lang="en-US" dirty="0"/>
                    </a:p>
                  </a:txBody>
                  <a:tcPr/>
                </a:tc>
                <a:tc>
                  <a:txBody>
                    <a:bodyPr/>
                    <a:lstStyle/>
                    <a:p>
                      <a:r>
                        <a:rPr lang="en-US" dirty="0" smtClean="0"/>
                        <a:t>WB</a:t>
                      </a:r>
                      <a:endParaRPr lang="en-US" dirty="0"/>
                    </a:p>
                  </a:txBody>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tc>
                <a:tc>
                  <a:txBody>
                    <a:bodyPr/>
                    <a:lstStyle/>
                    <a:p>
                      <a:r>
                        <a:rPr lang="en-US" dirty="0" smtClean="0"/>
                        <a:t>James</a:t>
                      </a:r>
                      <a:endParaRPr lang="en-US" dirty="0"/>
                    </a:p>
                  </a:txBody>
                  <a:tcPr/>
                </a:tc>
                <a:tc>
                  <a:txBody>
                    <a:bodyPr/>
                    <a:lstStyle/>
                    <a:p>
                      <a:r>
                        <a:rPr lang="en-US" dirty="0" smtClean="0"/>
                        <a:t>h55</a:t>
                      </a:r>
                      <a:endParaRPr lang="en-US" dirty="0"/>
                    </a:p>
                  </a:txBody>
                  <a:tcPr/>
                </a:tc>
                <a:tc>
                  <a:txBody>
                    <a:bodyPr/>
                    <a:lstStyle/>
                    <a:p>
                      <a:r>
                        <a:rPr lang="en-US" dirty="0" smtClean="0"/>
                        <a:t>MK</a:t>
                      </a:r>
                      <a:endParaRPr lang="en-US" dirty="0"/>
                    </a:p>
                  </a:txBody>
                  <a:tcPr/>
                </a:tc>
                <a:tc>
                  <a:txBody>
                    <a:bodyPr/>
                    <a:lstStyle/>
                    <a:p>
                      <a:r>
                        <a:rPr lang="en-US" dirty="0" smtClean="0"/>
                        <a:t>AP</a:t>
                      </a:r>
                      <a:endParaRPr lang="en-US" dirty="0"/>
                    </a:p>
                  </a:txBody>
                  <a:tcPr/>
                </a:tc>
                <a:extLst>
                  <a:ext uri="{0D108BD9-81ED-4DB2-BD59-A6C34878D82A}">
                    <a16:rowId xmlns:a16="http://schemas.microsoft.com/office/drawing/2014/main" val="260977647"/>
                  </a:ext>
                </a:extLst>
              </a:tr>
              <a:tr h="306516">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extLst>
                  <a:ext uri="{0D108BD9-81ED-4DB2-BD59-A6C34878D82A}">
                    <a16:rowId xmlns:a16="http://schemas.microsoft.com/office/drawing/2014/main" val="317780336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11397671"/>
              </p:ext>
            </p:extLst>
          </p:nvPr>
        </p:nvGraphicFramePr>
        <p:xfrm>
          <a:off x="4927601" y="2396066"/>
          <a:ext cx="6565899" cy="2357855"/>
        </p:xfrm>
        <a:graphic>
          <a:graphicData uri="http://schemas.openxmlformats.org/drawingml/2006/table">
            <a:tbl>
              <a:tblPr firstRow="1" bandRow="1"/>
              <a:tblGrid>
                <a:gridCol w="1289116">
                  <a:extLst>
                    <a:ext uri="{9D8B030D-6E8A-4147-A177-3AD203B41FA5}">
                      <a16:colId xmlns:a16="http://schemas.microsoft.com/office/drawing/2014/main" val="1726488674"/>
                    </a:ext>
                  </a:extLst>
                </a:gridCol>
                <a:gridCol w="1392246">
                  <a:extLst>
                    <a:ext uri="{9D8B030D-6E8A-4147-A177-3AD203B41FA5}">
                      <a16:colId xmlns:a16="http://schemas.microsoft.com/office/drawing/2014/main" val="3401896899"/>
                    </a:ext>
                  </a:extLst>
                </a:gridCol>
                <a:gridCol w="1294996">
                  <a:extLst>
                    <a:ext uri="{9D8B030D-6E8A-4147-A177-3AD203B41FA5}">
                      <a16:colId xmlns:a16="http://schemas.microsoft.com/office/drawing/2014/main" val="3727826248"/>
                    </a:ext>
                  </a:extLst>
                </a:gridCol>
                <a:gridCol w="895908">
                  <a:extLst>
                    <a:ext uri="{9D8B030D-6E8A-4147-A177-3AD203B41FA5}">
                      <a16:colId xmlns:a16="http://schemas.microsoft.com/office/drawing/2014/main" val="997635353"/>
                    </a:ext>
                  </a:extLst>
                </a:gridCol>
                <a:gridCol w="1693633">
                  <a:extLst>
                    <a:ext uri="{9D8B030D-6E8A-4147-A177-3AD203B41FA5}">
                      <a16:colId xmlns:a16="http://schemas.microsoft.com/office/drawing/2014/main" val="2647227344"/>
                    </a:ext>
                  </a:extLst>
                </a:gridCol>
              </a:tblGrid>
              <a:tr h="529055">
                <a:tc>
                  <a:txBody>
                    <a:bodyPr/>
                    <a:lstStyle/>
                    <a:p>
                      <a:r>
                        <a:rPr lang="en-US" sz="1600" b="1" dirty="0" err="1" smtClean="0"/>
                        <a:t>Dept</a:t>
                      </a:r>
                      <a:r>
                        <a:rPr lang="en-US" sz="1600" b="1" dirty="0" smtClean="0"/>
                        <a:t>-ID</a:t>
                      </a:r>
                      <a:endParaRPr lang="en-US" sz="1600" b="1" dirty="0"/>
                    </a:p>
                  </a:txBody>
                  <a:tcPr>
                    <a:solidFill>
                      <a:srgbClr val="FFFF00"/>
                    </a:solidFill>
                  </a:tcPr>
                </a:tc>
                <a:tc>
                  <a:txBody>
                    <a:bodyPr/>
                    <a:lstStyle/>
                    <a:p>
                      <a:r>
                        <a:rPr lang="en-US" sz="1600" b="1" dirty="0" err="1" smtClean="0"/>
                        <a:t>D_name</a:t>
                      </a:r>
                      <a:endParaRPr lang="en-US" sz="1600" b="1" dirty="0"/>
                    </a:p>
                  </a:txBody>
                  <a:tcPr>
                    <a:solidFill>
                      <a:srgbClr val="FFFF00"/>
                    </a:solidFill>
                  </a:tcPr>
                </a:tc>
                <a:tc>
                  <a:txBody>
                    <a:bodyPr/>
                    <a:lstStyle/>
                    <a:p>
                      <a:r>
                        <a:rPr lang="en-US" sz="1600" b="1" dirty="0" smtClean="0"/>
                        <a:t>Building.NO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solidFill>
                            <a:schemeClr val="tx1"/>
                          </a:solidFill>
                        </a:rPr>
                        <a:t>D501</a:t>
                      </a:r>
                      <a:endParaRPr lang="en-US" dirty="0">
                        <a:solidFill>
                          <a:schemeClr val="tx1"/>
                        </a:solidFill>
                      </a:endParaRPr>
                    </a:p>
                  </a:txBody>
                  <a:tcPr/>
                </a:tc>
                <a:tc>
                  <a:txBody>
                    <a:bodyPr/>
                    <a:lstStyle/>
                    <a:p>
                      <a:r>
                        <a:rPr lang="en-US" dirty="0" smtClean="0">
                          <a:solidFill>
                            <a:schemeClr val="tx1"/>
                          </a:solidFill>
                        </a:rPr>
                        <a:t>CSE</a:t>
                      </a:r>
                      <a:endParaRPr lang="en-US" dirty="0">
                        <a:solidFill>
                          <a:schemeClr val="tx1"/>
                        </a:solidFill>
                      </a:endParaRPr>
                    </a:p>
                  </a:txBody>
                  <a:tcPr/>
                </a:tc>
                <a:tc>
                  <a:txBody>
                    <a:bodyPr/>
                    <a:lstStyle/>
                    <a:p>
                      <a:r>
                        <a:rPr lang="en-US" dirty="0" smtClean="0">
                          <a:solidFill>
                            <a:schemeClr val="tx1"/>
                          </a:solidFill>
                        </a:rPr>
                        <a:t>B98</a:t>
                      </a:r>
                      <a:endParaRPr lang="en-US" dirty="0">
                        <a:solidFill>
                          <a:schemeClr val="tx1"/>
                        </a:solidFill>
                      </a:endParaRPr>
                    </a:p>
                  </a:txBody>
                  <a:tcPr/>
                </a:tc>
                <a:tc>
                  <a:txBody>
                    <a:bodyPr/>
                    <a:lstStyle/>
                    <a:p>
                      <a:r>
                        <a:rPr lang="en-US" dirty="0" smtClean="0">
                          <a:solidFill>
                            <a:schemeClr val="tx1"/>
                          </a:solidFill>
                        </a:rPr>
                        <a:t>SD</a:t>
                      </a:r>
                      <a:endParaRPr lang="en-US" dirty="0">
                        <a:solidFill>
                          <a:schemeClr val="tx1"/>
                        </a:solidFill>
                      </a:endParaRPr>
                    </a:p>
                  </a:txBody>
                  <a:tcPr/>
                </a:tc>
                <a:tc>
                  <a:txBody>
                    <a:bodyPr/>
                    <a:lstStyle/>
                    <a:p>
                      <a:r>
                        <a:rPr lang="en-US" dirty="0" smtClean="0">
                          <a:solidFill>
                            <a:schemeClr val="tx1"/>
                          </a:solidFill>
                        </a:rPr>
                        <a:t>OD</a:t>
                      </a:r>
                      <a:endParaRPr lang="en-US" dirty="0">
                        <a:solidFill>
                          <a:schemeClr val="tx1"/>
                        </a:solidFill>
                      </a:endParaRPr>
                    </a:p>
                  </a:txBody>
                  <a:tcPr/>
                </a:tc>
                <a:extLst>
                  <a:ext uri="{0D108BD9-81ED-4DB2-BD59-A6C34878D82A}">
                    <a16:rowId xmlns:a16="http://schemas.microsoft.com/office/drawing/2014/main" val="2300186093"/>
                  </a:ext>
                </a:extLst>
              </a:tr>
              <a:tr h="306516">
                <a:tc>
                  <a:txBody>
                    <a:bodyPr/>
                    <a:lstStyle/>
                    <a:p>
                      <a:r>
                        <a:rPr lang="en-US" dirty="0" smtClean="0"/>
                        <a:t>D502</a:t>
                      </a:r>
                      <a:endParaRPr lang="en-US" dirty="0"/>
                    </a:p>
                  </a:txBody>
                  <a:tcPr/>
                </a:tc>
                <a:tc>
                  <a:txBody>
                    <a:bodyPr/>
                    <a:lstStyle/>
                    <a:p>
                      <a:r>
                        <a:rPr lang="en-US" dirty="0" smtClean="0"/>
                        <a:t>ECE</a:t>
                      </a:r>
                      <a:endParaRPr lang="en-US" dirty="0"/>
                    </a:p>
                  </a:txBody>
                  <a:tcPr/>
                </a:tc>
                <a:tc>
                  <a:txBody>
                    <a:bodyPr/>
                    <a:lstStyle/>
                    <a:p>
                      <a:r>
                        <a:rPr lang="en-US" dirty="0" smtClean="0"/>
                        <a:t>B96</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1462016696"/>
                  </a:ext>
                </a:extLst>
              </a:tr>
              <a:tr h="306516">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extLst>
                  <a:ext uri="{0D108BD9-81ED-4DB2-BD59-A6C34878D82A}">
                    <a16:rowId xmlns:a16="http://schemas.microsoft.com/office/drawing/2014/main" val="205153720"/>
                  </a:ext>
                </a:extLst>
              </a:tr>
              <a:tr h="306516">
                <a:tc>
                  <a:txBody>
                    <a:bodyPr/>
                    <a:lstStyle/>
                    <a:p>
                      <a:r>
                        <a:rPr lang="en-US" dirty="0" smtClean="0">
                          <a:solidFill>
                            <a:schemeClr val="tx1"/>
                          </a:solidFill>
                        </a:rPr>
                        <a:t>D501</a:t>
                      </a:r>
                      <a:endParaRPr lang="en-US" dirty="0">
                        <a:solidFill>
                          <a:schemeClr val="tx1"/>
                        </a:solidFill>
                      </a:endParaRPr>
                    </a:p>
                  </a:txBody>
                  <a:tcPr/>
                </a:tc>
                <a:tc>
                  <a:txBody>
                    <a:bodyPr/>
                    <a:lstStyle/>
                    <a:p>
                      <a:r>
                        <a:rPr lang="en-US" dirty="0" smtClean="0">
                          <a:solidFill>
                            <a:schemeClr val="tx1"/>
                          </a:solidFill>
                        </a:rPr>
                        <a:t>CSE</a:t>
                      </a:r>
                      <a:endParaRPr lang="en-US" dirty="0">
                        <a:solidFill>
                          <a:schemeClr val="tx1"/>
                        </a:solidFill>
                      </a:endParaRPr>
                    </a:p>
                  </a:txBody>
                  <a:tcPr/>
                </a:tc>
                <a:tc>
                  <a:txBody>
                    <a:bodyPr/>
                    <a:lstStyle/>
                    <a:p>
                      <a:r>
                        <a:rPr lang="en-US" dirty="0" smtClean="0">
                          <a:solidFill>
                            <a:srgbClr val="FF0000"/>
                          </a:solidFill>
                        </a:rPr>
                        <a:t>B99</a:t>
                      </a:r>
                      <a:endParaRPr lang="en-US" dirty="0">
                        <a:solidFill>
                          <a:srgbClr val="FF0000"/>
                        </a:solidFill>
                      </a:endParaRPr>
                    </a:p>
                  </a:txBody>
                  <a:tcPr/>
                </a:tc>
                <a:tc>
                  <a:txBody>
                    <a:bodyPr/>
                    <a:lstStyle/>
                    <a:p>
                      <a:r>
                        <a:rPr lang="en-US" dirty="0" smtClean="0">
                          <a:solidFill>
                            <a:schemeClr val="tx1"/>
                          </a:solidFill>
                        </a:rPr>
                        <a:t>SD</a:t>
                      </a:r>
                      <a:endParaRPr lang="en-US" dirty="0">
                        <a:solidFill>
                          <a:schemeClr val="tx1"/>
                        </a:solidFill>
                      </a:endParaRPr>
                    </a:p>
                  </a:txBody>
                  <a:tcPr/>
                </a:tc>
                <a:tc>
                  <a:txBody>
                    <a:bodyPr/>
                    <a:lstStyle/>
                    <a:p>
                      <a:r>
                        <a:rPr lang="en-US" dirty="0" smtClean="0">
                          <a:solidFill>
                            <a:schemeClr val="tx1"/>
                          </a:solidFill>
                        </a:rPr>
                        <a:t>OD</a:t>
                      </a:r>
                      <a:endParaRPr lang="en-US" dirty="0">
                        <a:solidFill>
                          <a:schemeClr val="tx1"/>
                        </a:solidFill>
                      </a:endParaRPr>
                    </a:p>
                  </a:txBody>
                  <a:tcPr/>
                </a:tc>
                <a:extLst>
                  <a:ext uri="{0D108BD9-81ED-4DB2-BD59-A6C34878D82A}">
                    <a16:rowId xmlns:a16="http://schemas.microsoft.com/office/drawing/2014/main" val="260977647"/>
                  </a:ext>
                </a:extLst>
              </a:tr>
              <a:tr h="306516">
                <a:tc>
                  <a:txBody>
                    <a:bodyPr/>
                    <a:lstStyle/>
                    <a:p>
                      <a:r>
                        <a:rPr lang="en-US" dirty="0" smtClean="0"/>
                        <a:t>D601</a:t>
                      </a:r>
                      <a:endParaRPr lang="en-US" dirty="0"/>
                    </a:p>
                  </a:txBody>
                  <a:tcPr/>
                </a:tc>
                <a:tc>
                  <a:txBody>
                    <a:bodyPr/>
                    <a:lstStyle/>
                    <a:p>
                      <a:r>
                        <a:rPr lang="en-US" dirty="0" smtClean="0"/>
                        <a:t>AI</a:t>
                      </a:r>
                      <a:endParaRPr lang="en-US" dirty="0"/>
                    </a:p>
                  </a:txBody>
                  <a:tcPr/>
                </a:tc>
                <a:tc>
                  <a:txBody>
                    <a:bodyPr/>
                    <a:lstStyle/>
                    <a:p>
                      <a:r>
                        <a:rPr lang="en-US" dirty="0" smtClean="0"/>
                        <a:t>B74</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3177803361"/>
                  </a:ext>
                </a:extLst>
              </a:tr>
            </a:tbl>
          </a:graphicData>
        </a:graphic>
      </p:graphicFrame>
      <p:sp>
        <p:nvSpPr>
          <p:cNvPr id="5" name="TextBox 4"/>
          <p:cNvSpPr txBox="1"/>
          <p:nvPr/>
        </p:nvSpPr>
        <p:spPr>
          <a:xfrm>
            <a:off x="9395322" y="17796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2015021653"/>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3200" b="1" dirty="0" smtClean="0">
                <a:latin typeface="Times New Roman" panose="02020603050405020304" pitchFamily="18" charset="0"/>
                <a:cs typeface="Times New Roman" panose="02020603050405020304" pitchFamily="18" charset="0"/>
              </a:rPr>
              <a:t>Deletion Anomaly</a:t>
            </a:r>
            <a:r>
              <a:rPr lang="en-US" sz="3600" b="1" dirty="0" smtClean="0">
                <a:latin typeface="Times New Roman" panose="02020603050405020304" pitchFamily="18" charset="0"/>
                <a:cs typeface="Times New Roman" panose="02020603050405020304" pitchFamily="18" charset="0"/>
              </a:rPr>
              <a:t>:</a:t>
            </a:r>
          </a:p>
          <a:p>
            <a:pPr marL="0" lvl="1" indent="0">
              <a:spcBef>
                <a:spcPts val="1000"/>
              </a:spcBef>
              <a:buNone/>
            </a:pPr>
            <a:endParaRPr lang="en-US" sz="2800"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solidFill>
                  <a:srgbClr val="FF0000"/>
                </a:solidFill>
                <a:latin typeface="Times New Roman" panose="02020603050405020304" pitchFamily="18" charset="0"/>
                <a:cs typeface="Times New Roman" panose="02020603050405020304" pitchFamily="18" charset="0"/>
              </a:rPr>
              <a:t>Deletion of tuple with SSN=S102 will cause the data about ECE department to be completely lost from the database, if the above relation was the only relation that stored the department data in the database.</a:t>
            </a:r>
          </a:p>
          <a:p>
            <a:pPr marL="457200" lvl="1" indent="-457200">
              <a:spcBef>
                <a:spcPts val="1000"/>
              </a:spcBef>
            </a:pPr>
            <a:r>
              <a:rPr lang="en-US" sz="2800" dirty="0">
                <a:solidFill>
                  <a:srgbClr val="FF0000"/>
                </a:solidFill>
                <a:latin typeface="Times New Roman" panose="02020603050405020304" pitchFamily="18" charset="0"/>
                <a:cs typeface="Times New Roman" panose="02020603050405020304" pitchFamily="18" charset="0"/>
              </a:rPr>
              <a:t>Deletion of tuple with </a:t>
            </a:r>
            <a:r>
              <a:rPr lang="en-US" sz="2800" dirty="0" smtClean="0">
                <a:solidFill>
                  <a:srgbClr val="FF0000"/>
                </a:solidFill>
                <a:latin typeface="Times New Roman" panose="02020603050405020304" pitchFamily="18" charset="0"/>
                <a:cs typeface="Times New Roman" panose="02020603050405020304" pitchFamily="18" charset="0"/>
              </a:rPr>
              <a:t>SSN=S105 </a:t>
            </a:r>
            <a:r>
              <a:rPr lang="en-US" sz="2800" dirty="0">
                <a:solidFill>
                  <a:srgbClr val="FF0000"/>
                </a:solidFill>
                <a:latin typeface="Times New Roman" panose="02020603050405020304" pitchFamily="18" charset="0"/>
                <a:cs typeface="Times New Roman" panose="02020603050405020304" pitchFamily="18" charset="0"/>
              </a:rPr>
              <a:t>will cause the data about </a:t>
            </a:r>
            <a:r>
              <a:rPr lang="en-US" sz="2800" dirty="0" smtClean="0">
                <a:solidFill>
                  <a:srgbClr val="FF0000"/>
                </a:solidFill>
                <a:latin typeface="Times New Roman" panose="02020603050405020304" pitchFamily="18" charset="0"/>
                <a:cs typeface="Times New Roman" panose="02020603050405020304" pitchFamily="18" charset="0"/>
              </a:rPr>
              <a:t>AI </a:t>
            </a:r>
            <a:r>
              <a:rPr lang="en-US" sz="2800" dirty="0">
                <a:solidFill>
                  <a:srgbClr val="FF0000"/>
                </a:solidFill>
                <a:latin typeface="Times New Roman" panose="02020603050405020304" pitchFamily="18" charset="0"/>
                <a:cs typeface="Times New Roman" panose="02020603050405020304" pitchFamily="18" charset="0"/>
              </a:rPr>
              <a:t>department to be completely lost from the database, if the above relation was the only relation that stored the department </a:t>
            </a:r>
            <a:r>
              <a:rPr lang="en-US" sz="2800" dirty="0" smtClean="0">
                <a:solidFill>
                  <a:srgbClr val="FF0000"/>
                </a:solidFill>
                <a:latin typeface="Times New Roman" panose="02020603050405020304" pitchFamily="18" charset="0"/>
                <a:cs typeface="Times New Roman" panose="02020603050405020304" pitchFamily="18" charset="0"/>
              </a:rPr>
              <a:t>data in the database.</a:t>
            </a:r>
            <a:endParaRPr lang="en-US" sz="3600" dirty="0">
              <a:solidFill>
                <a:srgbClr val="FF0000"/>
              </a:solidFill>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solidFill>
                <a:srgbClr val="FF0000"/>
              </a:solidFill>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53783246"/>
              </p:ext>
            </p:extLst>
          </p:nvPr>
        </p:nvGraphicFramePr>
        <p:xfrm>
          <a:off x="431800" y="897466"/>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tc>
                <a:tc>
                  <a:txBody>
                    <a:bodyPr/>
                    <a:lstStyle/>
                    <a:p>
                      <a:r>
                        <a:rPr lang="en-US" dirty="0" smtClean="0"/>
                        <a:t>John</a:t>
                      </a:r>
                      <a:endParaRPr lang="en-US" dirty="0"/>
                    </a:p>
                  </a:txBody>
                  <a:tcPr/>
                </a:tc>
                <a:tc>
                  <a:txBody>
                    <a:bodyPr/>
                    <a:lstStyle/>
                    <a:p>
                      <a:r>
                        <a:rPr lang="en-US" dirty="0" smtClean="0"/>
                        <a:t>h45</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F0000"/>
                    </a:solidFill>
                  </a:tcPr>
                </a:tc>
                <a:tc>
                  <a:txBody>
                    <a:bodyPr/>
                    <a:lstStyle/>
                    <a:p>
                      <a:r>
                        <a:rPr lang="en-US" dirty="0" smtClean="0"/>
                        <a:t>Mary</a:t>
                      </a:r>
                      <a:endParaRPr lang="en-US" dirty="0"/>
                    </a:p>
                  </a:txBody>
                  <a:tcPr>
                    <a:solidFill>
                      <a:srgbClr val="FF0000"/>
                    </a:solidFill>
                  </a:tcPr>
                </a:tc>
                <a:tc>
                  <a:txBody>
                    <a:bodyPr/>
                    <a:lstStyle/>
                    <a:p>
                      <a:r>
                        <a:rPr lang="en-US" dirty="0" smtClean="0"/>
                        <a:t>h98</a:t>
                      </a:r>
                      <a:endParaRPr lang="en-US" dirty="0"/>
                    </a:p>
                  </a:txBody>
                  <a:tcPr>
                    <a:solidFill>
                      <a:srgbClr val="FF0000"/>
                    </a:solidFill>
                  </a:tcPr>
                </a:tc>
                <a:tc>
                  <a:txBody>
                    <a:bodyPr/>
                    <a:lstStyle/>
                    <a:p>
                      <a:r>
                        <a:rPr lang="en-US" dirty="0" smtClean="0"/>
                        <a:t>SB</a:t>
                      </a:r>
                      <a:endParaRPr lang="en-US" dirty="0"/>
                    </a:p>
                  </a:txBody>
                  <a:tcPr>
                    <a:solidFill>
                      <a:srgbClr val="FF0000"/>
                    </a:solidFill>
                  </a:tcPr>
                </a:tc>
                <a:tc>
                  <a:txBody>
                    <a:bodyPr/>
                    <a:lstStyle/>
                    <a:p>
                      <a:r>
                        <a:rPr lang="en-US" dirty="0" smtClean="0"/>
                        <a:t>OD</a:t>
                      </a:r>
                      <a:endParaRPr lang="en-US" dirty="0"/>
                    </a:p>
                  </a:txBody>
                  <a:tcPr>
                    <a:solidFill>
                      <a:srgbClr val="FF0000"/>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tc>
                <a:tc>
                  <a:txBody>
                    <a:bodyPr/>
                    <a:lstStyle/>
                    <a:p>
                      <a:r>
                        <a:rPr lang="en-US" dirty="0" smtClean="0"/>
                        <a:t>Mark</a:t>
                      </a:r>
                      <a:endParaRPr lang="en-US" dirty="0"/>
                    </a:p>
                  </a:txBody>
                  <a:tcPr/>
                </a:tc>
                <a:tc>
                  <a:txBody>
                    <a:bodyPr/>
                    <a:lstStyle/>
                    <a:p>
                      <a:r>
                        <a:rPr lang="en-US" dirty="0" smtClean="0"/>
                        <a:t>h76</a:t>
                      </a:r>
                      <a:endParaRPr lang="en-US" dirty="0"/>
                    </a:p>
                  </a:txBody>
                  <a:tcPr/>
                </a:tc>
                <a:tc>
                  <a:txBody>
                    <a:bodyPr/>
                    <a:lstStyle/>
                    <a:p>
                      <a:r>
                        <a:rPr lang="en-US" dirty="0" smtClean="0"/>
                        <a:t>GH</a:t>
                      </a:r>
                      <a:endParaRPr lang="en-US" dirty="0"/>
                    </a:p>
                  </a:txBody>
                  <a:tcPr/>
                </a:tc>
                <a:tc>
                  <a:txBody>
                    <a:bodyPr/>
                    <a:lstStyle/>
                    <a:p>
                      <a:r>
                        <a:rPr lang="en-US" dirty="0" smtClean="0"/>
                        <a:t>WB</a:t>
                      </a:r>
                      <a:endParaRPr lang="en-US" dirty="0"/>
                    </a:p>
                  </a:txBody>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tc>
                <a:tc>
                  <a:txBody>
                    <a:bodyPr/>
                    <a:lstStyle/>
                    <a:p>
                      <a:r>
                        <a:rPr lang="en-US" dirty="0" smtClean="0"/>
                        <a:t>James</a:t>
                      </a:r>
                      <a:endParaRPr lang="en-US" dirty="0"/>
                    </a:p>
                  </a:txBody>
                  <a:tcPr/>
                </a:tc>
                <a:tc>
                  <a:txBody>
                    <a:bodyPr/>
                    <a:lstStyle/>
                    <a:p>
                      <a:r>
                        <a:rPr lang="en-US" dirty="0" smtClean="0"/>
                        <a:t>h55</a:t>
                      </a:r>
                      <a:endParaRPr lang="en-US" dirty="0"/>
                    </a:p>
                  </a:txBody>
                  <a:tcPr/>
                </a:tc>
                <a:tc>
                  <a:txBody>
                    <a:bodyPr/>
                    <a:lstStyle/>
                    <a:p>
                      <a:r>
                        <a:rPr lang="en-US" dirty="0" smtClean="0"/>
                        <a:t>MK</a:t>
                      </a:r>
                      <a:endParaRPr lang="en-US" dirty="0"/>
                    </a:p>
                  </a:txBody>
                  <a:tcPr/>
                </a:tc>
                <a:tc>
                  <a:txBody>
                    <a:bodyPr/>
                    <a:lstStyle/>
                    <a:p>
                      <a:r>
                        <a:rPr lang="en-US" dirty="0" smtClean="0"/>
                        <a:t>AP</a:t>
                      </a:r>
                      <a:endParaRPr lang="en-US" dirty="0"/>
                    </a:p>
                  </a:txBody>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F0000"/>
                    </a:solidFill>
                  </a:tcPr>
                </a:tc>
                <a:tc>
                  <a:txBody>
                    <a:bodyPr/>
                    <a:lstStyle/>
                    <a:p>
                      <a:r>
                        <a:rPr lang="en-US" dirty="0" smtClean="0"/>
                        <a:t>Martha</a:t>
                      </a:r>
                      <a:endParaRPr lang="en-US" dirty="0"/>
                    </a:p>
                  </a:txBody>
                  <a:tcPr>
                    <a:solidFill>
                      <a:srgbClr val="FF0000"/>
                    </a:solidFill>
                  </a:tcPr>
                </a:tc>
                <a:tc>
                  <a:txBody>
                    <a:bodyPr/>
                    <a:lstStyle/>
                    <a:p>
                      <a:r>
                        <a:rPr lang="en-US" dirty="0" smtClean="0"/>
                        <a:t>h51</a:t>
                      </a:r>
                      <a:endParaRPr lang="en-US" dirty="0"/>
                    </a:p>
                  </a:txBody>
                  <a:tcPr>
                    <a:solidFill>
                      <a:srgbClr val="FF0000"/>
                    </a:solidFill>
                  </a:tcPr>
                </a:tc>
                <a:tc>
                  <a:txBody>
                    <a:bodyPr/>
                    <a:lstStyle/>
                    <a:p>
                      <a:r>
                        <a:rPr lang="en-US" dirty="0" smtClean="0"/>
                        <a:t>LM</a:t>
                      </a:r>
                      <a:endParaRPr lang="en-US" dirty="0"/>
                    </a:p>
                  </a:txBody>
                  <a:tcPr>
                    <a:solidFill>
                      <a:srgbClr val="FF0000"/>
                    </a:solidFill>
                  </a:tcPr>
                </a:tc>
                <a:tc>
                  <a:txBody>
                    <a:bodyPr/>
                    <a:lstStyle/>
                    <a:p>
                      <a:r>
                        <a:rPr lang="en-US" dirty="0" smtClean="0"/>
                        <a:t>JK</a:t>
                      </a:r>
                      <a:endParaRPr lang="en-US" dirty="0"/>
                    </a:p>
                  </a:txBody>
                  <a:tcPr>
                    <a:solidFill>
                      <a:srgbClr val="FF0000"/>
                    </a:solidFill>
                  </a:tcPr>
                </a:tc>
                <a:extLst>
                  <a:ext uri="{0D108BD9-81ED-4DB2-BD59-A6C34878D82A}">
                    <a16:rowId xmlns:a16="http://schemas.microsoft.com/office/drawing/2014/main" val="317780336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80258026"/>
              </p:ext>
            </p:extLst>
          </p:nvPr>
        </p:nvGraphicFramePr>
        <p:xfrm>
          <a:off x="4914901" y="897466"/>
          <a:ext cx="6565899" cy="2357855"/>
        </p:xfrm>
        <a:graphic>
          <a:graphicData uri="http://schemas.openxmlformats.org/drawingml/2006/table">
            <a:tbl>
              <a:tblPr firstRow="1" bandRow="1"/>
              <a:tblGrid>
                <a:gridCol w="1289116">
                  <a:extLst>
                    <a:ext uri="{9D8B030D-6E8A-4147-A177-3AD203B41FA5}">
                      <a16:colId xmlns:a16="http://schemas.microsoft.com/office/drawing/2014/main" val="1726488674"/>
                    </a:ext>
                  </a:extLst>
                </a:gridCol>
                <a:gridCol w="1392246">
                  <a:extLst>
                    <a:ext uri="{9D8B030D-6E8A-4147-A177-3AD203B41FA5}">
                      <a16:colId xmlns:a16="http://schemas.microsoft.com/office/drawing/2014/main" val="3401896899"/>
                    </a:ext>
                  </a:extLst>
                </a:gridCol>
                <a:gridCol w="1294996">
                  <a:extLst>
                    <a:ext uri="{9D8B030D-6E8A-4147-A177-3AD203B41FA5}">
                      <a16:colId xmlns:a16="http://schemas.microsoft.com/office/drawing/2014/main" val="3727826248"/>
                    </a:ext>
                  </a:extLst>
                </a:gridCol>
                <a:gridCol w="895908">
                  <a:extLst>
                    <a:ext uri="{9D8B030D-6E8A-4147-A177-3AD203B41FA5}">
                      <a16:colId xmlns:a16="http://schemas.microsoft.com/office/drawing/2014/main" val="997635353"/>
                    </a:ext>
                  </a:extLst>
                </a:gridCol>
                <a:gridCol w="1693633">
                  <a:extLst>
                    <a:ext uri="{9D8B030D-6E8A-4147-A177-3AD203B41FA5}">
                      <a16:colId xmlns:a16="http://schemas.microsoft.com/office/drawing/2014/main" val="2647227344"/>
                    </a:ext>
                  </a:extLst>
                </a:gridCol>
              </a:tblGrid>
              <a:tr h="529055">
                <a:tc>
                  <a:txBody>
                    <a:bodyPr/>
                    <a:lstStyle/>
                    <a:p>
                      <a:r>
                        <a:rPr lang="en-US" sz="1600" b="1" dirty="0" err="1" smtClean="0"/>
                        <a:t>Dept</a:t>
                      </a:r>
                      <a:r>
                        <a:rPr lang="en-US" sz="1600" b="1" dirty="0" smtClean="0"/>
                        <a:t>-ID</a:t>
                      </a:r>
                      <a:endParaRPr lang="en-US" sz="1600" b="1" dirty="0"/>
                    </a:p>
                  </a:txBody>
                  <a:tcPr>
                    <a:solidFill>
                      <a:srgbClr val="FFFF00"/>
                    </a:solidFill>
                  </a:tcPr>
                </a:tc>
                <a:tc>
                  <a:txBody>
                    <a:bodyPr/>
                    <a:lstStyle/>
                    <a:p>
                      <a:r>
                        <a:rPr lang="en-US" sz="1600" b="1" dirty="0" err="1" smtClean="0"/>
                        <a:t>D_name</a:t>
                      </a:r>
                      <a:endParaRPr lang="en-US" sz="1600" b="1" dirty="0"/>
                    </a:p>
                  </a:txBody>
                  <a:tcPr>
                    <a:solidFill>
                      <a:srgbClr val="FFFF00"/>
                    </a:solidFill>
                  </a:tcPr>
                </a:tc>
                <a:tc>
                  <a:txBody>
                    <a:bodyPr/>
                    <a:lstStyle/>
                    <a:p>
                      <a:r>
                        <a:rPr lang="en-US" sz="1600" b="1" dirty="0" smtClean="0"/>
                        <a:t>Building.NO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solidFill>
                            <a:schemeClr val="tx1"/>
                          </a:solidFill>
                        </a:rPr>
                        <a:t>D501</a:t>
                      </a:r>
                      <a:endParaRPr lang="en-US" dirty="0">
                        <a:solidFill>
                          <a:schemeClr val="tx1"/>
                        </a:solidFill>
                      </a:endParaRPr>
                    </a:p>
                  </a:txBody>
                  <a:tcPr/>
                </a:tc>
                <a:tc>
                  <a:txBody>
                    <a:bodyPr/>
                    <a:lstStyle/>
                    <a:p>
                      <a:r>
                        <a:rPr lang="en-US" dirty="0" smtClean="0">
                          <a:solidFill>
                            <a:schemeClr val="tx1"/>
                          </a:solidFill>
                        </a:rPr>
                        <a:t>CSE</a:t>
                      </a:r>
                      <a:endParaRPr lang="en-US" dirty="0">
                        <a:solidFill>
                          <a:schemeClr val="tx1"/>
                        </a:solidFill>
                      </a:endParaRPr>
                    </a:p>
                  </a:txBody>
                  <a:tcPr/>
                </a:tc>
                <a:tc>
                  <a:txBody>
                    <a:bodyPr/>
                    <a:lstStyle/>
                    <a:p>
                      <a:r>
                        <a:rPr lang="en-US" dirty="0" smtClean="0">
                          <a:solidFill>
                            <a:schemeClr val="tx1"/>
                          </a:solidFill>
                        </a:rPr>
                        <a:t>B98</a:t>
                      </a:r>
                      <a:endParaRPr lang="en-US" dirty="0">
                        <a:solidFill>
                          <a:schemeClr val="tx1"/>
                        </a:solidFill>
                      </a:endParaRPr>
                    </a:p>
                  </a:txBody>
                  <a:tcPr/>
                </a:tc>
                <a:tc>
                  <a:txBody>
                    <a:bodyPr/>
                    <a:lstStyle/>
                    <a:p>
                      <a:r>
                        <a:rPr lang="en-US" dirty="0" smtClean="0">
                          <a:solidFill>
                            <a:schemeClr val="tx1"/>
                          </a:solidFill>
                        </a:rPr>
                        <a:t>SD</a:t>
                      </a:r>
                      <a:endParaRPr lang="en-US" dirty="0">
                        <a:solidFill>
                          <a:schemeClr val="tx1"/>
                        </a:solidFill>
                      </a:endParaRPr>
                    </a:p>
                  </a:txBody>
                  <a:tcPr/>
                </a:tc>
                <a:tc>
                  <a:txBody>
                    <a:bodyPr/>
                    <a:lstStyle/>
                    <a:p>
                      <a:r>
                        <a:rPr lang="en-US" dirty="0" smtClean="0">
                          <a:solidFill>
                            <a:schemeClr val="tx1"/>
                          </a:solidFill>
                        </a:rPr>
                        <a:t>OD</a:t>
                      </a:r>
                      <a:endParaRPr lang="en-US" dirty="0">
                        <a:solidFill>
                          <a:schemeClr val="tx1"/>
                        </a:solidFill>
                      </a:endParaRPr>
                    </a:p>
                  </a:txBody>
                  <a:tcPr/>
                </a:tc>
                <a:extLst>
                  <a:ext uri="{0D108BD9-81ED-4DB2-BD59-A6C34878D82A}">
                    <a16:rowId xmlns:a16="http://schemas.microsoft.com/office/drawing/2014/main" val="2300186093"/>
                  </a:ext>
                </a:extLst>
              </a:tr>
              <a:tr h="306516">
                <a:tc>
                  <a:txBody>
                    <a:bodyPr/>
                    <a:lstStyle/>
                    <a:p>
                      <a:r>
                        <a:rPr lang="en-US" dirty="0" smtClean="0"/>
                        <a:t>D502</a:t>
                      </a:r>
                      <a:endParaRPr lang="en-US" dirty="0"/>
                    </a:p>
                  </a:txBody>
                  <a:tcPr>
                    <a:solidFill>
                      <a:srgbClr val="FF0000"/>
                    </a:solidFill>
                  </a:tcPr>
                </a:tc>
                <a:tc>
                  <a:txBody>
                    <a:bodyPr/>
                    <a:lstStyle/>
                    <a:p>
                      <a:r>
                        <a:rPr lang="en-US" dirty="0" smtClean="0"/>
                        <a:t>ECE</a:t>
                      </a:r>
                      <a:endParaRPr lang="en-US" dirty="0"/>
                    </a:p>
                  </a:txBody>
                  <a:tcPr>
                    <a:solidFill>
                      <a:srgbClr val="FF0000"/>
                    </a:solidFill>
                  </a:tcPr>
                </a:tc>
                <a:tc>
                  <a:txBody>
                    <a:bodyPr/>
                    <a:lstStyle/>
                    <a:p>
                      <a:r>
                        <a:rPr lang="en-US" dirty="0" smtClean="0"/>
                        <a:t>B96</a:t>
                      </a:r>
                      <a:endParaRPr lang="en-US" dirty="0"/>
                    </a:p>
                  </a:txBody>
                  <a:tcPr>
                    <a:solidFill>
                      <a:srgbClr val="FF0000"/>
                    </a:solidFill>
                  </a:tcPr>
                </a:tc>
                <a:tc>
                  <a:txBody>
                    <a:bodyPr/>
                    <a:lstStyle/>
                    <a:p>
                      <a:r>
                        <a:rPr lang="en-US" dirty="0" smtClean="0"/>
                        <a:t>SD</a:t>
                      </a:r>
                      <a:endParaRPr lang="en-US" dirty="0"/>
                    </a:p>
                  </a:txBody>
                  <a:tcPr>
                    <a:solidFill>
                      <a:srgbClr val="FF0000"/>
                    </a:solidFill>
                  </a:tcPr>
                </a:tc>
                <a:tc>
                  <a:txBody>
                    <a:bodyPr/>
                    <a:lstStyle/>
                    <a:p>
                      <a:r>
                        <a:rPr lang="en-US" dirty="0" smtClean="0"/>
                        <a:t>OD</a:t>
                      </a:r>
                      <a:endParaRPr lang="en-US" dirty="0"/>
                    </a:p>
                  </a:txBody>
                  <a:tcPr>
                    <a:solidFill>
                      <a:srgbClr val="FF0000"/>
                    </a:solidFill>
                  </a:tcPr>
                </a:tc>
                <a:extLst>
                  <a:ext uri="{0D108BD9-81ED-4DB2-BD59-A6C34878D82A}">
                    <a16:rowId xmlns:a16="http://schemas.microsoft.com/office/drawing/2014/main" val="1462016696"/>
                  </a:ext>
                </a:extLst>
              </a:tr>
              <a:tr h="306516">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extLst>
                  <a:ext uri="{0D108BD9-81ED-4DB2-BD59-A6C34878D82A}">
                    <a16:rowId xmlns:a16="http://schemas.microsoft.com/office/drawing/2014/main" val="205153720"/>
                  </a:ext>
                </a:extLst>
              </a:tr>
              <a:tr h="306516">
                <a:tc>
                  <a:txBody>
                    <a:bodyPr/>
                    <a:lstStyle/>
                    <a:p>
                      <a:r>
                        <a:rPr lang="en-US" dirty="0" smtClean="0">
                          <a:solidFill>
                            <a:schemeClr val="tx1"/>
                          </a:solidFill>
                        </a:rPr>
                        <a:t>D501</a:t>
                      </a:r>
                      <a:endParaRPr lang="en-US" dirty="0">
                        <a:solidFill>
                          <a:schemeClr val="tx1"/>
                        </a:solidFill>
                      </a:endParaRPr>
                    </a:p>
                  </a:txBody>
                  <a:tcPr/>
                </a:tc>
                <a:tc>
                  <a:txBody>
                    <a:bodyPr/>
                    <a:lstStyle/>
                    <a:p>
                      <a:r>
                        <a:rPr lang="en-US" dirty="0" smtClean="0">
                          <a:solidFill>
                            <a:schemeClr val="tx1"/>
                          </a:solidFill>
                        </a:rPr>
                        <a:t>CSE</a:t>
                      </a:r>
                      <a:endParaRPr lang="en-US" dirty="0">
                        <a:solidFill>
                          <a:schemeClr val="tx1"/>
                        </a:solidFill>
                      </a:endParaRPr>
                    </a:p>
                  </a:txBody>
                  <a:tcPr/>
                </a:tc>
                <a:tc>
                  <a:txBody>
                    <a:bodyPr/>
                    <a:lstStyle/>
                    <a:p>
                      <a:r>
                        <a:rPr lang="en-US" dirty="0" smtClean="0">
                          <a:solidFill>
                            <a:srgbClr val="FF0000"/>
                          </a:solidFill>
                        </a:rPr>
                        <a:t>B99</a:t>
                      </a:r>
                      <a:endParaRPr lang="en-US" dirty="0">
                        <a:solidFill>
                          <a:srgbClr val="FF0000"/>
                        </a:solidFill>
                      </a:endParaRPr>
                    </a:p>
                  </a:txBody>
                  <a:tcPr/>
                </a:tc>
                <a:tc>
                  <a:txBody>
                    <a:bodyPr/>
                    <a:lstStyle/>
                    <a:p>
                      <a:r>
                        <a:rPr lang="en-US" dirty="0" smtClean="0">
                          <a:solidFill>
                            <a:schemeClr val="tx1"/>
                          </a:solidFill>
                        </a:rPr>
                        <a:t>SD</a:t>
                      </a:r>
                      <a:endParaRPr lang="en-US" dirty="0">
                        <a:solidFill>
                          <a:schemeClr val="tx1"/>
                        </a:solidFill>
                      </a:endParaRPr>
                    </a:p>
                  </a:txBody>
                  <a:tcPr/>
                </a:tc>
                <a:tc>
                  <a:txBody>
                    <a:bodyPr/>
                    <a:lstStyle/>
                    <a:p>
                      <a:r>
                        <a:rPr lang="en-US" dirty="0" smtClean="0">
                          <a:solidFill>
                            <a:schemeClr val="tx1"/>
                          </a:solidFill>
                        </a:rPr>
                        <a:t>OD</a:t>
                      </a:r>
                      <a:endParaRPr lang="en-US" dirty="0">
                        <a:solidFill>
                          <a:schemeClr val="tx1"/>
                        </a:solidFill>
                      </a:endParaRPr>
                    </a:p>
                  </a:txBody>
                  <a:tcPr/>
                </a:tc>
                <a:extLst>
                  <a:ext uri="{0D108BD9-81ED-4DB2-BD59-A6C34878D82A}">
                    <a16:rowId xmlns:a16="http://schemas.microsoft.com/office/drawing/2014/main" val="260977647"/>
                  </a:ext>
                </a:extLst>
              </a:tr>
              <a:tr h="306516">
                <a:tc>
                  <a:txBody>
                    <a:bodyPr/>
                    <a:lstStyle/>
                    <a:p>
                      <a:r>
                        <a:rPr lang="en-US" dirty="0" smtClean="0"/>
                        <a:t>D601</a:t>
                      </a:r>
                      <a:endParaRPr lang="en-US" dirty="0"/>
                    </a:p>
                  </a:txBody>
                  <a:tcPr>
                    <a:solidFill>
                      <a:srgbClr val="FF0000"/>
                    </a:solidFill>
                  </a:tcPr>
                </a:tc>
                <a:tc>
                  <a:txBody>
                    <a:bodyPr/>
                    <a:lstStyle/>
                    <a:p>
                      <a:r>
                        <a:rPr lang="en-US" dirty="0" smtClean="0"/>
                        <a:t>AI</a:t>
                      </a:r>
                      <a:endParaRPr lang="en-US" dirty="0"/>
                    </a:p>
                  </a:txBody>
                  <a:tcPr>
                    <a:solidFill>
                      <a:srgbClr val="FF0000"/>
                    </a:solidFill>
                  </a:tcPr>
                </a:tc>
                <a:tc>
                  <a:txBody>
                    <a:bodyPr/>
                    <a:lstStyle/>
                    <a:p>
                      <a:r>
                        <a:rPr lang="en-US" dirty="0" smtClean="0"/>
                        <a:t>B74</a:t>
                      </a:r>
                      <a:endParaRPr lang="en-US" dirty="0"/>
                    </a:p>
                  </a:txBody>
                  <a:tcPr>
                    <a:solidFill>
                      <a:srgbClr val="FF0000"/>
                    </a:solidFill>
                  </a:tcPr>
                </a:tc>
                <a:tc>
                  <a:txBody>
                    <a:bodyPr/>
                    <a:lstStyle/>
                    <a:p>
                      <a:r>
                        <a:rPr lang="en-US" dirty="0" smtClean="0"/>
                        <a:t>SD</a:t>
                      </a:r>
                      <a:endParaRPr lang="en-US" dirty="0"/>
                    </a:p>
                  </a:txBody>
                  <a:tcPr>
                    <a:solidFill>
                      <a:srgbClr val="FF0000"/>
                    </a:solidFill>
                  </a:tcPr>
                </a:tc>
                <a:tc>
                  <a:txBody>
                    <a:bodyPr/>
                    <a:lstStyle/>
                    <a:p>
                      <a:r>
                        <a:rPr lang="en-US" dirty="0" smtClean="0"/>
                        <a:t>OD</a:t>
                      </a:r>
                      <a:endParaRPr lang="en-US" dirty="0"/>
                    </a:p>
                  </a:txBody>
                  <a:tcPr>
                    <a:solidFill>
                      <a:srgbClr val="FF0000"/>
                    </a:solidFill>
                  </a:tcPr>
                </a:tc>
                <a:extLst>
                  <a:ext uri="{0D108BD9-81ED-4DB2-BD59-A6C34878D82A}">
                    <a16:rowId xmlns:a16="http://schemas.microsoft.com/office/drawing/2014/main" val="3177803361"/>
                  </a:ext>
                </a:extLst>
              </a:tr>
            </a:tbl>
          </a:graphicData>
        </a:graphic>
      </p:graphicFrame>
      <p:sp>
        <p:nvSpPr>
          <p:cNvPr id="5" name="TextBox 4"/>
          <p:cNvSpPr txBox="1"/>
          <p:nvPr/>
        </p:nvSpPr>
        <p:spPr>
          <a:xfrm>
            <a:off x="9472415" y="242208"/>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2012953089"/>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3200" b="1" dirty="0" smtClean="0">
                <a:latin typeface="Times New Roman" panose="02020603050405020304" pitchFamily="18" charset="0"/>
                <a:cs typeface="Times New Roman" panose="02020603050405020304" pitchFamily="18" charset="0"/>
              </a:rPr>
              <a:t>Update Anomaly</a:t>
            </a:r>
            <a:r>
              <a:rPr lang="en-US" sz="3600" b="1" dirty="0" smtClean="0">
                <a:latin typeface="Times New Roman" panose="02020603050405020304" pitchFamily="18" charset="0"/>
                <a:cs typeface="Times New Roman" panose="02020603050405020304" pitchFamily="18" charset="0"/>
              </a:rPr>
              <a:t>:</a:t>
            </a:r>
          </a:p>
          <a:p>
            <a:pPr marL="0" lvl="1" indent="0">
              <a:spcBef>
                <a:spcPts val="1000"/>
              </a:spcBef>
              <a:buNone/>
            </a:pPr>
            <a:endParaRPr lang="en-US" sz="2800"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solidFill>
                  <a:srgbClr val="FF0000"/>
                </a:solidFill>
                <a:latin typeface="Times New Roman" panose="02020603050405020304" pitchFamily="18" charset="0"/>
                <a:cs typeface="Times New Roman" panose="02020603050405020304" pitchFamily="18" charset="0"/>
              </a:rPr>
              <a:t>If the attributes </a:t>
            </a:r>
            <a:r>
              <a:rPr lang="en-US" sz="2800" dirty="0" err="1" smtClean="0">
                <a:solidFill>
                  <a:srgbClr val="FF0000"/>
                </a:solidFill>
                <a:latin typeface="Times New Roman" panose="02020603050405020304" pitchFamily="18" charset="0"/>
                <a:cs typeface="Times New Roman" panose="02020603050405020304" pitchFamily="18" charset="0"/>
              </a:rPr>
              <a:t>Dept</a:t>
            </a:r>
            <a:r>
              <a:rPr lang="en-US" sz="2800" dirty="0" smtClean="0">
                <a:solidFill>
                  <a:srgbClr val="FF0000"/>
                </a:solidFill>
                <a:latin typeface="Times New Roman" panose="02020603050405020304" pitchFamily="18" charset="0"/>
                <a:cs typeface="Times New Roman" panose="02020603050405020304" pitchFamily="18" charset="0"/>
              </a:rPr>
              <a:t>-ID and </a:t>
            </a:r>
            <a:r>
              <a:rPr lang="en-US" sz="2800" dirty="0" err="1" smtClean="0">
                <a:solidFill>
                  <a:srgbClr val="FF0000"/>
                </a:solidFill>
                <a:latin typeface="Times New Roman" panose="02020603050405020304" pitchFamily="18" charset="0"/>
                <a:cs typeface="Times New Roman" panose="02020603050405020304" pitchFamily="18" charset="0"/>
              </a:rPr>
              <a:t>D_name</a:t>
            </a:r>
            <a:r>
              <a:rPr lang="en-US" sz="2800" dirty="0" smtClean="0">
                <a:solidFill>
                  <a:srgbClr val="FF0000"/>
                </a:solidFill>
                <a:latin typeface="Times New Roman" panose="02020603050405020304" pitchFamily="18" charset="0"/>
                <a:cs typeface="Times New Roman" panose="02020603050405020304" pitchFamily="18" charset="0"/>
              </a:rPr>
              <a:t> of CSE department is updated, then multiple tuples in the above relation have to be updated.</a:t>
            </a:r>
          </a:p>
          <a:p>
            <a:pPr marL="457200" lvl="1" indent="-457200">
              <a:spcBef>
                <a:spcPts val="1000"/>
              </a:spcBef>
            </a:pPr>
            <a:r>
              <a:rPr lang="en-US" sz="2800" dirty="0" smtClean="0">
                <a:solidFill>
                  <a:srgbClr val="FF0000"/>
                </a:solidFill>
                <a:latin typeface="Times New Roman" panose="02020603050405020304" pitchFamily="18" charset="0"/>
                <a:cs typeface="Times New Roman" panose="02020603050405020304" pitchFamily="18" charset="0"/>
              </a:rPr>
              <a:t>This may cause the data of </a:t>
            </a:r>
            <a:r>
              <a:rPr lang="en-US" sz="2800" dirty="0">
                <a:solidFill>
                  <a:srgbClr val="FF0000"/>
                </a:solidFill>
                <a:latin typeface="Times New Roman" panose="02020603050405020304" pitchFamily="18" charset="0"/>
                <a:cs typeface="Times New Roman" panose="02020603050405020304" pitchFamily="18" charset="0"/>
              </a:rPr>
              <a:t>CSE </a:t>
            </a:r>
            <a:r>
              <a:rPr lang="en-US" sz="2800" dirty="0" smtClean="0">
                <a:solidFill>
                  <a:srgbClr val="FF0000"/>
                </a:solidFill>
                <a:latin typeface="Times New Roman" panose="02020603050405020304" pitchFamily="18" charset="0"/>
                <a:cs typeface="Times New Roman" panose="02020603050405020304" pitchFamily="18" charset="0"/>
              </a:rPr>
              <a:t>department to be erroneous.</a:t>
            </a:r>
          </a:p>
          <a:p>
            <a:pPr marL="457200" lvl="1" indent="-457200">
              <a:spcBef>
                <a:spcPts val="1000"/>
              </a:spcBef>
            </a:pPr>
            <a:endParaRPr lang="en-US" sz="2800" dirty="0" smtClean="0">
              <a:solidFill>
                <a:srgbClr val="FF0000"/>
              </a:solidFill>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11480340"/>
              </p:ext>
            </p:extLst>
          </p:nvPr>
        </p:nvGraphicFramePr>
        <p:xfrm>
          <a:off x="431800" y="897466"/>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tc>
                <a:tc>
                  <a:txBody>
                    <a:bodyPr/>
                    <a:lstStyle/>
                    <a:p>
                      <a:r>
                        <a:rPr lang="en-US" dirty="0" smtClean="0"/>
                        <a:t>John</a:t>
                      </a:r>
                      <a:endParaRPr lang="en-US" dirty="0"/>
                    </a:p>
                  </a:txBody>
                  <a:tcPr/>
                </a:tc>
                <a:tc>
                  <a:txBody>
                    <a:bodyPr/>
                    <a:lstStyle/>
                    <a:p>
                      <a:r>
                        <a:rPr lang="en-US" dirty="0" smtClean="0"/>
                        <a:t>h45</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bg1"/>
                    </a:solidFill>
                  </a:tcPr>
                </a:tc>
                <a:tc>
                  <a:txBody>
                    <a:bodyPr/>
                    <a:lstStyle/>
                    <a:p>
                      <a:r>
                        <a:rPr lang="en-US" dirty="0" smtClean="0"/>
                        <a:t>Mary</a:t>
                      </a:r>
                      <a:endParaRPr lang="en-US" dirty="0"/>
                    </a:p>
                  </a:txBody>
                  <a:tcPr>
                    <a:solidFill>
                      <a:schemeClr val="bg1"/>
                    </a:solidFill>
                  </a:tcPr>
                </a:tc>
                <a:tc>
                  <a:txBody>
                    <a:bodyPr/>
                    <a:lstStyle/>
                    <a:p>
                      <a:r>
                        <a:rPr lang="en-US" dirty="0" smtClean="0"/>
                        <a:t>h98</a:t>
                      </a:r>
                      <a:endParaRPr lang="en-US" dirty="0"/>
                    </a:p>
                  </a:txBody>
                  <a:tcPr>
                    <a:solidFill>
                      <a:schemeClr val="bg1"/>
                    </a:solidFill>
                  </a:tcPr>
                </a:tc>
                <a:tc>
                  <a:txBody>
                    <a:bodyPr/>
                    <a:lstStyle/>
                    <a:p>
                      <a:r>
                        <a:rPr lang="en-US" dirty="0" smtClean="0"/>
                        <a:t>SB</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tc>
                <a:tc>
                  <a:txBody>
                    <a:bodyPr/>
                    <a:lstStyle/>
                    <a:p>
                      <a:r>
                        <a:rPr lang="en-US" dirty="0" smtClean="0"/>
                        <a:t>Mark</a:t>
                      </a:r>
                      <a:endParaRPr lang="en-US" dirty="0"/>
                    </a:p>
                  </a:txBody>
                  <a:tcPr/>
                </a:tc>
                <a:tc>
                  <a:txBody>
                    <a:bodyPr/>
                    <a:lstStyle/>
                    <a:p>
                      <a:r>
                        <a:rPr lang="en-US" dirty="0" smtClean="0"/>
                        <a:t>h76</a:t>
                      </a:r>
                      <a:endParaRPr lang="en-US" dirty="0"/>
                    </a:p>
                  </a:txBody>
                  <a:tcPr/>
                </a:tc>
                <a:tc>
                  <a:txBody>
                    <a:bodyPr/>
                    <a:lstStyle/>
                    <a:p>
                      <a:r>
                        <a:rPr lang="en-US" dirty="0" smtClean="0"/>
                        <a:t>GH</a:t>
                      </a:r>
                      <a:endParaRPr lang="en-US" dirty="0"/>
                    </a:p>
                  </a:txBody>
                  <a:tcPr/>
                </a:tc>
                <a:tc>
                  <a:txBody>
                    <a:bodyPr/>
                    <a:lstStyle/>
                    <a:p>
                      <a:r>
                        <a:rPr lang="en-US" dirty="0" smtClean="0"/>
                        <a:t>WB</a:t>
                      </a:r>
                      <a:endParaRPr lang="en-US" dirty="0"/>
                    </a:p>
                  </a:txBody>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tc>
                <a:tc>
                  <a:txBody>
                    <a:bodyPr/>
                    <a:lstStyle/>
                    <a:p>
                      <a:r>
                        <a:rPr lang="en-US" dirty="0" smtClean="0"/>
                        <a:t>James</a:t>
                      </a:r>
                      <a:endParaRPr lang="en-US" dirty="0"/>
                    </a:p>
                  </a:txBody>
                  <a:tcPr/>
                </a:tc>
                <a:tc>
                  <a:txBody>
                    <a:bodyPr/>
                    <a:lstStyle/>
                    <a:p>
                      <a:r>
                        <a:rPr lang="en-US" dirty="0" smtClean="0"/>
                        <a:t>h55</a:t>
                      </a:r>
                      <a:endParaRPr lang="en-US" dirty="0"/>
                    </a:p>
                  </a:txBody>
                  <a:tcPr/>
                </a:tc>
                <a:tc>
                  <a:txBody>
                    <a:bodyPr/>
                    <a:lstStyle/>
                    <a:p>
                      <a:r>
                        <a:rPr lang="en-US" dirty="0" smtClean="0"/>
                        <a:t>MK</a:t>
                      </a:r>
                      <a:endParaRPr lang="en-US" dirty="0"/>
                    </a:p>
                  </a:txBody>
                  <a:tcPr/>
                </a:tc>
                <a:tc>
                  <a:txBody>
                    <a:bodyPr/>
                    <a:lstStyle/>
                    <a:p>
                      <a:r>
                        <a:rPr lang="en-US" dirty="0" smtClean="0"/>
                        <a:t>AP</a:t>
                      </a:r>
                      <a:endParaRPr lang="en-US" dirty="0"/>
                    </a:p>
                  </a:txBody>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bg1"/>
                    </a:solidFill>
                  </a:tcPr>
                </a:tc>
                <a:tc>
                  <a:txBody>
                    <a:bodyPr/>
                    <a:lstStyle/>
                    <a:p>
                      <a:r>
                        <a:rPr lang="en-US" dirty="0" smtClean="0"/>
                        <a:t>Martha</a:t>
                      </a:r>
                      <a:endParaRPr lang="en-US" dirty="0"/>
                    </a:p>
                  </a:txBody>
                  <a:tcPr>
                    <a:solidFill>
                      <a:schemeClr val="bg1"/>
                    </a:solidFill>
                  </a:tcPr>
                </a:tc>
                <a:tc>
                  <a:txBody>
                    <a:bodyPr/>
                    <a:lstStyle/>
                    <a:p>
                      <a:r>
                        <a:rPr lang="en-US" dirty="0" smtClean="0"/>
                        <a:t>h51</a:t>
                      </a:r>
                      <a:endParaRPr lang="en-US" dirty="0"/>
                    </a:p>
                  </a:txBody>
                  <a:tcPr>
                    <a:solidFill>
                      <a:schemeClr val="bg1"/>
                    </a:solidFill>
                  </a:tcPr>
                </a:tc>
                <a:tc>
                  <a:txBody>
                    <a:bodyPr/>
                    <a:lstStyle/>
                    <a:p>
                      <a:r>
                        <a:rPr lang="en-US" dirty="0" smtClean="0"/>
                        <a:t>LM</a:t>
                      </a:r>
                      <a:endParaRPr lang="en-US" dirty="0"/>
                    </a:p>
                  </a:txBody>
                  <a:tcPr>
                    <a:solidFill>
                      <a:schemeClr val="bg1"/>
                    </a:solidFill>
                  </a:tcPr>
                </a:tc>
                <a:tc>
                  <a:txBody>
                    <a:bodyPr/>
                    <a:lstStyle/>
                    <a:p>
                      <a:r>
                        <a:rPr lang="en-US" dirty="0" smtClean="0"/>
                        <a:t>JK</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83247380"/>
              </p:ext>
            </p:extLst>
          </p:nvPr>
        </p:nvGraphicFramePr>
        <p:xfrm>
          <a:off x="4914901" y="897466"/>
          <a:ext cx="6565899" cy="2357855"/>
        </p:xfrm>
        <a:graphic>
          <a:graphicData uri="http://schemas.openxmlformats.org/drawingml/2006/table">
            <a:tbl>
              <a:tblPr firstRow="1" bandRow="1"/>
              <a:tblGrid>
                <a:gridCol w="1289116">
                  <a:extLst>
                    <a:ext uri="{9D8B030D-6E8A-4147-A177-3AD203B41FA5}">
                      <a16:colId xmlns:a16="http://schemas.microsoft.com/office/drawing/2014/main" val="1726488674"/>
                    </a:ext>
                  </a:extLst>
                </a:gridCol>
                <a:gridCol w="1392246">
                  <a:extLst>
                    <a:ext uri="{9D8B030D-6E8A-4147-A177-3AD203B41FA5}">
                      <a16:colId xmlns:a16="http://schemas.microsoft.com/office/drawing/2014/main" val="3401896899"/>
                    </a:ext>
                  </a:extLst>
                </a:gridCol>
                <a:gridCol w="1294996">
                  <a:extLst>
                    <a:ext uri="{9D8B030D-6E8A-4147-A177-3AD203B41FA5}">
                      <a16:colId xmlns:a16="http://schemas.microsoft.com/office/drawing/2014/main" val="3727826248"/>
                    </a:ext>
                  </a:extLst>
                </a:gridCol>
                <a:gridCol w="895908">
                  <a:extLst>
                    <a:ext uri="{9D8B030D-6E8A-4147-A177-3AD203B41FA5}">
                      <a16:colId xmlns:a16="http://schemas.microsoft.com/office/drawing/2014/main" val="997635353"/>
                    </a:ext>
                  </a:extLst>
                </a:gridCol>
                <a:gridCol w="1693633">
                  <a:extLst>
                    <a:ext uri="{9D8B030D-6E8A-4147-A177-3AD203B41FA5}">
                      <a16:colId xmlns:a16="http://schemas.microsoft.com/office/drawing/2014/main" val="2647227344"/>
                    </a:ext>
                  </a:extLst>
                </a:gridCol>
              </a:tblGrid>
              <a:tr h="529055">
                <a:tc>
                  <a:txBody>
                    <a:bodyPr/>
                    <a:lstStyle/>
                    <a:p>
                      <a:r>
                        <a:rPr lang="en-US" sz="1600" b="1" dirty="0" err="1" smtClean="0"/>
                        <a:t>Dept</a:t>
                      </a:r>
                      <a:r>
                        <a:rPr lang="en-US" sz="1600" b="1" dirty="0" smtClean="0"/>
                        <a:t>-ID</a:t>
                      </a:r>
                      <a:endParaRPr lang="en-US" sz="1600" b="1" dirty="0"/>
                    </a:p>
                  </a:txBody>
                  <a:tcPr>
                    <a:solidFill>
                      <a:srgbClr val="FFFF00"/>
                    </a:solidFill>
                  </a:tcPr>
                </a:tc>
                <a:tc>
                  <a:txBody>
                    <a:bodyPr/>
                    <a:lstStyle/>
                    <a:p>
                      <a:r>
                        <a:rPr lang="en-US" sz="1600" b="1" dirty="0" err="1" smtClean="0"/>
                        <a:t>D_name</a:t>
                      </a:r>
                      <a:endParaRPr lang="en-US" sz="1600" b="1" dirty="0"/>
                    </a:p>
                  </a:txBody>
                  <a:tcPr>
                    <a:solidFill>
                      <a:srgbClr val="FFFF00"/>
                    </a:solidFill>
                  </a:tcPr>
                </a:tc>
                <a:tc>
                  <a:txBody>
                    <a:bodyPr/>
                    <a:lstStyle/>
                    <a:p>
                      <a:r>
                        <a:rPr lang="en-US" sz="1600" b="1" dirty="0" smtClean="0"/>
                        <a:t>Building.NO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solidFill>
                            <a:schemeClr val="tx1"/>
                          </a:solidFill>
                        </a:rPr>
                        <a:t>D501</a:t>
                      </a:r>
                      <a:endParaRPr lang="en-US" dirty="0">
                        <a:solidFill>
                          <a:schemeClr val="tx1"/>
                        </a:solidFill>
                      </a:endParaRPr>
                    </a:p>
                  </a:txBody>
                  <a:tcPr>
                    <a:solidFill>
                      <a:srgbClr val="FF0000"/>
                    </a:solidFill>
                  </a:tcPr>
                </a:tc>
                <a:tc>
                  <a:txBody>
                    <a:bodyPr/>
                    <a:lstStyle/>
                    <a:p>
                      <a:r>
                        <a:rPr lang="en-US" dirty="0" smtClean="0">
                          <a:solidFill>
                            <a:schemeClr val="tx1"/>
                          </a:solidFill>
                        </a:rPr>
                        <a:t>CSE</a:t>
                      </a:r>
                      <a:endParaRPr lang="en-US" dirty="0">
                        <a:solidFill>
                          <a:schemeClr val="tx1"/>
                        </a:solidFill>
                      </a:endParaRPr>
                    </a:p>
                  </a:txBody>
                  <a:tcPr>
                    <a:solidFill>
                      <a:srgbClr val="FF0000"/>
                    </a:solidFill>
                  </a:tcPr>
                </a:tc>
                <a:tc>
                  <a:txBody>
                    <a:bodyPr/>
                    <a:lstStyle/>
                    <a:p>
                      <a:r>
                        <a:rPr lang="en-US" dirty="0" smtClean="0">
                          <a:solidFill>
                            <a:schemeClr val="tx1"/>
                          </a:solidFill>
                        </a:rPr>
                        <a:t>B98</a:t>
                      </a:r>
                      <a:endParaRPr lang="en-US" dirty="0">
                        <a:solidFill>
                          <a:schemeClr val="tx1"/>
                        </a:solidFill>
                      </a:endParaRPr>
                    </a:p>
                  </a:txBody>
                  <a:tcPr>
                    <a:solidFill>
                      <a:srgbClr val="FF0000"/>
                    </a:solidFill>
                  </a:tcPr>
                </a:tc>
                <a:tc>
                  <a:txBody>
                    <a:bodyPr/>
                    <a:lstStyle/>
                    <a:p>
                      <a:r>
                        <a:rPr lang="en-US" dirty="0" smtClean="0">
                          <a:solidFill>
                            <a:schemeClr val="tx1"/>
                          </a:solidFill>
                        </a:rPr>
                        <a:t>SD</a:t>
                      </a:r>
                      <a:endParaRPr lang="en-US" dirty="0">
                        <a:solidFill>
                          <a:schemeClr val="tx1"/>
                        </a:solidFill>
                      </a:endParaRPr>
                    </a:p>
                  </a:txBody>
                  <a:tcPr/>
                </a:tc>
                <a:tc>
                  <a:txBody>
                    <a:bodyPr/>
                    <a:lstStyle/>
                    <a:p>
                      <a:r>
                        <a:rPr lang="en-US" dirty="0" smtClean="0">
                          <a:solidFill>
                            <a:schemeClr val="tx1"/>
                          </a:solidFill>
                        </a:rPr>
                        <a:t>OD</a:t>
                      </a:r>
                      <a:endParaRPr lang="en-US" dirty="0">
                        <a:solidFill>
                          <a:schemeClr val="tx1"/>
                        </a:solidFill>
                      </a:endParaRPr>
                    </a:p>
                  </a:txBody>
                  <a:tcPr/>
                </a:tc>
                <a:extLst>
                  <a:ext uri="{0D108BD9-81ED-4DB2-BD59-A6C34878D82A}">
                    <a16:rowId xmlns:a16="http://schemas.microsoft.com/office/drawing/2014/main" val="2300186093"/>
                  </a:ext>
                </a:extLst>
              </a:tr>
              <a:tr h="306516">
                <a:tc>
                  <a:txBody>
                    <a:bodyPr/>
                    <a:lstStyle/>
                    <a:p>
                      <a:r>
                        <a:rPr lang="en-US" dirty="0" smtClean="0"/>
                        <a:t>D502</a:t>
                      </a:r>
                      <a:endParaRPr lang="en-US" dirty="0"/>
                    </a:p>
                  </a:txBody>
                  <a:tcPr>
                    <a:solidFill>
                      <a:schemeClr val="bg1"/>
                    </a:solidFill>
                  </a:tcPr>
                </a:tc>
                <a:tc>
                  <a:txBody>
                    <a:bodyPr/>
                    <a:lstStyle/>
                    <a:p>
                      <a:r>
                        <a:rPr lang="en-US" dirty="0" smtClean="0"/>
                        <a:t>ECE</a:t>
                      </a:r>
                      <a:endParaRPr lang="en-US" dirty="0"/>
                    </a:p>
                  </a:txBody>
                  <a:tcPr>
                    <a:solidFill>
                      <a:schemeClr val="bg1"/>
                    </a:solidFill>
                  </a:tcPr>
                </a:tc>
                <a:tc>
                  <a:txBody>
                    <a:bodyPr/>
                    <a:lstStyle/>
                    <a:p>
                      <a:r>
                        <a:rPr lang="en-US" dirty="0" smtClean="0"/>
                        <a:t>B96</a:t>
                      </a:r>
                      <a:endParaRPr lang="en-US" dirty="0"/>
                    </a:p>
                  </a:txBody>
                  <a:tcPr>
                    <a:solidFill>
                      <a:schemeClr val="bg1"/>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tc>
                  <a:txBody>
                    <a:bodyPr/>
                    <a:lstStyle/>
                    <a:p>
                      <a:r>
                        <a:rPr lang="en-US" b="1" dirty="0" smtClean="0">
                          <a:solidFill>
                            <a:schemeClr val="tx1"/>
                          </a:solidFill>
                        </a:rPr>
                        <a:t>NULL</a:t>
                      </a:r>
                      <a:endParaRPr lang="en-US" b="1" dirty="0">
                        <a:solidFill>
                          <a:schemeClr val="tx1"/>
                        </a:solidFill>
                      </a:endParaRPr>
                    </a:p>
                  </a:txBody>
                  <a:tcPr/>
                </a:tc>
                <a:extLst>
                  <a:ext uri="{0D108BD9-81ED-4DB2-BD59-A6C34878D82A}">
                    <a16:rowId xmlns:a16="http://schemas.microsoft.com/office/drawing/2014/main" val="205153720"/>
                  </a:ext>
                </a:extLst>
              </a:tr>
              <a:tr h="306516">
                <a:tc>
                  <a:txBody>
                    <a:bodyPr/>
                    <a:lstStyle/>
                    <a:p>
                      <a:r>
                        <a:rPr lang="en-US" dirty="0" smtClean="0">
                          <a:solidFill>
                            <a:schemeClr val="tx1"/>
                          </a:solidFill>
                        </a:rPr>
                        <a:t>D501</a:t>
                      </a:r>
                      <a:endParaRPr lang="en-US" dirty="0">
                        <a:solidFill>
                          <a:schemeClr val="tx1"/>
                        </a:solidFill>
                      </a:endParaRPr>
                    </a:p>
                  </a:txBody>
                  <a:tcPr>
                    <a:solidFill>
                      <a:srgbClr val="FF0000"/>
                    </a:solidFill>
                  </a:tcPr>
                </a:tc>
                <a:tc>
                  <a:txBody>
                    <a:bodyPr/>
                    <a:lstStyle/>
                    <a:p>
                      <a:r>
                        <a:rPr lang="en-US" dirty="0" smtClean="0">
                          <a:solidFill>
                            <a:schemeClr val="tx1"/>
                          </a:solidFill>
                        </a:rPr>
                        <a:t>CSE</a:t>
                      </a:r>
                      <a:endParaRPr lang="en-US" dirty="0">
                        <a:solidFill>
                          <a:schemeClr val="tx1"/>
                        </a:solidFill>
                      </a:endParaRPr>
                    </a:p>
                  </a:txBody>
                  <a:tcPr>
                    <a:solidFill>
                      <a:srgbClr val="FF0000"/>
                    </a:solidFill>
                  </a:tcPr>
                </a:tc>
                <a:tc>
                  <a:txBody>
                    <a:bodyPr/>
                    <a:lstStyle/>
                    <a:p>
                      <a:r>
                        <a:rPr lang="en-US" dirty="0" smtClean="0">
                          <a:solidFill>
                            <a:schemeClr val="tx1"/>
                          </a:solidFill>
                        </a:rPr>
                        <a:t>B98</a:t>
                      </a:r>
                      <a:endParaRPr lang="en-US" dirty="0">
                        <a:solidFill>
                          <a:schemeClr val="tx1"/>
                        </a:solidFill>
                      </a:endParaRPr>
                    </a:p>
                  </a:txBody>
                  <a:tcPr>
                    <a:solidFill>
                      <a:srgbClr val="FF0000"/>
                    </a:solidFill>
                  </a:tcPr>
                </a:tc>
                <a:tc>
                  <a:txBody>
                    <a:bodyPr/>
                    <a:lstStyle/>
                    <a:p>
                      <a:r>
                        <a:rPr lang="en-US" dirty="0" smtClean="0">
                          <a:solidFill>
                            <a:schemeClr val="tx1"/>
                          </a:solidFill>
                        </a:rPr>
                        <a:t>SD</a:t>
                      </a:r>
                      <a:endParaRPr lang="en-US" dirty="0">
                        <a:solidFill>
                          <a:schemeClr val="tx1"/>
                        </a:solidFill>
                      </a:endParaRPr>
                    </a:p>
                  </a:txBody>
                  <a:tcPr/>
                </a:tc>
                <a:tc>
                  <a:txBody>
                    <a:bodyPr/>
                    <a:lstStyle/>
                    <a:p>
                      <a:r>
                        <a:rPr lang="en-US" dirty="0" smtClean="0">
                          <a:solidFill>
                            <a:schemeClr val="tx1"/>
                          </a:solidFill>
                        </a:rPr>
                        <a:t>OD</a:t>
                      </a:r>
                      <a:endParaRPr lang="en-US" dirty="0">
                        <a:solidFill>
                          <a:schemeClr val="tx1"/>
                        </a:solidFill>
                      </a:endParaRPr>
                    </a:p>
                  </a:txBody>
                  <a:tcPr/>
                </a:tc>
                <a:extLst>
                  <a:ext uri="{0D108BD9-81ED-4DB2-BD59-A6C34878D82A}">
                    <a16:rowId xmlns:a16="http://schemas.microsoft.com/office/drawing/2014/main" val="260977647"/>
                  </a:ext>
                </a:extLst>
              </a:tr>
              <a:tr h="306516">
                <a:tc>
                  <a:txBody>
                    <a:bodyPr/>
                    <a:lstStyle/>
                    <a:p>
                      <a:r>
                        <a:rPr lang="en-US" dirty="0" smtClean="0"/>
                        <a:t>D601</a:t>
                      </a:r>
                      <a:endParaRPr lang="en-US" dirty="0"/>
                    </a:p>
                  </a:txBody>
                  <a:tcPr>
                    <a:solidFill>
                      <a:schemeClr val="bg1"/>
                    </a:solidFill>
                  </a:tcPr>
                </a:tc>
                <a:tc>
                  <a:txBody>
                    <a:bodyPr/>
                    <a:lstStyle/>
                    <a:p>
                      <a:r>
                        <a:rPr lang="en-US" dirty="0" smtClean="0"/>
                        <a:t>AI</a:t>
                      </a:r>
                      <a:endParaRPr lang="en-US" dirty="0"/>
                    </a:p>
                  </a:txBody>
                  <a:tcPr>
                    <a:solidFill>
                      <a:schemeClr val="bg1"/>
                    </a:solidFill>
                  </a:tcPr>
                </a:tc>
                <a:tc>
                  <a:txBody>
                    <a:bodyPr/>
                    <a:lstStyle/>
                    <a:p>
                      <a:r>
                        <a:rPr lang="en-US" dirty="0" smtClean="0"/>
                        <a:t>B74</a:t>
                      </a:r>
                      <a:endParaRPr lang="en-US" dirty="0"/>
                    </a:p>
                  </a:txBody>
                  <a:tcPr>
                    <a:solidFill>
                      <a:schemeClr val="bg1"/>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5" name="TextBox 4"/>
          <p:cNvSpPr txBox="1"/>
          <p:nvPr/>
        </p:nvSpPr>
        <p:spPr>
          <a:xfrm>
            <a:off x="9725522" y="242208"/>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309933843"/>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endParaRPr lang="en-US" sz="32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3200" b="1" dirty="0">
              <a:latin typeface="Times New Roman" panose="02020603050405020304" pitchFamily="18" charset="0"/>
              <a:cs typeface="Times New Roman" panose="02020603050405020304" pitchFamily="18" charset="0"/>
            </a:endParaRPr>
          </a:p>
          <a:p>
            <a:pPr marL="0" lvl="1" indent="0">
              <a:spcBef>
                <a:spcPts val="1000"/>
              </a:spcBef>
              <a:buNone/>
            </a:pPr>
            <a:endParaRPr lang="en-US" sz="3200" b="1" dirty="0" smtClean="0">
              <a:latin typeface="Times New Roman" panose="02020603050405020304" pitchFamily="18" charset="0"/>
              <a:cs typeface="Times New Roman" panose="02020603050405020304" pitchFamily="18" charset="0"/>
            </a:endParaRPr>
          </a:p>
          <a:p>
            <a:pPr marL="0" lvl="1" indent="0" algn="ctr">
              <a:spcBef>
                <a:spcPts val="1000"/>
              </a:spcBef>
              <a:buNone/>
            </a:pPr>
            <a:endParaRPr lang="en-US" sz="4000" b="1" dirty="0" smtClean="0">
              <a:latin typeface="Times New Roman" panose="02020603050405020304" pitchFamily="18" charset="0"/>
              <a:cs typeface="Times New Roman" panose="02020603050405020304" pitchFamily="18" charset="0"/>
            </a:endParaRPr>
          </a:p>
          <a:p>
            <a:pPr marL="0" lvl="1" indent="0" algn="ctr">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b="1"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marL="514350" indent="-514350">
              <a:buAutoNum type="arabicPeriod"/>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225100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It is a semantic constraint between two sets of attributes (X, Y) of a relation schema R of a database.</a:t>
            </a: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It is defined according to the semantic of the attributes of R.</a:t>
            </a:r>
            <a:endParaRPr lang="en-US" dirty="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It is represented as X → Y.</a:t>
            </a: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X is called </a:t>
            </a:r>
            <a:r>
              <a:rPr lang="en-US" sz="2800" b="1" dirty="0" smtClean="0">
                <a:latin typeface="Times New Roman" panose="02020603050405020304" pitchFamily="18" charset="0"/>
                <a:cs typeface="Times New Roman" panose="02020603050405020304" pitchFamily="18" charset="0"/>
              </a:rPr>
              <a:t>determinant</a:t>
            </a:r>
            <a:r>
              <a:rPr lang="en-US" sz="2800" dirty="0" smtClean="0">
                <a:latin typeface="Times New Roman" panose="02020603050405020304" pitchFamily="18" charset="0"/>
                <a:cs typeface="Times New Roman" panose="02020603050405020304" pitchFamily="18" charset="0"/>
              </a:rPr>
              <a:t> and Y is called </a:t>
            </a:r>
            <a:r>
              <a:rPr lang="en-US" sz="2800" b="1" dirty="0" smtClean="0">
                <a:latin typeface="Times New Roman" panose="02020603050405020304" pitchFamily="18" charset="0"/>
                <a:cs typeface="Times New Roman" panose="02020603050405020304" pitchFamily="18" charset="0"/>
              </a:rPr>
              <a:t>dependent</a:t>
            </a:r>
            <a:r>
              <a:rPr lang="en-US" sz="2800" dirty="0" smtClean="0">
                <a:latin typeface="Times New Roman" panose="02020603050405020304" pitchFamily="18" charset="0"/>
                <a:cs typeface="Times New Roman" panose="02020603050405020304" pitchFamily="18" charset="0"/>
              </a:rPr>
              <a:t>.</a:t>
            </a: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It is read as X </a:t>
            </a:r>
            <a:r>
              <a:rPr lang="en-US" sz="2800" b="1" dirty="0" smtClean="0">
                <a:latin typeface="Times New Roman" panose="02020603050405020304" pitchFamily="18" charset="0"/>
                <a:cs typeface="Times New Roman" panose="02020603050405020304" pitchFamily="18" charset="0"/>
              </a:rPr>
              <a:t>functionally determines </a:t>
            </a:r>
            <a:r>
              <a:rPr lang="en-US" sz="2800" dirty="0" smtClean="0">
                <a:latin typeface="Times New Roman" panose="02020603050405020304" pitchFamily="18" charset="0"/>
                <a:cs typeface="Times New Roman" panose="02020603050405020304" pitchFamily="18" charset="0"/>
              </a:rPr>
              <a:t>Y.</a:t>
            </a:r>
          </a:p>
          <a:p>
            <a:pPr marL="457200" lvl="1" indent="-457200">
              <a:spcBef>
                <a:spcPts val="1000"/>
              </a:spcBef>
            </a:pPr>
            <a:r>
              <a:rPr lang="en-US" sz="2800" dirty="0">
                <a:latin typeface="Times New Roman" panose="02020603050405020304" pitchFamily="18" charset="0"/>
                <a:cs typeface="Times New Roman" panose="02020603050405020304" pitchFamily="18" charset="0"/>
              </a:rPr>
              <a:t>It is read as </a:t>
            </a:r>
            <a:r>
              <a:rPr lang="en-US" sz="2800" dirty="0" smtClean="0">
                <a:latin typeface="Times New Roman" panose="02020603050405020304" pitchFamily="18" charset="0"/>
                <a:cs typeface="Times New Roman" panose="02020603050405020304" pitchFamily="18" charset="0"/>
              </a:rPr>
              <a:t>Y </a:t>
            </a:r>
            <a:r>
              <a:rPr lang="en-US" sz="2800" b="1" dirty="0" smtClean="0">
                <a:latin typeface="Times New Roman" panose="02020603050405020304" pitchFamily="18" charset="0"/>
                <a:cs typeface="Times New Roman" panose="02020603050405020304" pitchFamily="18" charset="0"/>
              </a:rPr>
              <a:t>is </a:t>
            </a:r>
            <a:r>
              <a:rPr lang="en-US" sz="2800" b="1" dirty="0">
                <a:latin typeface="Times New Roman" panose="02020603050405020304" pitchFamily="18" charset="0"/>
                <a:cs typeface="Times New Roman" panose="02020603050405020304" pitchFamily="18" charset="0"/>
              </a:rPr>
              <a:t>functionally </a:t>
            </a:r>
            <a:r>
              <a:rPr lang="en-US" sz="2800" b="1" dirty="0" smtClean="0">
                <a:latin typeface="Times New Roman" panose="02020603050405020304" pitchFamily="18" charset="0"/>
                <a:cs typeface="Times New Roman" panose="02020603050405020304" pitchFamily="18" charset="0"/>
              </a:rPr>
              <a:t>determined by </a:t>
            </a:r>
            <a:r>
              <a:rPr lang="en-US" sz="2800" dirty="0" smtClean="0">
                <a:latin typeface="Times New Roman" panose="02020603050405020304" pitchFamily="18" charset="0"/>
                <a:cs typeface="Times New Roman" panose="02020603050405020304" pitchFamily="18" charset="0"/>
              </a:rPr>
              <a:t>X.</a:t>
            </a: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The constraint imposed by a functional dependency, </a:t>
            </a:r>
            <a:r>
              <a:rPr lang="en-US" sz="2800" dirty="0">
                <a:latin typeface="Times New Roman" panose="02020603050405020304" pitchFamily="18" charset="0"/>
                <a:cs typeface="Times New Roman" panose="02020603050405020304" pitchFamily="18" charset="0"/>
              </a:rPr>
              <a:t>X → </a:t>
            </a:r>
            <a:r>
              <a:rPr lang="en-US" sz="2800" dirty="0" smtClean="0">
                <a:latin typeface="Times New Roman" panose="02020603050405020304" pitchFamily="18" charset="0"/>
                <a:cs typeface="Times New Roman" panose="02020603050405020304" pitchFamily="18" charset="0"/>
              </a:rPr>
              <a:t>Y, is that for any two tuples t1 and t2 of a </a:t>
            </a:r>
            <a:r>
              <a:rPr lang="en-US" sz="2800" b="1" dirty="0" smtClean="0">
                <a:latin typeface="Times New Roman" panose="02020603050405020304" pitchFamily="18" charset="0"/>
                <a:cs typeface="Times New Roman" panose="02020603050405020304" pitchFamily="18" charset="0"/>
              </a:rPr>
              <a:t>relational instance r </a:t>
            </a:r>
            <a:r>
              <a:rPr lang="en-US" sz="2800" dirty="0" smtClean="0">
                <a:latin typeface="Times New Roman" panose="02020603050405020304" pitchFamily="18" charset="0"/>
                <a:cs typeface="Times New Roman" panose="02020603050405020304" pitchFamily="18" charset="0"/>
              </a:rPr>
              <a:t>of </a:t>
            </a:r>
            <a:r>
              <a:rPr lang="en-US" sz="2800" b="1" dirty="0">
                <a:latin typeface="Times New Roman" panose="02020603050405020304" pitchFamily="18" charset="0"/>
                <a:cs typeface="Times New Roman" panose="02020603050405020304" pitchFamily="18" charset="0"/>
              </a:rPr>
              <a:t>relation schema </a:t>
            </a:r>
            <a:r>
              <a:rPr lang="en-US" sz="2800" b="1" dirty="0" smtClean="0">
                <a:latin typeface="Times New Roman" panose="02020603050405020304" pitchFamily="18" charset="0"/>
                <a:cs typeface="Times New Roman" panose="02020603050405020304" pitchFamily="18" charset="0"/>
              </a:rPr>
              <a:t>R</a:t>
            </a:r>
            <a:r>
              <a:rPr lang="en-US" sz="2800" dirty="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marL="3200400" lvl="8" indent="0">
              <a:spcBef>
                <a:spcPts val="1000"/>
              </a:spcBef>
              <a:buNone/>
            </a:pPr>
            <a:r>
              <a:rPr lang="en-US" sz="22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If (t1.X = t2.X) then (t1.Y </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t2.Y )</a:t>
            </a: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1201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169" y="228600"/>
            <a:ext cx="11167752" cy="5730240"/>
          </a:xfrm>
        </p:spPr>
        <p:txBody>
          <a:bodyPr>
            <a:normAutofit/>
          </a:bodyPr>
          <a:lstStyle/>
          <a:p>
            <a:pPr marL="0" indent="0">
              <a:buNone/>
            </a:pPr>
            <a:r>
              <a:rPr lang="en-US" sz="3200" b="1" dirty="0" smtClean="0">
                <a:latin typeface="Times New Roman" panose="02020603050405020304" pitchFamily="18" charset="0"/>
                <a:cs typeface="Times New Roman" panose="02020603050405020304" pitchFamily="18" charset="0"/>
              </a:rPr>
              <a:t>Relation Schema:</a:t>
            </a:r>
            <a:endParaRPr lang="en-US" sz="3200" b="1" dirty="0">
              <a:latin typeface="Times New Roman" panose="02020603050405020304" pitchFamily="18" charset="0"/>
              <a:cs typeface="Times New Roman" panose="02020603050405020304" pitchFamily="18" charset="0"/>
            </a:endParaRPr>
          </a:p>
          <a:p>
            <a:r>
              <a:rPr lang="en-US" dirty="0" smtClean="0">
                <a:solidFill>
                  <a:prstClr val="black"/>
                </a:solidFill>
                <a:latin typeface="Times New Roman" panose="02020603050405020304" pitchFamily="18" charset="0"/>
                <a:cs typeface="Times New Roman" panose="02020603050405020304" pitchFamily="18" charset="0"/>
              </a:rPr>
              <a:t>Schema = logical representation, model or blue-print</a:t>
            </a:r>
          </a:p>
          <a:p>
            <a:r>
              <a:rPr lang="en-US" dirty="0" smtClean="0">
                <a:solidFill>
                  <a:prstClr val="black"/>
                </a:solidFill>
                <a:latin typeface="Times New Roman" panose="02020603050405020304" pitchFamily="18" charset="0"/>
                <a:cs typeface="Times New Roman" panose="02020603050405020304" pitchFamily="18" charset="0"/>
              </a:rPr>
              <a:t>It is the logical representation of a relation</a:t>
            </a:r>
          </a:p>
          <a:p>
            <a:r>
              <a:rPr lang="en-US" dirty="0" smtClean="0">
                <a:solidFill>
                  <a:prstClr val="black"/>
                </a:solidFill>
                <a:latin typeface="Times New Roman" panose="02020603050405020304" pitchFamily="18" charset="0"/>
                <a:cs typeface="Times New Roman" panose="02020603050405020304" pitchFamily="18" charset="0"/>
              </a:rPr>
              <a:t>It is represented by a relation schema name defined by a set of attribute and domain name pairs.</a:t>
            </a:r>
          </a:p>
          <a:p>
            <a:pPr marL="0" indent="0">
              <a:buNone/>
            </a:pPr>
            <a:r>
              <a:rPr lang="en-US" dirty="0" smtClean="0">
                <a:solidFill>
                  <a:prstClr val="black"/>
                </a:solidFill>
                <a:latin typeface="Times New Roman" panose="02020603050405020304" pitchFamily="18" charset="0"/>
                <a:cs typeface="Times New Roman" panose="02020603050405020304" pitchFamily="18" charset="0"/>
              </a:rPr>
              <a:t>Example:</a:t>
            </a:r>
          </a:p>
          <a:p>
            <a:pPr marL="0" indent="0">
              <a:buNone/>
            </a:pPr>
            <a:r>
              <a:rPr lang="en-US" dirty="0" smtClean="0">
                <a:solidFill>
                  <a:prstClr val="black"/>
                </a:solidFill>
                <a:latin typeface="Times New Roman" panose="02020603050405020304" pitchFamily="18" charset="0"/>
                <a:cs typeface="Times New Roman" panose="02020603050405020304" pitchFamily="18" charset="0"/>
              </a:rPr>
              <a:t>Student(</a:t>
            </a:r>
            <a:r>
              <a:rPr lang="en-US" dirty="0" err="1" smtClean="0">
                <a:solidFill>
                  <a:prstClr val="black"/>
                </a:solidFill>
                <a:latin typeface="Times New Roman" panose="02020603050405020304" pitchFamily="18" charset="0"/>
                <a:cs typeface="Times New Roman" panose="02020603050405020304" pitchFamily="18" charset="0"/>
              </a:rPr>
              <a:t>RollNo:</a:t>
            </a:r>
            <a:r>
              <a:rPr lang="en-US" dirty="0" err="1">
                <a:solidFill>
                  <a:srgbClr val="FF0000"/>
                </a:solidFill>
                <a:latin typeface="Times New Roman" panose="02020603050405020304" pitchFamily="18" charset="0"/>
                <a:cs typeface="Times New Roman" panose="02020603050405020304" pitchFamily="18" charset="0"/>
              </a:rPr>
              <a:t>n</a:t>
            </a:r>
            <a:r>
              <a:rPr lang="en-US" dirty="0" err="1" smtClean="0">
                <a:solidFill>
                  <a:srgbClr val="FF0000"/>
                </a:solidFill>
                <a:latin typeface="Times New Roman" panose="02020603050405020304" pitchFamily="18" charset="0"/>
                <a:cs typeface="Times New Roman" panose="02020603050405020304" pitchFamily="18" charset="0"/>
              </a:rPr>
              <a:t>umber</a:t>
            </a:r>
            <a:r>
              <a:rPr lang="en-US" dirty="0" smtClean="0">
                <a:solidFill>
                  <a:prstClr val="black"/>
                </a:solidFill>
                <a:latin typeface="Times New Roman" panose="02020603050405020304" pitchFamily="18" charset="0"/>
                <a:cs typeface="Times New Roman" panose="02020603050405020304" pitchFamily="18" charset="0"/>
              </a:rPr>
              <a:t>, </a:t>
            </a:r>
            <a:r>
              <a:rPr lang="en-US" dirty="0" err="1" smtClean="0">
                <a:solidFill>
                  <a:prstClr val="black"/>
                </a:solidFill>
                <a:latin typeface="Times New Roman" panose="02020603050405020304" pitchFamily="18" charset="0"/>
                <a:cs typeface="Times New Roman" panose="02020603050405020304" pitchFamily="18" charset="0"/>
              </a:rPr>
              <a:t>Name:</a:t>
            </a:r>
            <a:r>
              <a:rPr lang="en-US" dirty="0" err="1" smtClean="0">
                <a:solidFill>
                  <a:srgbClr val="FF0000"/>
                </a:solidFill>
                <a:latin typeface="Times New Roman" panose="02020603050405020304" pitchFamily="18" charset="0"/>
                <a:cs typeface="Times New Roman" panose="02020603050405020304" pitchFamily="18" charset="0"/>
              </a:rPr>
              <a:t>char</a:t>
            </a:r>
            <a:r>
              <a:rPr lang="en-US" dirty="0" smtClean="0">
                <a:solidFill>
                  <a:prstClr val="black"/>
                </a:solidFill>
                <a:latin typeface="Times New Roman" panose="02020603050405020304" pitchFamily="18" charset="0"/>
                <a:cs typeface="Times New Roman" panose="02020603050405020304" pitchFamily="18" charset="0"/>
              </a:rPr>
              <a:t>, </a:t>
            </a:r>
            <a:r>
              <a:rPr lang="en-US" dirty="0" err="1" smtClean="0">
                <a:solidFill>
                  <a:prstClr val="black"/>
                </a:solidFill>
                <a:latin typeface="Times New Roman" panose="02020603050405020304" pitchFamily="18" charset="0"/>
                <a:cs typeface="Times New Roman" panose="02020603050405020304" pitchFamily="18" charset="0"/>
              </a:rPr>
              <a:t>CGPA:</a:t>
            </a:r>
            <a:r>
              <a:rPr lang="en-US" dirty="0" err="1" smtClean="0">
                <a:solidFill>
                  <a:srgbClr val="FF0000"/>
                </a:solidFill>
                <a:latin typeface="Times New Roman" panose="02020603050405020304" pitchFamily="18" charset="0"/>
                <a:cs typeface="Times New Roman" panose="02020603050405020304" pitchFamily="18" charset="0"/>
              </a:rPr>
              <a:t>number</a:t>
            </a:r>
            <a:r>
              <a:rPr lang="en-US" dirty="0" smtClean="0">
                <a:solidFill>
                  <a:prstClr val="black"/>
                </a:solidFill>
                <a:latin typeface="Times New Roman" panose="02020603050405020304" pitchFamily="18" charset="0"/>
                <a:cs typeface="Times New Roman" panose="02020603050405020304" pitchFamily="18" charset="0"/>
              </a:rPr>
              <a:t>, </a:t>
            </a:r>
            <a:r>
              <a:rPr lang="en-US" dirty="0" err="1" smtClean="0">
                <a:solidFill>
                  <a:prstClr val="black"/>
                </a:solidFill>
                <a:latin typeface="Times New Roman" panose="02020603050405020304" pitchFamily="18" charset="0"/>
                <a:cs typeface="Times New Roman" panose="02020603050405020304" pitchFamily="18" charset="0"/>
              </a:rPr>
              <a:t>DOB:</a:t>
            </a:r>
            <a:r>
              <a:rPr lang="en-US" dirty="0" err="1">
                <a:solidFill>
                  <a:srgbClr val="FF0000"/>
                </a:solidFill>
                <a:latin typeface="Times New Roman" panose="02020603050405020304" pitchFamily="18" charset="0"/>
                <a:cs typeface="Times New Roman" panose="02020603050405020304" pitchFamily="18" charset="0"/>
              </a:rPr>
              <a:t>d</a:t>
            </a:r>
            <a:r>
              <a:rPr lang="en-US" dirty="0" err="1" smtClean="0">
                <a:solidFill>
                  <a:srgbClr val="FF0000"/>
                </a:solidFill>
                <a:latin typeface="Times New Roman" panose="02020603050405020304" pitchFamily="18" charset="0"/>
                <a:cs typeface="Times New Roman" panose="02020603050405020304" pitchFamily="18" charset="0"/>
              </a:rPr>
              <a:t>ate</a:t>
            </a:r>
            <a:r>
              <a:rPr lang="en-US" dirty="0" smtClean="0">
                <a:solidFill>
                  <a:prstClr val="black"/>
                </a:solidFill>
                <a:latin typeface="Times New Roman" panose="02020603050405020304" pitchFamily="18" charset="0"/>
                <a:cs typeface="Times New Roman" panose="02020603050405020304" pitchFamily="18" charset="0"/>
              </a:rPr>
              <a:t>)</a:t>
            </a:r>
          </a:p>
          <a:p>
            <a:pPr marL="0" indent="0">
              <a:buNone/>
            </a:pPr>
            <a:r>
              <a:rPr lang="en-US" sz="3200" b="1" dirty="0" smtClean="0">
                <a:latin typeface="Times New Roman" panose="02020603050405020304" pitchFamily="18" charset="0"/>
                <a:cs typeface="Times New Roman" panose="02020603050405020304" pitchFamily="18" charset="0"/>
              </a:rPr>
              <a:t>Relation Instance:</a:t>
            </a:r>
            <a:endParaRPr lang="en-US" sz="3200" b="1" dirty="0">
              <a:latin typeface="Times New Roman" panose="02020603050405020304" pitchFamily="18" charset="0"/>
              <a:cs typeface="Times New Roman" panose="02020603050405020304" pitchFamily="18" charset="0"/>
            </a:endParaRPr>
          </a:p>
          <a:p>
            <a:r>
              <a:rPr lang="en-US" dirty="0" smtClean="0">
                <a:solidFill>
                  <a:prstClr val="black"/>
                </a:solidFill>
                <a:latin typeface="Times New Roman" panose="02020603050405020304" pitchFamily="18" charset="0"/>
                <a:cs typeface="Times New Roman" panose="02020603050405020304" pitchFamily="18" charset="0"/>
              </a:rPr>
              <a:t>It is the set of the rows of a relation at a specific instance of time.</a:t>
            </a:r>
          </a:p>
          <a:p>
            <a:pPr marL="0" indent="0">
              <a:buNone/>
            </a:pPr>
            <a:r>
              <a:rPr lang="en-US" sz="3200" b="1" dirty="0" smtClean="0">
                <a:latin typeface="Times New Roman" panose="02020603050405020304" pitchFamily="18" charset="0"/>
                <a:cs typeface="Times New Roman" panose="02020603050405020304" pitchFamily="18" charset="0"/>
              </a:rPr>
              <a:t>Relational Database Schema:</a:t>
            </a:r>
          </a:p>
          <a:p>
            <a:r>
              <a:rPr lang="en-US" dirty="0">
                <a:solidFill>
                  <a:prstClr val="black"/>
                </a:solidFill>
                <a:latin typeface="Times New Roman" panose="02020603050405020304" pitchFamily="18" charset="0"/>
                <a:cs typeface="Times New Roman" panose="02020603050405020304" pitchFamily="18" charset="0"/>
              </a:rPr>
              <a:t>It is the </a:t>
            </a:r>
            <a:r>
              <a:rPr lang="en-US" dirty="0" smtClean="0">
                <a:solidFill>
                  <a:prstClr val="black"/>
                </a:solidFill>
                <a:latin typeface="Times New Roman" panose="02020603050405020304" pitchFamily="18" charset="0"/>
                <a:cs typeface="Times New Roman" panose="02020603050405020304" pitchFamily="18" charset="0"/>
              </a:rPr>
              <a:t>set of relation schemas forming the database</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4704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56048639"/>
              </p:ext>
            </p:extLst>
          </p:nvPr>
        </p:nvGraphicFramePr>
        <p:xfrm>
          <a:off x="2246115" y="1642822"/>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tc>
                <a:tc>
                  <a:txBody>
                    <a:bodyPr/>
                    <a:lstStyle/>
                    <a:p>
                      <a:r>
                        <a:rPr lang="en-US" dirty="0" smtClean="0"/>
                        <a:t>John</a:t>
                      </a:r>
                      <a:endParaRPr lang="en-US" dirty="0"/>
                    </a:p>
                  </a:txBody>
                  <a:tcPr/>
                </a:tc>
                <a:tc>
                  <a:txBody>
                    <a:bodyPr/>
                    <a:lstStyle/>
                    <a:p>
                      <a:r>
                        <a:rPr lang="en-US" dirty="0" smtClean="0"/>
                        <a:t>h45</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bg1"/>
                    </a:solidFill>
                  </a:tcPr>
                </a:tc>
                <a:tc>
                  <a:txBody>
                    <a:bodyPr/>
                    <a:lstStyle/>
                    <a:p>
                      <a:r>
                        <a:rPr lang="en-US" dirty="0" smtClean="0"/>
                        <a:t>Mary</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tc>
                <a:tc>
                  <a:txBody>
                    <a:bodyPr/>
                    <a:lstStyle/>
                    <a:p>
                      <a:r>
                        <a:rPr lang="en-US" dirty="0" smtClean="0"/>
                        <a:t>Mark</a:t>
                      </a:r>
                      <a:endParaRPr lang="en-US" dirty="0"/>
                    </a:p>
                  </a:txBody>
                  <a:tcPr/>
                </a:tc>
                <a:tc>
                  <a:txBody>
                    <a:bodyPr/>
                    <a:lstStyle/>
                    <a:p>
                      <a:r>
                        <a:rPr lang="en-US" dirty="0" smtClean="0"/>
                        <a:t>h76</a:t>
                      </a:r>
                      <a:endParaRPr lang="en-US" dirty="0"/>
                    </a:p>
                  </a:txBody>
                  <a:tcPr/>
                </a:tc>
                <a:tc>
                  <a:txBody>
                    <a:bodyPr/>
                    <a:lstStyle/>
                    <a:p>
                      <a:r>
                        <a:rPr lang="en-US" dirty="0" smtClean="0"/>
                        <a:t>GH</a:t>
                      </a:r>
                      <a:endParaRPr lang="en-US" dirty="0"/>
                    </a:p>
                  </a:txBody>
                  <a:tcPr/>
                </a:tc>
                <a:tc>
                  <a:txBody>
                    <a:bodyPr/>
                    <a:lstStyle/>
                    <a:p>
                      <a:r>
                        <a:rPr lang="en-US" dirty="0" smtClean="0"/>
                        <a:t>WB</a:t>
                      </a:r>
                      <a:endParaRPr lang="en-US" dirty="0"/>
                    </a:p>
                  </a:txBody>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tc>
                <a:tc>
                  <a:txBody>
                    <a:bodyPr/>
                    <a:lstStyle/>
                    <a:p>
                      <a:r>
                        <a:rPr lang="en-US" dirty="0" smtClean="0"/>
                        <a:t>John</a:t>
                      </a:r>
                      <a:endParaRPr lang="en-US" dirty="0"/>
                    </a:p>
                  </a:txBody>
                  <a:tcPr/>
                </a:tc>
                <a:tc>
                  <a:txBody>
                    <a:bodyPr/>
                    <a:lstStyle/>
                    <a:p>
                      <a:r>
                        <a:rPr lang="en-US" dirty="0" smtClean="0"/>
                        <a:t>h22</a:t>
                      </a:r>
                      <a:endParaRPr lang="en-US" dirty="0"/>
                    </a:p>
                  </a:txBody>
                  <a:tcPr/>
                </a:tc>
                <a:tc>
                  <a:txBody>
                    <a:bodyPr/>
                    <a:lstStyle/>
                    <a:p>
                      <a:r>
                        <a:rPr lang="en-US" dirty="0" smtClean="0"/>
                        <a:t>SG</a:t>
                      </a:r>
                      <a:endParaRPr lang="en-US" dirty="0"/>
                    </a:p>
                  </a:txBody>
                  <a:tcPr/>
                </a:tc>
                <a:tc>
                  <a:txBody>
                    <a:bodyPr/>
                    <a:lstStyle/>
                    <a:p>
                      <a:r>
                        <a:rPr lang="en-US" dirty="0" err="1" smtClean="0"/>
                        <a:t>Jk</a:t>
                      </a:r>
                      <a:endParaRPr lang="en-US" dirty="0"/>
                    </a:p>
                  </a:txBody>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bg1"/>
                    </a:solidFill>
                  </a:tcPr>
                </a:tc>
                <a:tc>
                  <a:txBody>
                    <a:bodyPr/>
                    <a:lstStyle/>
                    <a:p>
                      <a:r>
                        <a:rPr lang="en-US" dirty="0" smtClean="0"/>
                        <a:t>Martha</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MK</a:t>
                      </a:r>
                      <a:endParaRPr lang="en-US" dirty="0"/>
                    </a:p>
                  </a:txBody>
                  <a:tcPr>
                    <a:solidFill>
                      <a:schemeClr val="bg1"/>
                    </a:solidFill>
                  </a:tcPr>
                </a:tc>
                <a:tc>
                  <a:txBody>
                    <a:bodyPr/>
                    <a:lstStyle/>
                    <a:p>
                      <a:r>
                        <a:rPr lang="en-US" dirty="0" smtClean="0"/>
                        <a:t>JK</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graphicFrame>
        <p:nvGraphicFramePr>
          <p:cNvPr id="6" name="Table 5"/>
          <p:cNvGraphicFramePr>
            <a:graphicFrameLocks noGrp="1"/>
          </p:cNvGraphicFramePr>
          <p:nvPr>
            <p:extLst>
              <p:ext uri="{D42A27DB-BD31-4B8C-83A1-F6EECF244321}">
                <p14:modId xmlns:p14="http://schemas.microsoft.com/office/powerpoint/2010/main" val="395109145"/>
              </p:ext>
            </p:extLst>
          </p:nvPr>
        </p:nvGraphicFramePr>
        <p:xfrm>
          <a:off x="6729214" y="1642821"/>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Tree>
    <p:extLst>
      <p:ext uri="{BB962C8B-B14F-4D97-AF65-F5344CB8AC3E}">
        <p14:creationId xmlns:p14="http://schemas.microsoft.com/office/powerpoint/2010/main" val="747908294"/>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02018666"/>
              </p:ext>
            </p:extLst>
          </p:nvPr>
        </p:nvGraphicFramePr>
        <p:xfrm>
          <a:off x="2894452" y="1786663"/>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tc>
                <a:tc>
                  <a:txBody>
                    <a:bodyPr/>
                    <a:lstStyle/>
                    <a:p>
                      <a:r>
                        <a:rPr lang="en-US" dirty="0" smtClean="0"/>
                        <a:t>John</a:t>
                      </a:r>
                      <a:endParaRPr lang="en-US" dirty="0"/>
                    </a:p>
                  </a:txBody>
                  <a:tcPr/>
                </a:tc>
                <a:tc>
                  <a:txBody>
                    <a:bodyPr/>
                    <a:lstStyle/>
                    <a:p>
                      <a:r>
                        <a:rPr lang="en-US" dirty="0" smtClean="0"/>
                        <a:t>h45</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solidFill>
                      <a:srgbClr val="FED7D6"/>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bg1"/>
                    </a:solidFill>
                  </a:tcPr>
                </a:tc>
                <a:tc>
                  <a:txBody>
                    <a:bodyPr/>
                    <a:lstStyle/>
                    <a:p>
                      <a:r>
                        <a:rPr lang="en-US" dirty="0" smtClean="0"/>
                        <a:t>Mary</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rgbClr val="FED7D6"/>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tc>
                <a:tc>
                  <a:txBody>
                    <a:bodyPr/>
                    <a:lstStyle/>
                    <a:p>
                      <a:r>
                        <a:rPr lang="en-US" dirty="0" smtClean="0"/>
                        <a:t>Mark</a:t>
                      </a:r>
                      <a:endParaRPr lang="en-US" dirty="0"/>
                    </a:p>
                  </a:txBody>
                  <a:tcPr/>
                </a:tc>
                <a:tc>
                  <a:txBody>
                    <a:bodyPr/>
                    <a:lstStyle/>
                    <a:p>
                      <a:r>
                        <a:rPr lang="en-US" dirty="0" smtClean="0"/>
                        <a:t>h76</a:t>
                      </a:r>
                      <a:endParaRPr lang="en-US" dirty="0"/>
                    </a:p>
                  </a:txBody>
                  <a:tcPr/>
                </a:tc>
                <a:tc>
                  <a:txBody>
                    <a:bodyPr/>
                    <a:lstStyle/>
                    <a:p>
                      <a:r>
                        <a:rPr lang="en-US" dirty="0" smtClean="0"/>
                        <a:t>GH</a:t>
                      </a:r>
                      <a:endParaRPr lang="en-US" dirty="0"/>
                    </a:p>
                  </a:txBody>
                  <a:tcPr/>
                </a:tc>
                <a:tc>
                  <a:txBody>
                    <a:bodyPr/>
                    <a:lstStyle/>
                    <a:p>
                      <a:r>
                        <a:rPr lang="en-US" dirty="0" smtClean="0"/>
                        <a:t>WB</a:t>
                      </a:r>
                      <a:endParaRPr lang="en-US" dirty="0"/>
                    </a:p>
                  </a:txBody>
                  <a:tcPr>
                    <a:solidFill>
                      <a:srgbClr val="FED7D6"/>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tc>
                <a:tc>
                  <a:txBody>
                    <a:bodyPr/>
                    <a:lstStyle/>
                    <a:p>
                      <a:r>
                        <a:rPr lang="en-US" dirty="0" smtClean="0"/>
                        <a:t>John</a:t>
                      </a:r>
                      <a:endParaRPr lang="en-US" dirty="0"/>
                    </a:p>
                  </a:txBody>
                  <a:tcPr/>
                </a:tc>
                <a:tc>
                  <a:txBody>
                    <a:bodyPr/>
                    <a:lstStyle/>
                    <a:p>
                      <a:r>
                        <a:rPr lang="en-US" dirty="0" smtClean="0"/>
                        <a:t>h22</a:t>
                      </a:r>
                      <a:endParaRPr lang="en-US" dirty="0"/>
                    </a:p>
                  </a:txBody>
                  <a:tcPr/>
                </a:tc>
                <a:tc>
                  <a:txBody>
                    <a:bodyPr/>
                    <a:lstStyle/>
                    <a:p>
                      <a:r>
                        <a:rPr lang="en-US" dirty="0" smtClean="0"/>
                        <a:t>SG</a:t>
                      </a:r>
                      <a:endParaRPr lang="en-US" dirty="0"/>
                    </a:p>
                  </a:txBody>
                  <a:tcPr/>
                </a:tc>
                <a:tc>
                  <a:txBody>
                    <a:bodyPr/>
                    <a:lstStyle/>
                    <a:p>
                      <a:r>
                        <a:rPr lang="en-US" dirty="0" err="1" smtClean="0"/>
                        <a:t>Jk</a:t>
                      </a:r>
                      <a:endParaRPr lang="en-US" dirty="0"/>
                    </a:p>
                  </a:txBody>
                  <a:tcPr>
                    <a:solidFill>
                      <a:srgbClr val="FED7D6"/>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bg1"/>
                    </a:solidFill>
                  </a:tcPr>
                </a:tc>
                <a:tc>
                  <a:txBody>
                    <a:bodyPr/>
                    <a:lstStyle/>
                    <a:p>
                      <a:r>
                        <a:rPr lang="en-US" dirty="0" smtClean="0"/>
                        <a:t>Martha</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MK</a:t>
                      </a:r>
                      <a:endParaRPr lang="en-US" dirty="0"/>
                    </a:p>
                  </a:txBody>
                  <a:tcPr>
                    <a:solidFill>
                      <a:schemeClr val="bg1"/>
                    </a:solidFill>
                  </a:tcPr>
                </a:tc>
                <a:tc>
                  <a:txBody>
                    <a:bodyPr/>
                    <a:lstStyle/>
                    <a:p>
                      <a:r>
                        <a:rPr lang="en-US" dirty="0" smtClean="0"/>
                        <a:t>JK</a:t>
                      </a:r>
                      <a:endParaRPr lang="en-US" dirty="0"/>
                    </a:p>
                  </a:txBody>
                  <a:tcPr>
                    <a:solidFill>
                      <a:srgbClr val="FED7D6"/>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241923" y="4573634"/>
            <a:ext cx="3355478"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S_code</a:t>
            </a:r>
            <a:r>
              <a:rPr lang="en-US" sz="2800" b="1" dirty="0">
                <a:latin typeface="Times New Roman" panose="02020603050405020304" pitchFamily="18" charset="0"/>
                <a:cs typeface="Times New Roman" panose="02020603050405020304" pitchFamily="18" charset="0"/>
              </a:rPr>
              <a:t> → </a:t>
            </a:r>
            <a:r>
              <a:rPr lang="en-US" sz="2800" b="1" dirty="0" smtClean="0">
                <a:latin typeface="Times New Roman" panose="02020603050405020304" pitchFamily="18" charset="0"/>
                <a:cs typeface="Times New Roman" panose="02020603050405020304" pitchFamily="18" charset="0"/>
              </a:rPr>
              <a:t>State</a:t>
            </a:r>
          </a:p>
        </p:txBody>
      </p:sp>
      <p:graphicFrame>
        <p:nvGraphicFramePr>
          <p:cNvPr id="6" name="Table 5"/>
          <p:cNvGraphicFramePr>
            <a:graphicFrameLocks noGrp="1"/>
          </p:cNvGraphicFramePr>
          <p:nvPr>
            <p:extLst>
              <p:ext uri="{D42A27DB-BD31-4B8C-83A1-F6EECF244321}">
                <p14:modId xmlns:p14="http://schemas.microsoft.com/office/powerpoint/2010/main" val="858032120"/>
              </p:ext>
            </p:extLst>
          </p:nvPr>
        </p:nvGraphicFramePr>
        <p:xfrm>
          <a:off x="7377551" y="1786662"/>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60000"/>
                        <a:lumOff val="4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60000"/>
                        <a:lumOff val="4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60000"/>
                        <a:lumOff val="4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60000"/>
                        <a:lumOff val="4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60000"/>
                        <a:lumOff val="40000"/>
                      </a:schemeClr>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172167063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663071373"/>
              </p:ext>
            </p:extLst>
          </p:nvPr>
        </p:nvGraphicFramePr>
        <p:xfrm>
          <a:off x="2991895" y="1786662"/>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h45</a:t>
                      </a:r>
                      <a:endParaRPr lang="en-US" dirty="0"/>
                    </a:p>
                  </a:txBody>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h45</a:t>
                      </a:r>
                      <a:endParaRPr lang="en-US" dirty="0"/>
                    </a:p>
                  </a:txBody>
                  <a:tcPr>
                    <a:solidFill>
                      <a:schemeClr val="bg1"/>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h76</a:t>
                      </a:r>
                      <a:endParaRPr lang="en-US" dirty="0"/>
                    </a:p>
                  </a:txBody>
                  <a:tcPr/>
                </a:tc>
                <a:tc>
                  <a:txBody>
                    <a:bodyPr/>
                    <a:lstStyle/>
                    <a:p>
                      <a:r>
                        <a:rPr lang="en-US" dirty="0" smtClean="0"/>
                        <a:t>GH</a:t>
                      </a:r>
                      <a:endParaRPr lang="en-US" dirty="0"/>
                    </a:p>
                  </a:txBody>
                  <a:tcPr/>
                </a:tc>
                <a:tc>
                  <a:txBody>
                    <a:bodyPr/>
                    <a:lstStyle/>
                    <a:p>
                      <a:r>
                        <a:rPr lang="en-US" dirty="0" smtClean="0"/>
                        <a:t>WB</a:t>
                      </a:r>
                      <a:endParaRPr lang="en-US" dirty="0"/>
                    </a:p>
                  </a:txBody>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h22</a:t>
                      </a:r>
                      <a:endParaRPr lang="en-US" dirty="0"/>
                    </a:p>
                  </a:txBody>
                  <a:tcPr/>
                </a:tc>
                <a:tc>
                  <a:txBody>
                    <a:bodyPr/>
                    <a:lstStyle/>
                    <a:p>
                      <a:r>
                        <a:rPr lang="en-US" dirty="0" smtClean="0"/>
                        <a:t>SG</a:t>
                      </a:r>
                      <a:endParaRPr lang="en-US" dirty="0"/>
                    </a:p>
                  </a:txBody>
                  <a:tcPr/>
                </a:tc>
                <a:tc>
                  <a:txBody>
                    <a:bodyPr/>
                    <a:lstStyle/>
                    <a:p>
                      <a:r>
                        <a:rPr lang="en-US" dirty="0" err="1" smtClean="0"/>
                        <a:t>Jk</a:t>
                      </a:r>
                      <a:endParaRPr lang="en-US" dirty="0"/>
                    </a:p>
                  </a:txBody>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h45</a:t>
                      </a:r>
                      <a:endParaRPr lang="en-US" dirty="0"/>
                    </a:p>
                  </a:txBody>
                  <a:tcPr>
                    <a:solidFill>
                      <a:schemeClr val="bg1"/>
                    </a:solidFill>
                  </a:tcPr>
                </a:tc>
                <a:tc>
                  <a:txBody>
                    <a:bodyPr/>
                    <a:lstStyle/>
                    <a:p>
                      <a:r>
                        <a:rPr lang="en-US" dirty="0" smtClean="0"/>
                        <a:t>MK</a:t>
                      </a:r>
                      <a:endParaRPr lang="en-US" dirty="0"/>
                    </a:p>
                  </a:txBody>
                  <a:tcPr>
                    <a:solidFill>
                      <a:schemeClr val="bg1"/>
                    </a:solidFill>
                  </a:tcPr>
                </a:tc>
                <a:tc>
                  <a:txBody>
                    <a:bodyPr/>
                    <a:lstStyle/>
                    <a:p>
                      <a:r>
                        <a:rPr lang="en-US" dirty="0" smtClean="0"/>
                        <a:t>JK</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86504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SSN → </a:t>
            </a:r>
            <a:r>
              <a:rPr lang="en-US" sz="2800" b="1" dirty="0" err="1" smtClean="0">
                <a:latin typeface="Times New Roman" panose="02020603050405020304" pitchFamily="18" charset="0"/>
                <a:cs typeface="Times New Roman" panose="02020603050405020304" pitchFamily="18" charset="0"/>
              </a:rPr>
              <a:t>E_name</a:t>
            </a:r>
            <a:endParaRPr lang="en-US" sz="2800" b="1" dirty="0" smtClean="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850605390"/>
              </p:ext>
            </p:extLst>
          </p:nvPr>
        </p:nvGraphicFramePr>
        <p:xfrm>
          <a:off x="7474994" y="1786661"/>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325687489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47107978"/>
              </p:ext>
            </p:extLst>
          </p:nvPr>
        </p:nvGraphicFramePr>
        <p:xfrm>
          <a:off x="2881727" y="1696988"/>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SD</a:t>
                      </a:r>
                      <a:endParaRPr lang="en-US" dirty="0"/>
                    </a:p>
                  </a:txBody>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bg1"/>
                    </a:solidFill>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tc>
                <a:tc>
                  <a:txBody>
                    <a:bodyPr/>
                    <a:lstStyle/>
                    <a:p>
                      <a:r>
                        <a:rPr lang="en-US" dirty="0" smtClean="0"/>
                        <a:t>h76</a:t>
                      </a:r>
                      <a:endParaRPr lang="en-US" dirty="0"/>
                    </a:p>
                  </a:txBody>
                  <a:tcPr>
                    <a:solidFill>
                      <a:schemeClr val="accent1">
                        <a:lumMod val="40000"/>
                        <a:lumOff val="60000"/>
                      </a:schemeClr>
                    </a:solidFill>
                  </a:tcPr>
                </a:tc>
                <a:tc>
                  <a:txBody>
                    <a:bodyPr/>
                    <a:lstStyle/>
                    <a:p>
                      <a:r>
                        <a:rPr lang="en-US" dirty="0" smtClean="0"/>
                        <a:t>GH</a:t>
                      </a:r>
                      <a:endParaRPr lang="en-US" dirty="0"/>
                    </a:p>
                  </a:txBody>
                  <a:tcPr/>
                </a:tc>
                <a:tc>
                  <a:txBody>
                    <a:bodyPr/>
                    <a:lstStyle/>
                    <a:p>
                      <a:r>
                        <a:rPr lang="en-US" dirty="0" smtClean="0"/>
                        <a:t>WB</a:t>
                      </a:r>
                      <a:endParaRPr lang="en-US" dirty="0"/>
                    </a:p>
                  </a:txBody>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tc>
                <a:tc>
                  <a:txBody>
                    <a:bodyPr/>
                    <a:lstStyle/>
                    <a:p>
                      <a:r>
                        <a:rPr lang="en-US" dirty="0" smtClean="0"/>
                        <a:t>h22</a:t>
                      </a:r>
                      <a:endParaRPr lang="en-US" dirty="0"/>
                    </a:p>
                  </a:txBody>
                  <a:tcPr>
                    <a:solidFill>
                      <a:schemeClr val="accent1">
                        <a:lumMod val="40000"/>
                        <a:lumOff val="60000"/>
                      </a:schemeClr>
                    </a:solidFill>
                  </a:tcPr>
                </a:tc>
                <a:tc>
                  <a:txBody>
                    <a:bodyPr/>
                    <a:lstStyle/>
                    <a:p>
                      <a:r>
                        <a:rPr lang="en-US" dirty="0" smtClean="0"/>
                        <a:t>SG</a:t>
                      </a:r>
                      <a:endParaRPr lang="en-US" dirty="0"/>
                    </a:p>
                  </a:txBody>
                  <a:tcPr/>
                </a:tc>
                <a:tc>
                  <a:txBody>
                    <a:bodyPr/>
                    <a:lstStyle/>
                    <a:p>
                      <a:r>
                        <a:rPr lang="en-US" dirty="0" err="1" smtClean="0"/>
                        <a:t>Jk</a:t>
                      </a:r>
                      <a:endParaRPr lang="en-US" dirty="0"/>
                    </a:p>
                  </a:txBody>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bg1"/>
                    </a:solidFill>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MK</a:t>
                      </a:r>
                      <a:endParaRPr lang="en-US" dirty="0"/>
                    </a:p>
                  </a:txBody>
                  <a:tcPr>
                    <a:solidFill>
                      <a:schemeClr val="bg1"/>
                    </a:solidFill>
                  </a:tcPr>
                </a:tc>
                <a:tc>
                  <a:txBody>
                    <a:bodyPr/>
                    <a:lstStyle/>
                    <a:p>
                      <a:r>
                        <a:rPr lang="en-US" dirty="0" smtClean="0"/>
                        <a:t>JK</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86504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SSN → H.NO</a:t>
            </a:r>
          </a:p>
        </p:txBody>
      </p:sp>
      <p:graphicFrame>
        <p:nvGraphicFramePr>
          <p:cNvPr id="6" name="Table 5"/>
          <p:cNvGraphicFramePr>
            <a:graphicFrameLocks noGrp="1"/>
          </p:cNvGraphicFramePr>
          <p:nvPr>
            <p:extLst>
              <p:ext uri="{D42A27DB-BD31-4B8C-83A1-F6EECF244321}">
                <p14:modId xmlns:p14="http://schemas.microsoft.com/office/powerpoint/2010/main" val="1689481371"/>
              </p:ext>
            </p:extLst>
          </p:nvPr>
        </p:nvGraphicFramePr>
        <p:xfrm>
          <a:off x="7364826" y="1696987"/>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220958935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82464340"/>
              </p:ext>
            </p:extLst>
          </p:nvPr>
        </p:nvGraphicFramePr>
        <p:xfrm>
          <a:off x="2881727" y="1696988"/>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tc>
                <a:tc>
                  <a:txBody>
                    <a:bodyPr/>
                    <a:lstStyle/>
                    <a:p>
                      <a:r>
                        <a:rPr lang="en-US" dirty="0" smtClean="0"/>
                        <a:t>h45</a:t>
                      </a:r>
                      <a:endParaRPr lang="en-US" dirty="0"/>
                    </a:p>
                  </a:txBody>
                  <a:tcPr>
                    <a:solidFill>
                      <a:schemeClr val="bg1"/>
                    </a:solidFill>
                  </a:tcPr>
                </a:tc>
                <a:tc>
                  <a:txBody>
                    <a:bodyPr/>
                    <a:lstStyle/>
                    <a:p>
                      <a:r>
                        <a:rPr lang="en-US" dirty="0" smtClean="0"/>
                        <a:t>SD</a:t>
                      </a:r>
                      <a:endParaRPr lang="en-US" dirty="0"/>
                    </a:p>
                  </a:txBody>
                  <a:tcPr>
                    <a:solidFill>
                      <a:schemeClr val="accent1">
                        <a:lumMod val="40000"/>
                        <a:lumOff val="60000"/>
                      </a:schemeClr>
                    </a:solidFill>
                  </a:tcPr>
                </a:tc>
                <a:tc>
                  <a:txBody>
                    <a:bodyPr/>
                    <a:lstStyle/>
                    <a:p>
                      <a:r>
                        <a:rPr lang="en-US" dirty="0" smtClean="0"/>
                        <a:t>OD</a:t>
                      </a:r>
                      <a:endParaRPr lang="en-US" dirty="0"/>
                    </a:p>
                  </a:txBody>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SD</a:t>
                      </a:r>
                      <a:endParaRPr lang="en-US" dirty="0"/>
                    </a:p>
                  </a:txBody>
                  <a:tcPr>
                    <a:solidFill>
                      <a:schemeClr val="accent1">
                        <a:lumMod val="40000"/>
                        <a:lumOff val="60000"/>
                      </a:schemeClr>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tc>
                <a:tc>
                  <a:txBody>
                    <a:bodyPr/>
                    <a:lstStyle/>
                    <a:p>
                      <a:r>
                        <a:rPr lang="en-US" dirty="0" smtClean="0"/>
                        <a:t>h76</a:t>
                      </a:r>
                      <a:endParaRPr lang="en-US" dirty="0"/>
                    </a:p>
                  </a:txBody>
                  <a:tcPr>
                    <a:solidFill>
                      <a:schemeClr val="bg1"/>
                    </a:solidFill>
                  </a:tcPr>
                </a:tc>
                <a:tc>
                  <a:txBody>
                    <a:bodyPr/>
                    <a:lstStyle/>
                    <a:p>
                      <a:r>
                        <a:rPr lang="en-US" dirty="0" smtClean="0"/>
                        <a:t>GH</a:t>
                      </a:r>
                      <a:endParaRPr lang="en-US" dirty="0"/>
                    </a:p>
                  </a:txBody>
                  <a:tcPr>
                    <a:solidFill>
                      <a:schemeClr val="accent1">
                        <a:lumMod val="40000"/>
                        <a:lumOff val="60000"/>
                      </a:schemeClr>
                    </a:solidFill>
                  </a:tcPr>
                </a:tc>
                <a:tc>
                  <a:txBody>
                    <a:bodyPr/>
                    <a:lstStyle/>
                    <a:p>
                      <a:r>
                        <a:rPr lang="en-US" dirty="0" smtClean="0"/>
                        <a:t>WB</a:t>
                      </a:r>
                      <a:endParaRPr lang="en-US" dirty="0"/>
                    </a:p>
                  </a:txBody>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tc>
                <a:tc>
                  <a:txBody>
                    <a:bodyPr/>
                    <a:lstStyle/>
                    <a:p>
                      <a:r>
                        <a:rPr lang="en-US" dirty="0" smtClean="0"/>
                        <a:t>h22</a:t>
                      </a:r>
                      <a:endParaRPr lang="en-US" dirty="0"/>
                    </a:p>
                  </a:txBody>
                  <a:tcPr>
                    <a:solidFill>
                      <a:schemeClr val="bg1"/>
                    </a:solidFill>
                  </a:tcPr>
                </a:tc>
                <a:tc>
                  <a:txBody>
                    <a:bodyPr/>
                    <a:lstStyle/>
                    <a:p>
                      <a:r>
                        <a:rPr lang="en-US" dirty="0" smtClean="0"/>
                        <a:t>SG</a:t>
                      </a:r>
                      <a:endParaRPr lang="en-US" dirty="0"/>
                    </a:p>
                  </a:txBody>
                  <a:tcPr>
                    <a:solidFill>
                      <a:schemeClr val="accent1">
                        <a:lumMod val="40000"/>
                        <a:lumOff val="60000"/>
                      </a:schemeClr>
                    </a:solidFill>
                  </a:tcPr>
                </a:tc>
                <a:tc>
                  <a:txBody>
                    <a:bodyPr/>
                    <a:lstStyle/>
                    <a:p>
                      <a:r>
                        <a:rPr lang="en-US" dirty="0" err="1" smtClean="0"/>
                        <a:t>Jk</a:t>
                      </a:r>
                      <a:endParaRPr lang="en-US" dirty="0"/>
                    </a:p>
                  </a:txBody>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MK</a:t>
                      </a:r>
                      <a:endParaRPr lang="en-US" dirty="0"/>
                    </a:p>
                  </a:txBody>
                  <a:tcPr>
                    <a:solidFill>
                      <a:schemeClr val="accent1">
                        <a:lumMod val="40000"/>
                        <a:lumOff val="60000"/>
                      </a:schemeClr>
                    </a:solidFill>
                  </a:tcPr>
                </a:tc>
                <a:tc>
                  <a:txBody>
                    <a:bodyPr/>
                    <a:lstStyle/>
                    <a:p>
                      <a:r>
                        <a:rPr lang="en-US" dirty="0" smtClean="0"/>
                        <a:t>JK</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86504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SSN → District</a:t>
            </a:r>
          </a:p>
        </p:txBody>
      </p:sp>
      <p:graphicFrame>
        <p:nvGraphicFramePr>
          <p:cNvPr id="6" name="Table 5"/>
          <p:cNvGraphicFramePr>
            <a:graphicFrameLocks noGrp="1"/>
          </p:cNvGraphicFramePr>
          <p:nvPr/>
        </p:nvGraphicFramePr>
        <p:xfrm>
          <a:off x="7364826" y="1696987"/>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1609002305"/>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49963719"/>
              </p:ext>
            </p:extLst>
          </p:nvPr>
        </p:nvGraphicFramePr>
        <p:xfrm>
          <a:off x="2881727" y="1696988"/>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tc>
                <a:tc>
                  <a:txBody>
                    <a:bodyPr/>
                    <a:lstStyle/>
                    <a:p>
                      <a:r>
                        <a:rPr lang="en-US" dirty="0" smtClean="0"/>
                        <a:t>h45</a:t>
                      </a:r>
                      <a:endParaRPr lang="en-US" dirty="0"/>
                    </a:p>
                  </a:txBody>
                  <a:tcPr>
                    <a:solidFill>
                      <a:schemeClr val="bg1"/>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tc>
                <a:tc>
                  <a:txBody>
                    <a:bodyPr/>
                    <a:lstStyle/>
                    <a:p>
                      <a:r>
                        <a:rPr lang="en-US" dirty="0" smtClean="0"/>
                        <a:t>h76</a:t>
                      </a:r>
                      <a:endParaRPr lang="en-US" dirty="0"/>
                    </a:p>
                  </a:txBody>
                  <a:tcPr>
                    <a:solidFill>
                      <a:schemeClr val="bg1"/>
                    </a:solidFill>
                  </a:tcPr>
                </a:tc>
                <a:tc>
                  <a:txBody>
                    <a:bodyPr/>
                    <a:lstStyle/>
                    <a:p>
                      <a:r>
                        <a:rPr lang="en-US" dirty="0" smtClean="0"/>
                        <a:t>GH</a:t>
                      </a:r>
                      <a:endParaRPr lang="en-US" dirty="0"/>
                    </a:p>
                  </a:txBody>
                  <a:tcPr>
                    <a:solidFill>
                      <a:schemeClr val="bg1"/>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tc>
                <a:tc>
                  <a:txBody>
                    <a:bodyPr/>
                    <a:lstStyle/>
                    <a:p>
                      <a:r>
                        <a:rPr lang="en-US" dirty="0" smtClean="0"/>
                        <a:t>h22</a:t>
                      </a:r>
                      <a:endParaRPr lang="en-US" dirty="0"/>
                    </a:p>
                  </a:txBody>
                  <a:tcPr>
                    <a:solidFill>
                      <a:schemeClr val="bg1"/>
                    </a:solidFill>
                  </a:tcPr>
                </a:tc>
                <a:tc>
                  <a:txBody>
                    <a:bodyPr/>
                    <a:lstStyle/>
                    <a:p>
                      <a:r>
                        <a:rPr lang="en-US" dirty="0" smtClean="0"/>
                        <a:t>SG</a:t>
                      </a:r>
                      <a:endParaRPr lang="en-US" dirty="0"/>
                    </a:p>
                  </a:txBody>
                  <a:tcPr>
                    <a:solidFill>
                      <a:schemeClr val="bg1"/>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MK</a:t>
                      </a:r>
                      <a:endParaRPr lang="en-US" dirty="0"/>
                    </a:p>
                  </a:txBody>
                  <a:tcPr>
                    <a:solidFill>
                      <a:schemeClr val="bg1"/>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86504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SSN → </a:t>
            </a:r>
            <a:r>
              <a:rPr lang="en-US" sz="2800" b="1" dirty="0" err="1" smtClean="0">
                <a:latin typeface="Times New Roman" panose="02020603050405020304" pitchFamily="18" charset="0"/>
                <a:cs typeface="Times New Roman" panose="02020603050405020304" pitchFamily="18" charset="0"/>
              </a:rPr>
              <a:t>S_code</a:t>
            </a:r>
            <a:endParaRPr lang="en-US" sz="2800" b="1" dirty="0" smtClean="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7364826" y="1696987"/>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840586503"/>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47035623"/>
              </p:ext>
            </p:extLst>
          </p:nvPr>
        </p:nvGraphicFramePr>
        <p:xfrm>
          <a:off x="2881727" y="1696988"/>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tc>
                <a:tc>
                  <a:txBody>
                    <a:bodyPr/>
                    <a:lstStyle/>
                    <a:p>
                      <a:r>
                        <a:rPr lang="en-US" dirty="0" smtClean="0"/>
                        <a:t>h45</a:t>
                      </a:r>
                      <a:endParaRPr lang="en-US" dirty="0"/>
                    </a:p>
                  </a:txBody>
                  <a:tcPr>
                    <a:solidFill>
                      <a:schemeClr val="bg1"/>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tc>
                <a:tc>
                  <a:txBody>
                    <a:bodyPr/>
                    <a:lstStyle/>
                    <a:p>
                      <a:r>
                        <a:rPr lang="en-US" dirty="0" smtClean="0"/>
                        <a:t>h76</a:t>
                      </a:r>
                      <a:endParaRPr lang="en-US" dirty="0"/>
                    </a:p>
                  </a:txBody>
                  <a:tcPr>
                    <a:solidFill>
                      <a:schemeClr val="bg1"/>
                    </a:solidFill>
                  </a:tcPr>
                </a:tc>
                <a:tc>
                  <a:txBody>
                    <a:bodyPr/>
                    <a:lstStyle/>
                    <a:p>
                      <a:r>
                        <a:rPr lang="en-US" dirty="0" smtClean="0"/>
                        <a:t>GH</a:t>
                      </a:r>
                      <a:endParaRPr lang="en-US" dirty="0"/>
                    </a:p>
                  </a:txBody>
                  <a:tcPr>
                    <a:solidFill>
                      <a:schemeClr val="bg1"/>
                    </a:solidFill>
                  </a:tcPr>
                </a:tc>
                <a:tc>
                  <a:txBody>
                    <a:bodyPr/>
                    <a:lstStyle/>
                    <a:p>
                      <a:r>
                        <a:rPr lang="en-US" dirty="0" smtClean="0"/>
                        <a:t>WB</a:t>
                      </a:r>
                      <a:endParaRPr lang="en-US" dirty="0"/>
                    </a:p>
                  </a:txBody>
                  <a:tcPr>
                    <a:solidFill>
                      <a:schemeClr val="bg1"/>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tc>
                <a:tc>
                  <a:txBody>
                    <a:bodyPr/>
                    <a:lstStyle/>
                    <a:p>
                      <a:r>
                        <a:rPr lang="en-US" dirty="0" smtClean="0"/>
                        <a:t>h22</a:t>
                      </a:r>
                      <a:endParaRPr lang="en-US" dirty="0"/>
                    </a:p>
                  </a:txBody>
                  <a:tcPr>
                    <a:solidFill>
                      <a:schemeClr val="bg1"/>
                    </a:solidFill>
                  </a:tcPr>
                </a:tc>
                <a:tc>
                  <a:txBody>
                    <a:bodyPr/>
                    <a:lstStyle/>
                    <a:p>
                      <a:r>
                        <a:rPr lang="en-US" dirty="0" smtClean="0"/>
                        <a:t>SG</a:t>
                      </a:r>
                      <a:endParaRPr lang="en-US" dirty="0"/>
                    </a:p>
                  </a:txBody>
                  <a:tcPr>
                    <a:solidFill>
                      <a:schemeClr val="bg1"/>
                    </a:solidFill>
                  </a:tcPr>
                </a:tc>
                <a:tc>
                  <a:txBody>
                    <a:bodyPr/>
                    <a:lstStyle/>
                    <a:p>
                      <a:r>
                        <a:rPr lang="en-US" dirty="0" err="1" smtClean="0"/>
                        <a:t>Jk</a:t>
                      </a:r>
                      <a:endParaRPr lang="en-US" dirty="0"/>
                    </a:p>
                  </a:txBody>
                  <a:tcPr>
                    <a:solidFill>
                      <a:schemeClr val="bg1"/>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bg1"/>
                    </a:solidFill>
                  </a:tcPr>
                </a:tc>
                <a:tc>
                  <a:txBody>
                    <a:bodyPr/>
                    <a:lstStyle/>
                    <a:p>
                      <a:r>
                        <a:rPr lang="en-US" dirty="0" smtClean="0"/>
                        <a:t>h45</a:t>
                      </a:r>
                      <a:endParaRPr lang="en-US" dirty="0"/>
                    </a:p>
                  </a:txBody>
                  <a:tcPr>
                    <a:solidFill>
                      <a:schemeClr val="bg1"/>
                    </a:solidFill>
                  </a:tcPr>
                </a:tc>
                <a:tc>
                  <a:txBody>
                    <a:bodyPr/>
                    <a:lstStyle/>
                    <a:p>
                      <a:r>
                        <a:rPr lang="en-US" dirty="0" smtClean="0"/>
                        <a:t>MK</a:t>
                      </a:r>
                      <a:endParaRPr lang="en-US" dirty="0"/>
                    </a:p>
                  </a:txBody>
                  <a:tcPr>
                    <a:solidFill>
                      <a:schemeClr val="bg1"/>
                    </a:solidFill>
                  </a:tcPr>
                </a:tc>
                <a:tc>
                  <a:txBody>
                    <a:bodyPr/>
                    <a:lstStyle/>
                    <a:p>
                      <a:r>
                        <a:rPr lang="en-US" dirty="0" smtClean="0"/>
                        <a:t>JK</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86504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SSN → State</a:t>
            </a:r>
          </a:p>
        </p:txBody>
      </p:sp>
      <p:graphicFrame>
        <p:nvGraphicFramePr>
          <p:cNvPr id="6" name="Table 5"/>
          <p:cNvGraphicFramePr>
            <a:graphicFrameLocks noGrp="1"/>
          </p:cNvGraphicFramePr>
          <p:nvPr>
            <p:extLst>
              <p:ext uri="{D42A27DB-BD31-4B8C-83A1-F6EECF244321}">
                <p14:modId xmlns:p14="http://schemas.microsoft.com/office/powerpoint/2010/main" val="3087767516"/>
              </p:ext>
            </p:extLst>
          </p:nvPr>
        </p:nvGraphicFramePr>
        <p:xfrm>
          <a:off x="7364826" y="1696987"/>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3929797284"/>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491942566"/>
              </p:ext>
            </p:extLst>
          </p:nvPr>
        </p:nvGraphicFramePr>
        <p:xfrm>
          <a:off x="2485120" y="1685972"/>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SD</a:t>
                      </a:r>
                      <a:endParaRPr lang="en-US" dirty="0"/>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SD</a:t>
                      </a:r>
                      <a:endParaRPr lang="en-US" dirty="0"/>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h76</a:t>
                      </a:r>
                      <a:endParaRPr lang="en-US" dirty="0"/>
                    </a:p>
                  </a:txBody>
                  <a:tcPr>
                    <a:solidFill>
                      <a:schemeClr val="accent1">
                        <a:lumMod val="40000"/>
                        <a:lumOff val="60000"/>
                      </a:schemeClr>
                    </a:solidFill>
                  </a:tcPr>
                </a:tc>
                <a:tc>
                  <a:txBody>
                    <a:bodyPr/>
                    <a:lstStyle/>
                    <a:p>
                      <a:r>
                        <a:rPr lang="en-US" dirty="0" smtClean="0"/>
                        <a:t>GH</a:t>
                      </a:r>
                      <a:endParaRPr lang="en-US" dirty="0"/>
                    </a:p>
                  </a:txBody>
                  <a:tcPr>
                    <a:solidFill>
                      <a:schemeClr val="accent1">
                        <a:lumMod val="40000"/>
                        <a:lumOff val="60000"/>
                      </a:schemeClr>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h22</a:t>
                      </a:r>
                      <a:endParaRPr lang="en-US" dirty="0"/>
                    </a:p>
                  </a:txBody>
                  <a:tcPr>
                    <a:solidFill>
                      <a:schemeClr val="accent1">
                        <a:lumMod val="40000"/>
                        <a:lumOff val="60000"/>
                      </a:schemeClr>
                    </a:solidFill>
                  </a:tcPr>
                </a:tc>
                <a:tc>
                  <a:txBody>
                    <a:bodyPr/>
                    <a:lstStyle/>
                    <a:p>
                      <a:r>
                        <a:rPr lang="en-US" dirty="0" smtClean="0"/>
                        <a:t>SG</a:t>
                      </a:r>
                      <a:endParaRPr lang="en-US" dirty="0"/>
                    </a:p>
                  </a:txBody>
                  <a:tcPr>
                    <a:solidFill>
                      <a:schemeClr val="accent1">
                        <a:lumMod val="40000"/>
                        <a:lumOff val="60000"/>
                      </a:schemeClr>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MK</a:t>
                      </a:r>
                      <a:endParaRPr lang="en-US" dirty="0"/>
                    </a:p>
                  </a:txBody>
                  <a:tcPr>
                    <a:solidFill>
                      <a:schemeClr val="accent1">
                        <a:lumMod val="40000"/>
                        <a:lumOff val="60000"/>
                      </a:schemeClr>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86504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SSN → </a:t>
            </a:r>
            <a:r>
              <a:rPr lang="en-US" sz="2800" b="1" dirty="0" err="1" smtClean="0">
                <a:latin typeface="Times New Roman" panose="02020603050405020304" pitchFamily="18" charset="0"/>
                <a:cs typeface="Times New Roman" panose="02020603050405020304" pitchFamily="18" charset="0"/>
              </a:rPr>
              <a:t>E_name</a:t>
            </a:r>
            <a:r>
              <a:rPr lang="en-US" sz="2800" b="1" dirty="0" smtClean="0">
                <a:latin typeface="Times New Roman" panose="02020603050405020304" pitchFamily="18" charset="0"/>
                <a:cs typeface="Times New Roman" panose="02020603050405020304" pitchFamily="18" charset="0"/>
              </a:rPr>
              <a:t>, H.NO, District,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graphicFrame>
        <p:nvGraphicFramePr>
          <p:cNvPr id="6" name="Table 5"/>
          <p:cNvGraphicFramePr>
            <a:graphicFrameLocks noGrp="1"/>
          </p:cNvGraphicFramePr>
          <p:nvPr>
            <p:extLst>
              <p:ext uri="{D42A27DB-BD31-4B8C-83A1-F6EECF244321}">
                <p14:modId xmlns:p14="http://schemas.microsoft.com/office/powerpoint/2010/main" val="2860275420"/>
              </p:ext>
            </p:extLst>
          </p:nvPr>
        </p:nvGraphicFramePr>
        <p:xfrm>
          <a:off x="6968219" y="1685971"/>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spTree>
    <p:extLst>
      <p:ext uri="{BB962C8B-B14F-4D97-AF65-F5344CB8AC3E}">
        <p14:creationId xmlns:p14="http://schemas.microsoft.com/office/powerpoint/2010/main" val="27303219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93970188"/>
              </p:ext>
            </p:extLst>
          </p:nvPr>
        </p:nvGraphicFramePr>
        <p:xfrm>
          <a:off x="2485120" y="1685972"/>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chemeClr val="bg1"/>
                    </a:solidFill>
                  </a:tcPr>
                </a:tc>
                <a:tc>
                  <a:txBody>
                    <a:bodyPr/>
                    <a:lstStyle/>
                    <a:p>
                      <a:r>
                        <a:rPr lang="en-US" dirty="0" smtClean="0"/>
                        <a:t>John</a:t>
                      </a:r>
                      <a:endParaRPr lang="en-US" dirty="0"/>
                    </a:p>
                  </a:txBody>
                  <a:tcPr>
                    <a:solidFill>
                      <a:srgbClr val="FF00FF"/>
                    </a:solidFill>
                  </a:tcPr>
                </a:tc>
                <a:tc>
                  <a:txBody>
                    <a:bodyPr/>
                    <a:lstStyle/>
                    <a:p>
                      <a:r>
                        <a:rPr lang="en-US" dirty="0" smtClean="0"/>
                        <a:t>h45</a:t>
                      </a:r>
                      <a:endParaRPr lang="en-US" dirty="0"/>
                    </a:p>
                  </a:txBody>
                  <a:tcPr>
                    <a:solidFill>
                      <a:srgbClr val="FF00FF"/>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bg1"/>
                    </a:solidFill>
                  </a:tcPr>
                </a:tc>
                <a:tc>
                  <a:txBody>
                    <a:bodyPr/>
                    <a:lstStyle/>
                    <a:p>
                      <a:r>
                        <a:rPr lang="en-US" dirty="0" smtClean="0"/>
                        <a:t>Mary</a:t>
                      </a:r>
                      <a:endParaRPr lang="en-US" dirty="0"/>
                    </a:p>
                  </a:txBody>
                  <a:tcPr>
                    <a:solidFill>
                      <a:srgbClr val="FED7D6"/>
                    </a:solidFill>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SD</a:t>
                      </a:r>
                      <a:endParaRPr lang="en-US" dirty="0"/>
                    </a:p>
                  </a:txBody>
                  <a:tcPr>
                    <a:solidFill>
                      <a:schemeClr val="bg1"/>
                    </a:solidFill>
                  </a:tcPr>
                </a:tc>
                <a:tc>
                  <a:txBody>
                    <a:bodyPr/>
                    <a:lstStyle/>
                    <a:p>
                      <a:r>
                        <a:rPr lang="en-US" dirty="0" smtClean="0"/>
                        <a:t>OD</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chemeClr val="bg1"/>
                    </a:solidFill>
                  </a:tcPr>
                </a:tc>
                <a:tc>
                  <a:txBody>
                    <a:bodyPr/>
                    <a:lstStyle/>
                    <a:p>
                      <a:r>
                        <a:rPr lang="en-US" dirty="0" smtClean="0"/>
                        <a:t>Mark</a:t>
                      </a:r>
                      <a:endParaRPr lang="en-US" dirty="0"/>
                    </a:p>
                  </a:txBody>
                  <a:tcPr>
                    <a:solidFill>
                      <a:srgbClr val="FED7D6"/>
                    </a:solidFill>
                  </a:tcPr>
                </a:tc>
                <a:tc>
                  <a:txBody>
                    <a:bodyPr/>
                    <a:lstStyle/>
                    <a:p>
                      <a:r>
                        <a:rPr lang="en-US" dirty="0" smtClean="0"/>
                        <a:t>h76</a:t>
                      </a:r>
                      <a:endParaRPr lang="en-US" dirty="0"/>
                    </a:p>
                  </a:txBody>
                  <a:tcPr>
                    <a:solidFill>
                      <a:schemeClr val="accent1">
                        <a:lumMod val="40000"/>
                        <a:lumOff val="60000"/>
                      </a:schemeClr>
                    </a:solidFill>
                  </a:tcPr>
                </a:tc>
                <a:tc>
                  <a:txBody>
                    <a:bodyPr/>
                    <a:lstStyle/>
                    <a:p>
                      <a:r>
                        <a:rPr lang="en-US" dirty="0" smtClean="0"/>
                        <a:t>GH</a:t>
                      </a:r>
                      <a:endParaRPr lang="en-US" dirty="0"/>
                    </a:p>
                  </a:txBody>
                  <a:tcPr>
                    <a:solidFill>
                      <a:schemeClr val="bg1"/>
                    </a:solidFill>
                  </a:tcPr>
                </a:tc>
                <a:tc>
                  <a:txBody>
                    <a:bodyPr/>
                    <a:lstStyle/>
                    <a:p>
                      <a:r>
                        <a:rPr lang="en-US" dirty="0" smtClean="0"/>
                        <a:t>WB</a:t>
                      </a:r>
                      <a:endParaRPr lang="en-US" dirty="0"/>
                    </a:p>
                  </a:txBody>
                  <a:tcPr>
                    <a:solidFill>
                      <a:schemeClr val="bg1"/>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chemeClr val="bg1"/>
                    </a:solidFill>
                  </a:tcPr>
                </a:tc>
                <a:tc>
                  <a:txBody>
                    <a:bodyPr/>
                    <a:lstStyle/>
                    <a:p>
                      <a:r>
                        <a:rPr lang="en-US" dirty="0" smtClean="0"/>
                        <a:t>John</a:t>
                      </a:r>
                      <a:endParaRPr lang="en-US" dirty="0"/>
                    </a:p>
                  </a:txBody>
                  <a:tcPr>
                    <a:solidFill>
                      <a:srgbClr val="FF00FF"/>
                    </a:solidFill>
                  </a:tcPr>
                </a:tc>
                <a:tc>
                  <a:txBody>
                    <a:bodyPr/>
                    <a:lstStyle/>
                    <a:p>
                      <a:r>
                        <a:rPr lang="en-US" dirty="0" smtClean="0"/>
                        <a:t>h22</a:t>
                      </a:r>
                      <a:endParaRPr lang="en-US" dirty="0"/>
                    </a:p>
                  </a:txBody>
                  <a:tcPr>
                    <a:solidFill>
                      <a:srgbClr val="FF00FF"/>
                    </a:solidFill>
                  </a:tcPr>
                </a:tc>
                <a:tc>
                  <a:txBody>
                    <a:bodyPr/>
                    <a:lstStyle/>
                    <a:p>
                      <a:r>
                        <a:rPr lang="en-US" dirty="0" smtClean="0"/>
                        <a:t>SG</a:t>
                      </a:r>
                      <a:endParaRPr lang="en-US" dirty="0"/>
                    </a:p>
                  </a:txBody>
                  <a:tcPr>
                    <a:solidFill>
                      <a:schemeClr val="bg1"/>
                    </a:solidFill>
                  </a:tcPr>
                </a:tc>
                <a:tc>
                  <a:txBody>
                    <a:bodyPr/>
                    <a:lstStyle/>
                    <a:p>
                      <a:r>
                        <a:rPr lang="en-US" dirty="0" err="1" smtClean="0"/>
                        <a:t>Jk</a:t>
                      </a:r>
                      <a:endParaRPr lang="en-US" dirty="0"/>
                    </a:p>
                  </a:txBody>
                  <a:tcPr>
                    <a:solidFill>
                      <a:schemeClr val="bg1"/>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bg1"/>
                    </a:solidFill>
                  </a:tcPr>
                </a:tc>
                <a:tc>
                  <a:txBody>
                    <a:bodyPr/>
                    <a:lstStyle/>
                    <a:p>
                      <a:r>
                        <a:rPr lang="en-US" dirty="0" smtClean="0"/>
                        <a:t>Martha</a:t>
                      </a:r>
                      <a:endParaRPr lang="en-US" dirty="0"/>
                    </a:p>
                  </a:txBody>
                  <a:tcPr>
                    <a:solidFill>
                      <a:srgbClr val="FED7D6"/>
                    </a:solidFill>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MK</a:t>
                      </a:r>
                      <a:endParaRPr lang="en-US" dirty="0"/>
                    </a:p>
                  </a:txBody>
                  <a:tcPr>
                    <a:solidFill>
                      <a:schemeClr val="bg1"/>
                    </a:solidFill>
                  </a:tcPr>
                </a:tc>
                <a:tc>
                  <a:txBody>
                    <a:bodyPr/>
                    <a:lstStyle/>
                    <a:p>
                      <a:r>
                        <a:rPr lang="en-US" dirty="0" smtClean="0"/>
                        <a:t>JK</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5590092" cy="523220"/>
          </a:xfrm>
          <a:prstGeom prst="rect">
            <a:avLst/>
          </a:prstGeom>
          <a:noFill/>
        </p:spPr>
        <p:txBody>
          <a:bodyPr wrap="square" rtlCol="0">
            <a:spAutoFit/>
          </a:bodyPr>
          <a:lstStyle/>
          <a:p>
            <a:r>
              <a:rPr lang="en-US" sz="2800" b="1" dirty="0" err="1" smtClean="0">
                <a:latin typeface="Times New Roman" panose="02020603050405020304" pitchFamily="18" charset="0"/>
                <a:cs typeface="Times New Roman" panose="02020603050405020304" pitchFamily="18" charset="0"/>
              </a:rPr>
              <a:t>E_name</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           H.NO</a:t>
            </a:r>
          </a:p>
        </p:txBody>
      </p:sp>
      <p:graphicFrame>
        <p:nvGraphicFramePr>
          <p:cNvPr id="6" name="Table 5"/>
          <p:cNvGraphicFramePr>
            <a:graphicFrameLocks noGrp="1"/>
          </p:cNvGraphicFramePr>
          <p:nvPr>
            <p:extLst>
              <p:ext uri="{D42A27DB-BD31-4B8C-83A1-F6EECF244321}">
                <p14:modId xmlns:p14="http://schemas.microsoft.com/office/powerpoint/2010/main" val="1012547921"/>
              </p:ext>
            </p:extLst>
          </p:nvPr>
        </p:nvGraphicFramePr>
        <p:xfrm>
          <a:off x="6968219" y="1685971"/>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bg1"/>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bg1"/>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bg1"/>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bg1"/>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bg1"/>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grpSp>
        <p:nvGrpSpPr>
          <p:cNvPr id="11" name="Group 10"/>
          <p:cNvGrpSpPr/>
          <p:nvPr/>
        </p:nvGrpSpPr>
        <p:grpSpPr>
          <a:xfrm>
            <a:off x="2622014" y="4556157"/>
            <a:ext cx="749147" cy="277258"/>
            <a:chOff x="6499952" y="5777429"/>
            <a:chExt cx="749147" cy="277258"/>
          </a:xfrm>
        </p:grpSpPr>
        <p:cxnSp>
          <p:nvCxnSpPr>
            <p:cNvPr id="5" name="Straight Arrow Connector 4"/>
            <p:cNvCxnSpPr/>
            <p:nvPr/>
          </p:nvCxnSpPr>
          <p:spPr>
            <a:xfrm>
              <a:off x="6499952" y="5916058"/>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593645" y="5777429"/>
              <a:ext cx="374574" cy="277258"/>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604957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84204073"/>
              </p:ext>
            </p:extLst>
          </p:nvPr>
        </p:nvGraphicFramePr>
        <p:xfrm>
          <a:off x="2485120" y="1685972"/>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chemeClr val="bg1"/>
                    </a:solidFill>
                  </a:tcPr>
                </a:tc>
                <a:tc>
                  <a:txBody>
                    <a:bodyPr/>
                    <a:lstStyle/>
                    <a:p>
                      <a:r>
                        <a:rPr lang="en-US" dirty="0" smtClean="0"/>
                        <a:t>John</a:t>
                      </a:r>
                      <a:endParaRPr lang="en-US" dirty="0"/>
                    </a:p>
                  </a:txBody>
                  <a:tcPr>
                    <a:solidFill>
                      <a:srgbClr val="FF00FF"/>
                    </a:solidFill>
                  </a:tcPr>
                </a:tc>
                <a:tc>
                  <a:txBody>
                    <a:bodyPr/>
                    <a:lstStyle/>
                    <a:p>
                      <a:r>
                        <a:rPr lang="en-US" dirty="0" smtClean="0"/>
                        <a:t>h45</a:t>
                      </a:r>
                      <a:endParaRPr lang="en-US" dirty="0"/>
                    </a:p>
                  </a:txBody>
                  <a:tcPr>
                    <a:solidFill>
                      <a:srgbClr val="FF00FF"/>
                    </a:solidFill>
                  </a:tcPr>
                </a:tc>
                <a:tc>
                  <a:txBody>
                    <a:bodyPr/>
                    <a:lstStyle/>
                    <a:p>
                      <a:r>
                        <a:rPr lang="en-US" dirty="0" smtClean="0"/>
                        <a:t>SD</a:t>
                      </a:r>
                      <a:endParaRPr lang="en-US" dirty="0"/>
                    </a:p>
                  </a:txBody>
                  <a:tcPr>
                    <a:solidFill>
                      <a:srgbClr val="FF00FF"/>
                    </a:solidFill>
                  </a:tcPr>
                </a:tc>
                <a:tc>
                  <a:txBody>
                    <a:bodyPr/>
                    <a:lstStyle/>
                    <a:p>
                      <a:r>
                        <a:rPr lang="en-US" dirty="0" smtClean="0"/>
                        <a:t>OD</a:t>
                      </a:r>
                      <a:endParaRPr lang="en-US" dirty="0"/>
                    </a:p>
                  </a:txBody>
                  <a:tcPr>
                    <a:solidFill>
                      <a:srgbClr val="FF00FF"/>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bg1"/>
                    </a:solidFill>
                  </a:tcPr>
                </a:tc>
                <a:tc>
                  <a:txBody>
                    <a:bodyPr/>
                    <a:lstStyle/>
                    <a:p>
                      <a:r>
                        <a:rPr lang="en-US" dirty="0" smtClean="0"/>
                        <a:t>Mary</a:t>
                      </a:r>
                      <a:endParaRPr lang="en-US" dirty="0"/>
                    </a:p>
                  </a:txBody>
                  <a:tcPr>
                    <a:solidFill>
                      <a:srgbClr val="FED7D6"/>
                    </a:solidFill>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SD</a:t>
                      </a:r>
                      <a:endParaRPr lang="en-US" dirty="0"/>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chemeClr val="bg1"/>
                    </a:solidFill>
                  </a:tcPr>
                </a:tc>
                <a:tc>
                  <a:txBody>
                    <a:bodyPr/>
                    <a:lstStyle/>
                    <a:p>
                      <a:r>
                        <a:rPr lang="en-US" dirty="0" smtClean="0"/>
                        <a:t>Mark</a:t>
                      </a:r>
                      <a:endParaRPr lang="en-US" dirty="0"/>
                    </a:p>
                  </a:txBody>
                  <a:tcPr>
                    <a:solidFill>
                      <a:srgbClr val="FED7D6"/>
                    </a:solidFill>
                  </a:tcPr>
                </a:tc>
                <a:tc>
                  <a:txBody>
                    <a:bodyPr/>
                    <a:lstStyle/>
                    <a:p>
                      <a:r>
                        <a:rPr lang="en-US" dirty="0" smtClean="0"/>
                        <a:t>h76</a:t>
                      </a:r>
                      <a:endParaRPr lang="en-US" dirty="0"/>
                    </a:p>
                  </a:txBody>
                  <a:tcPr>
                    <a:solidFill>
                      <a:schemeClr val="accent1">
                        <a:lumMod val="40000"/>
                        <a:lumOff val="60000"/>
                      </a:schemeClr>
                    </a:solidFill>
                  </a:tcPr>
                </a:tc>
                <a:tc>
                  <a:txBody>
                    <a:bodyPr/>
                    <a:lstStyle/>
                    <a:p>
                      <a:r>
                        <a:rPr lang="en-US" dirty="0" smtClean="0"/>
                        <a:t>GH</a:t>
                      </a:r>
                      <a:endParaRPr lang="en-US" dirty="0"/>
                    </a:p>
                  </a:txBody>
                  <a:tcPr>
                    <a:solidFill>
                      <a:schemeClr val="accent1">
                        <a:lumMod val="40000"/>
                        <a:lumOff val="60000"/>
                      </a:schemeClr>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chemeClr val="bg1"/>
                    </a:solidFill>
                  </a:tcPr>
                </a:tc>
                <a:tc>
                  <a:txBody>
                    <a:bodyPr/>
                    <a:lstStyle/>
                    <a:p>
                      <a:r>
                        <a:rPr lang="en-US" dirty="0" smtClean="0"/>
                        <a:t>John</a:t>
                      </a:r>
                      <a:endParaRPr lang="en-US" dirty="0"/>
                    </a:p>
                  </a:txBody>
                  <a:tcPr>
                    <a:solidFill>
                      <a:srgbClr val="FF00FF"/>
                    </a:solidFill>
                  </a:tcPr>
                </a:tc>
                <a:tc>
                  <a:txBody>
                    <a:bodyPr/>
                    <a:lstStyle/>
                    <a:p>
                      <a:r>
                        <a:rPr lang="en-US" dirty="0" smtClean="0"/>
                        <a:t>h22</a:t>
                      </a:r>
                      <a:endParaRPr lang="en-US" dirty="0"/>
                    </a:p>
                  </a:txBody>
                  <a:tcPr>
                    <a:solidFill>
                      <a:srgbClr val="FF00FF"/>
                    </a:solidFill>
                  </a:tcPr>
                </a:tc>
                <a:tc>
                  <a:txBody>
                    <a:bodyPr/>
                    <a:lstStyle/>
                    <a:p>
                      <a:r>
                        <a:rPr lang="en-US" dirty="0" smtClean="0"/>
                        <a:t>SG</a:t>
                      </a:r>
                      <a:endParaRPr lang="en-US" dirty="0"/>
                    </a:p>
                  </a:txBody>
                  <a:tcPr>
                    <a:solidFill>
                      <a:srgbClr val="FF00FF"/>
                    </a:solidFill>
                  </a:tcPr>
                </a:tc>
                <a:tc>
                  <a:txBody>
                    <a:bodyPr/>
                    <a:lstStyle/>
                    <a:p>
                      <a:r>
                        <a:rPr lang="en-US" dirty="0" err="1" smtClean="0"/>
                        <a:t>Jk</a:t>
                      </a:r>
                      <a:endParaRPr lang="en-US" dirty="0"/>
                    </a:p>
                  </a:txBody>
                  <a:tcPr>
                    <a:solidFill>
                      <a:srgbClr val="FF00FF"/>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bg1"/>
                    </a:solidFill>
                  </a:tcPr>
                </a:tc>
                <a:tc>
                  <a:txBody>
                    <a:bodyPr/>
                    <a:lstStyle/>
                    <a:p>
                      <a:r>
                        <a:rPr lang="en-US" dirty="0" smtClean="0"/>
                        <a:t>Martha</a:t>
                      </a:r>
                      <a:endParaRPr lang="en-US" dirty="0"/>
                    </a:p>
                  </a:txBody>
                  <a:tcPr>
                    <a:solidFill>
                      <a:srgbClr val="FED7D6"/>
                    </a:solidFill>
                  </a:tcPr>
                </a:tc>
                <a:tc>
                  <a:txBody>
                    <a:bodyPr/>
                    <a:lstStyle/>
                    <a:p>
                      <a:r>
                        <a:rPr lang="en-US" dirty="0" smtClean="0"/>
                        <a:t>h45</a:t>
                      </a:r>
                      <a:endParaRPr lang="en-US" dirty="0"/>
                    </a:p>
                  </a:txBody>
                  <a:tcPr>
                    <a:solidFill>
                      <a:schemeClr val="accent1">
                        <a:lumMod val="40000"/>
                        <a:lumOff val="60000"/>
                      </a:schemeClr>
                    </a:solidFill>
                  </a:tcPr>
                </a:tc>
                <a:tc>
                  <a:txBody>
                    <a:bodyPr/>
                    <a:lstStyle/>
                    <a:p>
                      <a:r>
                        <a:rPr lang="en-US" dirty="0" smtClean="0"/>
                        <a:t>MK</a:t>
                      </a:r>
                      <a:endParaRPr lang="en-US" dirty="0"/>
                    </a:p>
                  </a:txBody>
                  <a:tcPr>
                    <a:solidFill>
                      <a:schemeClr val="accent1">
                        <a:lumMod val="40000"/>
                        <a:lumOff val="60000"/>
                      </a:schemeClr>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9170574" cy="523220"/>
          </a:xfrm>
          <a:prstGeom prst="rect">
            <a:avLst/>
          </a:prstGeom>
          <a:noFill/>
        </p:spPr>
        <p:txBody>
          <a:bodyPr wrap="square" rtlCol="0">
            <a:spAutoFit/>
          </a:bodyPr>
          <a:lstStyle/>
          <a:p>
            <a:r>
              <a:rPr lang="en-US" sz="2800" b="1" dirty="0" err="1" smtClean="0">
                <a:latin typeface="Times New Roman" panose="02020603050405020304" pitchFamily="18" charset="0"/>
                <a:cs typeface="Times New Roman" panose="02020603050405020304" pitchFamily="18" charset="0"/>
              </a:rPr>
              <a:t>E_name</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           H.NO, District,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graphicFrame>
        <p:nvGraphicFramePr>
          <p:cNvPr id="6" name="Table 5"/>
          <p:cNvGraphicFramePr>
            <a:graphicFrameLocks noGrp="1"/>
          </p:cNvGraphicFramePr>
          <p:nvPr>
            <p:extLst>
              <p:ext uri="{D42A27DB-BD31-4B8C-83A1-F6EECF244321}">
                <p14:modId xmlns:p14="http://schemas.microsoft.com/office/powerpoint/2010/main" val="2795419076"/>
              </p:ext>
            </p:extLst>
          </p:nvPr>
        </p:nvGraphicFramePr>
        <p:xfrm>
          <a:off x="6968219" y="1685971"/>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rgbClr val="FF00FF"/>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rgbClr val="FF00FF"/>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grpSp>
        <p:nvGrpSpPr>
          <p:cNvPr id="11" name="Group 10"/>
          <p:cNvGrpSpPr/>
          <p:nvPr/>
        </p:nvGrpSpPr>
        <p:grpSpPr>
          <a:xfrm>
            <a:off x="2622014" y="4556157"/>
            <a:ext cx="749147" cy="277258"/>
            <a:chOff x="6499952" y="5777429"/>
            <a:chExt cx="749147" cy="277258"/>
          </a:xfrm>
        </p:grpSpPr>
        <p:cxnSp>
          <p:nvCxnSpPr>
            <p:cNvPr id="5" name="Straight Arrow Connector 4"/>
            <p:cNvCxnSpPr/>
            <p:nvPr/>
          </p:nvCxnSpPr>
          <p:spPr>
            <a:xfrm>
              <a:off x="6499952" y="5916058"/>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593645" y="5777429"/>
              <a:ext cx="374574" cy="277258"/>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8864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169" y="228600"/>
            <a:ext cx="11167752" cy="5730240"/>
          </a:xfrm>
        </p:spPr>
        <p:txBody>
          <a:bodyPr>
            <a:normAutofit/>
          </a:bodyPr>
          <a:lstStyle/>
          <a:p>
            <a:pPr marL="0" indent="0">
              <a:buNone/>
            </a:pPr>
            <a:endParaRPr lang="en-US" sz="3200" b="1" dirty="0" smtClean="0">
              <a:latin typeface="Times New Roman" panose="02020603050405020304" pitchFamily="18" charset="0"/>
              <a:cs typeface="Times New Roman" panose="02020603050405020304" pitchFamily="18" charset="0"/>
            </a:endParaRPr>
          </a:p>
          <a:p>
            <a:pPr marL="0" indent="0">
              <a:buNone/>
            </a:pPr>
            <a:endParaRPr lang="en-US" sz="3200" b="1" dirty="0">
              <a:latin typeface="Times New Roman" panose="02020603050405020304" pitchFamily="18" charset="0"/>
              <a:cs typeface="Times New Roman" panose="02020603050405020304" pitchFamily="18" charset="0"/>
            </a:endParaRPr>
          </a:p>
          <a:p>
            <a:pPr marL="0" indent="0">
              <a:buNone/>
            </a:pPr>
            <a:r>
              <a:rPr lang="en-US" sz="3200" b="1" dirty="0" smtClean="0">
                <a:latin typeface="Times New Roman" panose="02020603050405020304" pitchFamily="18" charset="0"/>
                <a:cs typeface="Times New Roman" panose="02020603050405020304" pitchFamily="18" charset="0"/>
              </a:rPr>
              <a:t>Structured Query Language (SQL) of Oracle:</a:t>
            </a:r>
          </a:p>
          <a:p>
            <a:pPr marL="0" indent="0">
              <a:buNone/>
            </a:pPr>
            <a:endParaRPr lang="en-US" sz="3200" b="1" dirty="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It is used to create tables</a:t>
            </a:r>
          </a:p>
          <a:p>
            <a:r>
              <a:rPr lang="en-US" sz="3200" dirty="0" smtClean="0">
                <a:latin typeface="Times New Roman" panose="02020603050405020304" pitchFamily="18" charset="0"/>
                <a:cs typeface="Times New Roman" panose="02020603050405020304" pitchFamily="18" charset="0"/>
              </a:rPr>
              <a:t>It is used to insert, delete, update tables.</a:t>
            </a:r>
          </a:p>
          <a:p>
            <a:r>
              <a:rPr lang="en-US" sz="3200" dirty="0" smtClean="0">
                <a:latin typeface="Times New Roman" panose="02020603050405020304" pitchFamily="18" charset="0"/>
                <a:cs typeface="Times New Roman" panose="02020603050405020304" pitchFamily="18" charset="0"/>
              </a:rPr>
              <a:t>It is used to retrieve data from the tables.</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945688"/>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42393141"/>
              </p:ext>
            </p:extLst>
          </p:nvPr>
        </p:nvGraphicFramePr>
        <p:xfrm>
          <a:off x="2485120" y="1685972"/>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chemeClr val="bg1"/>
                    </a:solidFill>
                  </a:tcPr>
                </a:tc>
                <a:tc>
                  <a:txBody>
                    <a:bodyPr/>
                    <a:lstStyle/>
                    <a:p>
                      <a:r>
                        <a:rPr lang="en-US" dirty="0" smtClean="0"/>
                        <a:t>John</a:t>
                      </a:r>
                      <a:endParaRPr lang="en-US" dirty="0"/>
                    </a:p>
                  </a:txBody>
                  <a:tcPr>
                    <a:solidFill>
                      <a:schemeClr val="bg1"/>
                    </a:solidFill>
                  </a:tcPr>
                </a:tc>
                <a:tc>
                  <a:txBody>
                    <a:bodyPr/>
                    <a:lstStyle/>
                    <a:p>
                      <a:r>
                        <a:rPr lang="en-US" dirty="0" smtClean="0"/>
                        <a:t>h45</a:t>
                      </a:r>
                      <a:endParaRPr lang="en-US" dirty="0"/>
                    </a:p>
                  </a:txBody>
                  <a:tcPr>
                    <a:solidFill>
                      <a:srgbClr val="FF00FF"/>
                    </a:solidFill>
                  </a:tcPr>
                </a:tc>
                <a:tc>
                  <a:txBody>
                    <a:bodyPr/>
                    <a:lstStyle/>
                    <a:p>
                      <a:r>
                        <a:rPr lang="en-US" dirty="0" smtClean="0"/>
                        <a:t>SD</a:t>
                      </a:r>
                      <a:endParaRPr lang="en-US" dirty="0"/>
                    </a:p>
                  </a:txBody>
                  <a:tcPr>
                    <a:solidFill>
                      <a:srgbClr val="FF00FF"/>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bg1"/>
                    </a:solidFill>
                  </a:tcPr>
                </a:tc>
                <a:tc>
                  <a:txBody>
                    <a:bodyPr/>
                    <a:lstStyle/>
                    <a:p>
                      <a:r>
                        <a:rPr lang="en-US" dirty="0" smtClean="0"/>
                        <a:t>Mary</a:t>
                      </a:r>
                      <a:endParaRPr lang="en-US" dirty="0"/>
                    </a:p>
                  </a:txBody>
                  <a:tcPr>
                    <a:solidFill>
                      <a:schemeClr val="bg1"/>
                    </a:solidFill>
                  </a:tcPr>
                </a:tc>
                <a:tc>
                  <a:txBody>
                    <a:bodyPr/>
                    <a:lstStyle/>
                    <a:p>
                      <a:r>
                        <a:rPr lang="en-US" dirty="0" smtClean="0"/>
                        <a:t>h45</a:t>
                      </a:r>
                      <a:endParaRPr lang="en-US" dirty="0"/>
                    </a:p>
                  </a:txBody>
                  <a:tcPr>
                    <a:solidFill>
                      <a:srgbClr val="FF00FF"/>
                    </a:solidFill>
                  </a:tcPr>
                </a:tc>
                <a:tc>
                  <a:txBody>
                    <a:bodyPr/>
                    <a:lstStyle/>
                    <a:p>
                      <a:r>
                        <a:rPr lang="en-US" dirty="0" smtClean="0"/>
                        <a:t>SD</a:t>
                      </a:r>
                      <a:endParaRPr lang="en-US" dirty="0"/>
                    </a:p>
                  </a:txBody>
                  <a:tcPr>
                    <a:solidFill>
                      <a:srgbClr val="FF00FF"/>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chemeClr val="bg1"/>
                    </a:solidFill>
                  </a:tcPr>
                </a:tc>
                <a:tc>
                  <a:txBody>
                    <a:bodyPr/>
                    <a:lstStyle/>
                    <a:p>
                      <a:r>
                        <a:rPr lang="en-US" dirty="0" smtClean="0"/>
                        <a:t>Mark</a:t>
                      </a:r>
                      <a:endParaRPr lang="en-US" dirty="0"/>
                    </a:p>
                  </a:txBody>
                  <a:tcPr>
                    <a:solidFill>
                      <a:schemeClr val="bg1"/>
                    </a:solidFill>
                  </a:tcPr>
                </a:tc>
                <a:tc>
                  <a:txBody>
                    <a:bodyPr/>
                    <a:lstStyle/>
                    <a:p>
                      <a:r>
                        <a:rPr lang="en-US" dirty="0" smtClean="0"/>
                        <a:t>h76</a:t>
                      </a:r>
                      <a:endParaRPr lang="en-US" dirty="0"/>
                    </a:p>
                  </a:txBody>
                  <a:tcPr>
                    <a:solidFill>
                      <a:srgbClr val="FED7D6"/>
                    </a:solidFill>
                  </a:tcPr>
                </a:tc>
                <a:tc>
                  <a:txBody>
                    <a:bodyPr/>
                    <a:lstStyle/>
                    <a:p>
                      <a:r>
                        <a:rPr lang="en-US" dirty="0" smtClean="0"/>
                        <a:t>GH</a:t>
                      </a:r>
                      <a:endParaRPr lang="en-US" dirty="0"/>
                    </a:p>
                  </a:txBody>
                  <a:tcPr>
                    <a:solidFill>
                      <a:schemeClr val="accent1">
                        <a:lumMod val="40000"/>
                        <a:lumOff val="60000"/>
                      </a:schemeClr>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chemeClr val="bg1"/>
                    </a:solidFill>
                  </a:tcPr>
                </a:tc>
                <a:tc>
                  <a:txBody>
                    <a:bodyPr/>
                    <a:lstStyle/>
                    <a:p>
                      <a:r>
                        <a:rPr lang="en-US" dirty="0" smtClean="0"/>
                        <a:t>John</a:t>
                      </a:r>
                      <a:endParaRPr lang="en-US" dirty="0"/>
                    </a:p>
                  </a:txBody>
                  <a:tcPr>
                    <a:solidFill>
                      <a:schemeClr val="bg1"/>
                    </a:solidFill>
                  </a:tcPr>
                </a:tc>
                <a:tc>
                  <a:txBody>
                    <a:bodyPr/>
                    <a:lstStyle/>
                    <a:p>
                      <a:r>
                        <a:rPr lang="en-US" dirty="0" smtClean="0"/>
                        <a:t>h22</a:t>
                      </a:r>
                      <a:endParaRPr lang="en-US" dirty="0"/>
                    </a:p>
                  </a:txBody>
                  <a:tcPr>
                    <a:solidFill>
                      <a:srgbClr val="FED7D6"/>
                    </a:solidFill>
                  </a:tcPr>
                </a:tc>
                <a:tc>
                  <a:txBody>
                    <a:bodyPr/>
                    <a:lstStyle/>
                    <a:p>
                      <a:r>
                        <a:rPr lang="en-US" dirty="0" smtClean="0"/>
                        <a:t>SG</a:t>
                      </a:r>
                      <a:endParaRPr lang="en-US" dirty="0"/>
                    </a:p>
                  </a:txBody>
                  <a:tcPr>
                    <a:solidFill>
                      <a:schemeClr val="accent1">
                        <a:lumMod val="40000"/>
                        <a:lumOff val="60000"/>
                      </a:schemeClr>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bg1"/>
                    </a:solidFill>
                  </a:tcPr>
                </a:tc>
                <a:tc>
                  <a:txBody>
                    <a:bodyPr/>
                    <a:lstStyle/>
                    <a:p>
                      <a:r>
                        <a:rPr lang="en-US" dirty="0" smtClean="0"/>
                        <a:t>Martha</a:t>
                      </a:r>
                      <a:endParaRPr lang="en-US" dirty="0"/>
                    </a:p>
                  </a:txBody>
                  <a:tcPr>
                    <a:solidFill>
                      <a:schemeClr val="bg1"/>
                    </a:solidFill>
                  </a:tcPr>
                </a:tc>
                <a:tc>
                  <a:txBody>
                    <a:bodyPr/>
                    <a:lstStyle/>
                    <a:p>
                      <a:r>
                        <a:rPr lang="en-US" dirty="0" smtClean="0"/>
                        <a:t>h45</a:t>
                      </a:r>
                      <a:endParaRPr lang="en-US" dirty="0"/>
                    </a:p>
                  </a:txBody>
                  <a:tcPr>
                    <a:solidFill>
                      <a:srgbClr val="FF00FF"/>
                    </a:solidFill>
                  </a:tcPr>
                </a:tc>
                <a:tc>
                  <a:txBody>
                    <a:bodyPr/>
                    <a:lstStyle/>
                    <a:p>
                      <a:r>
                        <a:rPr lang="en-US" dirty="0" smtClean="0"/>
                        <a:t>MK</a:t>
                      </a:r>
                      <a:endParaRPr lang="en-US" dirty="0"/>
                    </a:p>
                  </a:txBody>
                  <a:tcPr>
                    <a:solidFill>
                      <a:srgbClr val="FF00FF"/>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86504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H.NO             District</a:t>
            </a:r>
          </a:p>
        </p:txBody>
      </p:sp>
      <p:graphicFrame>
        <p:nvGraphicFramePr>
          <p:cNvPr id="6" name="Table 5"/>
          <p:cNvGraphicFramePr>
            <a:graphicFrameLocks noGrp="1"/>
          </p:cNvGraphicFramePr>
          <p:nvPr>
            <p:extLst>
              <p:ext uri="{D42A27DB-BD31-4B8C-83A1-F6EECF244321}">
                <p14:modId xmlns:p14="http://schemas.microsoft.com/office/powerpoint/2010/main" val="177668592"/>
              </p:ext>
            </p:extLst>
          </p:nvPr>
        </p:nvGraphicFramePr>
        <p:xfrm>
          <a:off x="6968219" y="1685971"/>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grpSp>
        <p:nvGrpSpPr>
          <p:cNvPr id="8" name="Group 7"/>
          <p:cNvGrpSpPr/>
          <p:nvPr/>
        </p:nvGrpSpPr>
        <p:grpSpPr>
          <a:xfrm>
            <a:off x="2274473" y="4545258"/>
            <a:ext cx="749147" cy="277258"/>
            <a:chOff x="6499952" y="5777429"/>
            <a:chExt cx="749147" cy="277258"/>
          </a:xfrm>
        </p:grpSpPr>
        <p:cxnSp>
          <p:nvCxnSpPr>
            <p:cNvPr id="9" name="Straight Arrow Connector 8"/>
            <p:cNvCxnSpPr/>
            <p:nvPr/>
          </p:nvCxnSpPr>
          <p:spPr>
            <a:xfrm>
              <a:off x="6499952" y="5916058"/>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593645" y="5777429"/>
              <a:ext cx="374574" cy="277258"/>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9681387"/>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nvPr>
        </p:nvGraphicFramePr>
        <p:xfrm>
          <a:off x="2485120" y="1685972"/>
          <a:ext cx="4483100" cy="2357855"/>
        </p:xfrm>
        <a:graphic>
          <a:graphicData uri="http://schemas.openxmlformats.org/drawingml/2006/table">
            <a:tbl>
              <a:tblPr firstRow="1" bandRow="1"/>
              <a:tblGrid>
                <a:gridCol w="671026">
                  <a:extLst>
                    <a:ext uri="{9D8B030D-6E8A-4147-A177-3AD203B41FA5}">
                      <a16:colId xmlns:a16="http://schemas.microsoft.com/office/drawing/2014/main" val="1726488674"/>
                    </a:ext>
                  </a:extLst>
                </a:gridCol>
                <a:gridCol w="1342055">
                  <a:extLst>
                    <a:ext uri="{9D8B030D-6E8A-4147-A177-3AD203B41FA5}">
                      <a16:colId xmlns:a16="http://schemas.microsoft.com/office/drawing/2014/main" val="3401896899"/>
                    </a:ext>
                  </a:extLst>
                </a:gridCol>
                <a:gridCol w="785243">
                  <a:extLst>
                    <a:ext uri="{9D8B030D-6E8A-4147-A177-3AD203B41FA5}">
                      <a16:colId xmlns:a16="http://schemas.microsoft.com/office/drawing/2014/main" val="3727826248"/>
                    </a:ext>
                  </a:extLst>
                </a:gridCol>
                <a:gridCol w="859276">
                  <a:extLst>
                    <a:ext uri="{9D8B030D-6E8A-4147-A177-3AD203B41FA5}">
                      <a16:colId xmlns:a16="http://schemas.microsoft.com/office/drawing/2014/main" val="997635353"/>
                    </a:ext>
                  </a:extLst>
                </a:gridCol>
                <a:gridCol w="825500">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H.NO</a:t>
                      </a:r>
                      <a:endParaRPr lang="en-US" sz="1600" b="1" dirty="0"/>
                    </a:p>
                  </a:txBody>
                  <a:tcPr>
                    <a:solidFill>
                      <a:srgbClr val="FFFF00"/>
                    </a:solidFill>
                  </a:tcPr>
                </a:tc>
                <a:tc>
                  <a:txBody>
                    <a:bodyPr/>
                    <a:lstStyle/>
                    <a:p>
                      <a:r>
                        <a:rPr lang="en-US" sz="1600" b="1" dirty="0" smtClean="0"/>
                        <a:t>District</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chemeClr val="bg1"/>
                    </a:solidFill>
                  </a:tcPr>
                </a:tc>
                <a:tc>
                  <a:txBody>
                    <a:bodyPr/>
                    <a:lstStyle/>
                    <a:p>
                      <a:r>
                        <a:rPr lang="en-US" dirty="0" smtClean="0"/>
                        <a:t>John</a:t>
                      </a:r>
                      <a:endParaRPr lang="en-US" dirty="0"/>
                    </a:p>
                  </a:txBody>
                  <a:tcPr>
                    <a:solidFill>
                      <a:schemeClr val="bg1"/>
                    </a:solidFill>
                  </a:tcPr>
                </a:tc>
                <a:tc>
                  <a:txBody>
                    <a:bodyPr/>
                    <a:lstStyle/>
                    <a:p>
                      <a:r>
                        <a:rPr lang="en-US" dirty="0" smtClean="0"/>
                        <a:t>h45</a:t>
                      </a:r>
                      <a:endParaRPr lang="en-US" dirty="0"/>
                    </a:p>
                  </a:txBody>
                  <a:tcPr>
                    <a:solidFill>
                      <a:srgbClr val="FF00FF"/>
                    </a:solidFill>
                  </a:tcPr>
                </a:tc>
                <a:tc>
                  <a:txBody>
                    <a:bodyPr/>
                    <a:lstStyle/>
                    <a:p>
                      <a:r>
                        <a:rPr lang="en-US" dirty="0" smtClean="0"/>
                        <a:t>SD</a:t>
                      </a:r>
                      <a:endParaRPr lang="en-US" dirty="0"/>
                    </a:p>
                  </a:txBody>
                  <a:tcPr>
                    <a:solidFill>
                      <a:srgbClr val="FF00FF"/>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bg1"/>
                    </a:solidFill>
                  </a:tcPr>
                </a:tc>
                <a:tc>
                  <a:txBody>
                    <a:bodyPr/>
                    <a:lstStyle/>
                    <a:p>
                      <a:r>
                        <a:rPr lang="en-US" dirty="0" smtClean="0"/>
                        <a:t>Mary</a:t>
                      </a:r>
                      <a:endParaRPr lang="en-US" dirty="0"/>
                    </a:p>
                  </a:txBody>
                  <a:tcPr>
                    <a:solidFill>
                      <a:schemeClr val="bg1"/>
                    </a:solidFill>
                  </a:tcPr>
                </a:tc>
                <a:tc>
                  <a:txBody>
                    <a:bodyPr/>
                    <a:lstStyle/>
                    <a:p>
                      <a:r>
                        <a:rPr lang="en-US" dirty="0" smtClean="0"/>
                        <a:t>h45</a:t>
                      </a:r>
                      <a:endParaRPr lang="en-US" dirty="0"/>
                    </a:p>
                  </a:txBody>
                  <a:tcPr>
                    <a:solidFill>
                      <a:srgbClr val="FF00FF"/>
                    </a:solidFill>
                  </a:tcPr>
                </a:tc>
                <a:tc>
                  <a:txBody>
                    <a:bodyPr/>
                    <a:lstStyle/>
                    <a:p>
                      <a:r>
                        <a:rPr lang="en-US" dirty="0" smtClean="0"/>
                        <a:t>SD</a:t>
                      </a:r>
                      <a:endParaRPr lang="en-US" dirty="0"/>
                    </a:p>
                  </a:txBody>
                  <a:tcPr>
                    <a:solidFill>
                      <a:srgbClr val="FF00FF"/>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chemeClr val="bg1"/>
                    </a:solidFill>
                  </a:tcPr>
                </a:tc>
                <a:tc>
                  <a:txBody>
                    <a:bodyPr/>
                    <a:lstStyle/>
                    <a:p>
                      <a:r>
                        <a:rPr lang="en-US" dirty="0" smtClean="0"/>
                        <a:t>Mark</a:t>
                      </a:r>
                      <a:endParaRPr lang="en-US" dirty="0"/>
                    </a:p>
                  </a:txBody>
                  <a:tcPr>
                    <a:solidFill>
                      <a:schemeClr val="bg1"/>
                    </a:solidFill>
                  </a:tcPr>
                </a:tc>
                <a:tc>
                  <a:txBody>
                    <a:bodyPr/>
                    <a:lstStyle/>
                    <a:p>
                      <a:r>
                        <a:rPr lang="en-US" dirty="0" smtClean="0"/>
                        <a:t>h76</a:t>
                      </a:r>
                      <a:endParaRPr lang="en-US" dirty="0"/>
                    </a:p>
                  </a:txBody>
                  <a:tcPr>
                    <a:solidFill>
                      <a:srgbClr val="FED7D6"/>
                    </a:solidFill>
                  </a:tcPr>
                </a:tc>
                <a:tc>
                  <a:txBody>
                    <a:bodyPr/>
                    <a:lstStyle/>
                    <a:p>
                      <a:r>
                        <a:rPr lang="en-US" dirty="0" smtClean="0"/>
                        <a:t>GH</a:t>
                      </a:r>
                      <a:endParaRPr lang="en-US" dirty="0"/>
                    </a:p>
                  </a:txBody>
                  <a:tcPr>
                    <a:solidFill>
                      <a:schemeClr val="accent1">
                        <a:lumMod val="40000"/>
                        <a:lumOff val="60000"/>
                      </a:schemeClr>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chemeClr val="bg1"/>
                    </a:solidFill>
                  </a:tcPr>
                </a:tc>
                <a:tc>
                  <a:txBody>
                    <a:bodyPr/>
                    <a:lstStyle/>
                    <a:p>
                      <a:r>
                        <a:rPr lang="en-US" dirty="0" smtClean="0"/>
                        <a:t>John</a:t>
                      </a:r>
                      <a:endParaRPr lang="en-US" dirty="0"/>
                    </a:p>
                  </a:txBody>
                  <a:tcPr>
                    <a:solidFill>
                      <a:schemeClr val="bg1"/>
                    </a:solidFill>
                  </a:tcPr>
                </a:tc>
                <a:tc>
                  <a:txBody>
                    <a:bodyPr/>
                    <a:lstStyle/>
                    <a:p>
                      <a:r>
                        <a:rPr lang="en-US" dirty="0" smtClean="0"/>
                        <a:t>h22</a:t>
                      </a:r>
                      <a:endParaRPr lang="en-US" dirty="0"/>
                    </a:p>
                  </a:txBody>
                  <a:tcPr>
                    <a:solidFill>
                      <a:srgbClr val="FED7D6"/>
                    </a:solidFill>
                  </a:tcPr>
                </a:tc>
                <a:tc>
                  <a:txBody>
                    <a:bodyPr/>
                    <a:lstStyle/>
                    <a:p>
                      <a:r>
                        <a:rPr lang="en-US" dirty="0" smtClean="0"/>
                        <a:t>SG</a:t>
                      </a:r>
                      <a:endParaRPr lang="en-US" dirty="0"/>
                    </a:p>
                  </a:txBody>
                  <a:tcPr>
                    <a:solidFill>
                      <a:schemeClr val="accent1">
                        <a:lumMod val="40000"/>
                        <a:lumOff val="60000"/>
                      </a:schemeClr>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bg1"/>
                    </a:solidFill>
                  </a:tcPr>
                </a:tc>
                <a:tc>
                  <a:txBody>
                    <a:bodyPr/>
                    <a:lstStyle/>
                    <a:p>
                      <a:r>
                        <a:rPr lang="en-US" dirty="0" smtClean="0"/>
                        <a:t>Martha</a:t>
                      </a:r>
                      <a:endParaRPr lang="en-US" dirty="0"/>
                    </a:p>
                  </a:txBody>
                  <a:tcPr>
                    <a:solidFill>
                      <a:schemeClr val="bg1"/>
                    </a:solidFill>
                  </a:tcPr>
                </a:tc>
                <a:tc>
                  <a:txBody>
                    <a:bodyPr/>
                    <a:lstStyle/>
                    <a:p>
                      <a:r>
                        <a:rPr lang="en-US" dirty="0" smtClean="0"/>
                        <a:t>h45</a:t>
                      </a:r>
                      <a:endParaRPr lang="en-US" dirty="0"/>
                    </a:p>
                  </a:txBody>
                  <a:tcPr>
                    <a:solidFill>
                      <a:srgbClr val="FF00FF"/>
                    </a:solidFill>
                  </a:tcPr>
                </a:tc>
                <a:tc>
                  <a:txBody>
                    <a:bodyPr/>
                    <a:lstStyle/>
                    <a:p>
                      <a:r>
                        <a:rPr lang="en-US" dirty="0" smtClean="0"/>
                        <a:t>MK</a:t>
                      </a:r>
                      <a:endParaRPr lang="en-US" dirty="0"/>
                    </a:p>
                  </a:txBody>
                  <a:tcPr>
                    <a:solidFill>
                      <a:srgbClr val="FF00FF"/>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2" name="TextBox 1"/>
          <p:cNvSpPr txBox="1"/>
          <p:nvPr/>
        </p:nvSpPr>
        <p:spPr>
          <a:xfrm>
            <a:off x="1141214" y="4415727"/>
            <a:ext cx="86504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H.NO             District,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graphicFrame>
        <p:nvGraphicFramePr>
          <p:cNvPr id="6" name="Table 5"/>
          <p:cNvGraphicFramePr>
            <a:graphicFrameLocks noGrp="1"/>
          </p:cNvGraphicFramePr>
          <p:nvPr>
            <p:extLst/>
          </p:nvPr>
        </p:nvGraphicFramePr>
        <p:xfrm>
          <a:off x="6968219" y="1685971"/>
          <a:ext cx="1754385" cy="2357855"/>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29055">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7" name="TextBox 6"/>
          <p:cNvSpPr txBox="1"/>
          <p:nvPr/>
        </p:nvSpPr>
        <p:spPr>
          <a:xfrm>
            <a:off x="1241922" y="992234"/>
            <a:ext cx="200838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Employee</a:t>
            </a:r>
          </a:p>
        </p:txBody>
      </p:sp>
      <p:grpSp>
        <p:nvGrpSpPr>
          <p:cNvPr id="8" name="Group 7"/>
          <p:cNvGrpSpPr/>
          <p:nvPr/>
        </p:nvGrpSpPr>
        <p:grpSpPr>
          <a:xfrm>
            <a:off x="2274473" y="4545258"/>
            <a:ext cx="749147" cy="277258"/>
            <a:chOff x="6499952" y="5777429"/>
            <a:chExt cx="749147" cy="277258"/>
          </a:xfrm>
        </p:grpSpPr>
        <p:cxnSp>
          <p:nvCxnSpPr>
            <p:cNvPr id="9" name="Straight Arrow Connector 8"/>
            <p:cNvCxnSpPr/>
            <p:nvPr/>
          </p:nvCxnSpPr>
          <p:spPr>
            <a:xfrm>
              <a:off x="6499952" y="5916058"/>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593645" y="5777429"/>
              <a:ext cx="374574" cy="277258"/>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6406394"/>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60527601"/>
              </p:ext>
            </p:extLst>
          </p:nvPr>
        </p:nvGraphicFramePr>
        <p:xfrm>
          <a:off x="1167787" y="1084022"/>
          <a:ext cx="7733841" cy="2357855"/>
        </p:xfrm>
        <a:graphic>
          <a:graphicData uri="http://schemas.openxmlformats.org/drawingml/2006/table">
            <a:tbl>
              <a:tblPr firstRow="1" bandRow="1"/>
              <a:tblGrid>
                <a:gridCol w="1157594">
                  <a:extLst>
                    <a:ext uri="{9D8B030D-6E8A-4147-A177-3AD203B41FA5}">
                      <a16:colId xmlns:a16="http://schemas.microsoft.com/office/drawing/2014/main" val="1726488674"/>
                    </a:ext>
                  </a:extLst>
                </a:gridCol>
                <a:gridCol w="1023747">
                  <a:extLst>
                    <a:ext uri="{9D8B030D-6E8A-4147-A177-3AD203B41FA5}">
                      <a16:colId xmlns:a16="http://schemas.microsoft.com/office/drawing/2014/main" val="3401896899"/>
                    </a:ext>
                  </a:extLst>
                </a:gridCol>
                <a:gridCol w="1531344">
                  <a:extLst>
                    <a:ext uri="{9D8B030D-6E8A-4147-A177-3AD203B41FA5}">
                      <a16:colId xmlns:a16="http://schemas.microsoft.com/office/drawing/2014/main" val="3727826248"/>
                    </a:ext>
                  </a:extLst>
                </a:gridCol>
                <a:gridCol w="2750734">
                  <a:extLst>
                    <a:ext uri="{9D8B030D-6E8A-4147-A177-3AD203B41FA5}">
                      <a16:colId xmlns:a16="http://schemas.microsoft.com/office/drawing/2014/main" val="997635353"/>
                    </a:ext>
                  </a:extLst>
                </a:gridCol>
                <a:gridCol w="1270422">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Mobile</a:t>
                      </a:r>
                      <a:endParaRPr lang="en-US" sz="1600" b="1" dirty="0"/>
                    </a:p>
                  </a:txBody>
                  <a:tcPr>
                    <a:solidFill>
                      <a:srgbClr val="FFFF00"/>
                    </a:solidFill>
                  </a:tcPr>
                </a:tc>
                <a:tc>
                  <a:txBody>
                    <a:bodyPr/>
                    <a:lstStyle/>
                    <a:p>
                      <a:r>
                        <a:rPr lang="en-US" sz="1600" b="1" dirty="0" err="1" smtClean="0"/>
                        <a:t>Bank_Account_No</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solidFill>
                      <a:srgbClr val="FED7D6"/>
                    </a:solidFill>
                  </a:tcPr>
                </a:tc>
                <a:tc>
                  <a:txBody>
                    <a:bodyPr/>
                    <a:lstStyle/>
                    <a:p>
                      <a:r>
                        <a:rPr lang="en-US" dirty="0" smtClean="0"/>
                        <a:t>9876555412</a:t>
                      </a:r>
                      <a:endParaRPr lang="en-US" dirty="0"/>
                    </a:p>
                  </a:txBody>
                  <a:tcPr>
                    <a:solidFill>
                      <a:srgbClr val="FED7D6"/>
                    </a:solidFill>
                  </a:tcPr>
                </a:tc>
                <a:tc>
                  <a:txBody>
                    <a:bodyPr/>
                    <a:lstStyle/>
                    <a:p>
                      <a:r>
                        <a:rPr lang="en-US" dirty="0" smtClean="0"/>
                        <a:t>B_A11298</a:t>
                      </a:r>
                      <a:endParaRPr lang="en-US" dirty="0"/>
                    </a:p>
                  </a:txBody>
                  <a:tcPr>
                    <a:solidFill>
                      <a:srgbClr val="FED7D6"/>
                    </a:solidFill>
                  </a:tcPr>
                </a:tc>
                <a:tc>
                  <a:txBody>
                    <a:bodyPr/>
                    <a:lstStyle/>
                    <a:p>
                      <a:r>
                        <a:rPr lang="en-US" dirty="0" smtClean="0"/>
                        <a:t>OD</a:t>
                      </a:r>
                      <a:endParaRPr lang="en-US" dirty="0"/>
                    </a:p>
                  </a:txBody>
                  <a:tcPr>
                    <a:solidFill>
                      <a:srgbClr val="FED7D6"/>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rgbClr val="FED7D6"/>
                    </a:solidFill>
                  </a:tcPr>
                </a:tc>
                <a:tc>
                  <a:txBody>
                    <a:bodyPr/>
                    <a:lstStyle/>
                    <a:p>
                      <a:r>
                        <a:rPr lang="en-US" dirty="0" smtClean="0"/>
                        <a:t>8876555467</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B_A41298</a:t>
                      </a:r>
                    </a:p>
                  </a:txBody>
                  <a:tcPr>
                    <a:solidFill>
                      <a:srgbClr val="FED7D6"/>
                    </a:solidFill>
                  </a:tcPr>
                </a:tc>
                <a:tc>
                  <a:txBody>
                    <a:bodyPr/>
                    <a:lstStyle/>
                    <a:p>
                      <a:r>
                        <a:rPr lang="en-US" dirty="0" smtClean="0"/>
                        <a:t>OD</a:t>
                      </a:r>
                      <a:endParaRPr lang="en-US" dirty="0"/>
                    </a:p>
                  </a:txBody>
                  <a:tcPr>
                    <a:solidFill>
                      <a:srgbClr val="FED7D6"/>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solidFill>
                      <a:srgbClr val="FED7D6"/>
                    </a:solidFill>
                  </a:tcPr>
                </a:tc>
                <a:tc>
                  <a:txBody>
                    <a:bodyPr/>
                    <a:lstStyle/>
                    <a:p>
                      <a:r>
                        <a:rPr lang="en-US" dirty="0" smtClean="0"/>
                        <a:t>8476555168</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B_A11399</a:t>
                      </a:r>
                    </a:p>
                  </a:txBody>
                  <a:tcPr>
                    <a:solidFill>
                      <a:srgbClr val="FED7D6"/>
                    </a:solidFill>
                  </a:tcPr>
                </a:tc>
                <a:tc>
                  <a:txBody>
                    <a:bodyPr/>
                    <a:lstStyle/>
                    <a:p>
                      <a:r>
                        <a:rPr lang="en-US" dirty="0" smtClean="0"/>
                        <a:t>WB</a:t>
                      </a:r>
                      <a:endParaRPr lang="en-US" dirty="0"/>
                    </a:p>
                  </a:txBody>
                  <a:tcPr>
                    <a:solidFill>
                      <a:srgbClr val="FED7D6"/>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solidFill>
                      <a:srgbClr val="FED7D6"/>
                    </a:solidFill>
                  </a:tcPr>
                </a:tc>
                <a:tc>
                  <a:txBody>
                    <a:bodyPr/>
                    <a:lstStyle/>
                    <a:p>
                      <a:r>
                        <a:rPr lang="en-US" dirty="0" smtClean="0"/>
                        <a:t>9976545411</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B_A41290</a:t>
                      </a:r>
                    </a:p>
                  </a:txBody>
                  <a:tcPr>
                    <a:solidFill>
                      <a:srgbClr val="FED7D6"/>
                    </a:solidFill>
                  </a:tcPr>
                </a:tc>
                <a:tc>
                  <a:txBody>
                    <a:bodyPr/>
                    <a:lstStyle/>
                    <a:p>
                      <a:r>
                        <a:rPr lang="en-US" dirty="0" err="1" smtClean="0"/>
                        <a:t>Jk</a:t>
                      </a:r>
                      <a:endParaRPr lang="en-US" dirty="0"/>
                    </a:p>
                  </a:txBody>
                  <a:tcPr>
                    <a:solidFill>
                      <a:srgbClr val="FED7D6"/>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rgbClr val="FED7D6"/>
                    </a:solidFill>
                  </a:tcPr>
                </a:tc>
                <a:tc>
                  <a:txBody>
                    <a:bodyPr/>
                    <a:lstStyle/>
                    <a:p>
                      <a:r>
                        <a:rPr lang="en-US" dirty="0" smtClean="0"/>
                        <a:t>9876555410</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B_A51253</a:t>
                      </a:r>
                    </a:p>
                  </a:txBody>
                  <a:tcPr>
                    <a:solidFill>
                      <a:srgbClr val="FED7D6"/>
                    </a:solidFill>
                  </a:tcPr>
                </a:tc>
                <a:tc>
                  <a:txBody>
                    <a:bodyPr/>
                    <a:lstStyle/>
                    <a:p>
                      <a:r>
                        <a:rPr lang="en-US" dirty="0" smtClean="0"/>
                        <a:t>JK</a:t>
                      </a:r>
                      <a:endParaRPr lang="en-US" dirty="0"/>
                    </a:p>
                  </a:txBody>
                  <a:tcPr>
                    <a:solidFill>
                      <a:srgbClr val="FED7D6"/>
                    </a:solidFill>
                  </a:tcPr>
                </a:tc>
                <a:extLst>
                  <a:ext uri="{0D108BD9-81ED-4DB2-BD59-A6C34878D82A}">
                    <a16:rowId xmlns:a16="http://schemas.microsoft.com/office/drawing/2014/main" val="317780336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138205392"/>
              </p:ext>
            </p:extLst>
          </p:nvPr>
        </p:nvGraphicFramePr>
        <p:xfrm>
          <a:off x="8901628" y="1084022"/>
          <a:ext cx="1754385" cy="2331207"/>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02407">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rgbClr val="FED7D6"/>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rgbClr val="FED7D6"/>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rgbClr val="FED7D6"/>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rgbClr val="FED7D6"/>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rgbClr val="FED7D6"/>
                    </a:solidFill>
                  </a:tcPr>
                </a:tc>
                <a:extLst>
                  <a:ext uri="{0D108BD9-81ED-4DB2-BD59-A6C34878D82A}">
                    <a16:rowId xmlns:a16="http://schemas.microsoft.com/office/drawing/2014/main" val="3177803361"/>
                  </a:ext>
                </a:extLst>
              </a:tr>
            </a:tbl>
          </a:graphicData>
        </a:graphic>
      </p:graphicFrame>
      <p:sp>
        <p:nvSpPr>
          <p:cNvPr id="5" name="TextBox 4"/>
          <p:cNvSpPr txBox="1"/>
          <p:nvPr/>
        </p:nvSpPr>
        <p:spPr>
          <a:xfrm>
            <a:off x="369976" y="3771323"/>
            <a:ext cx="11321478"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Super Key: </a:t>
            </a:r>
            <a:r>
              <a:rPr lang="en-US" sz="2800" b="1" dirty="0" smtClean="0">
                <a:latin typeface="Times New Roman" panose="02020603050405020304" pitchFamily="18" charset="0"/>
                <a:cs typeface="Times New Roman" panose="02020603050405020304" pitchFamily="18" charset="0"/>
              </a:rPr>
              <a:t>X=</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a:t>
            </a:r>
            <a:r>
              <a:rPr lang="en-US" sz="2800" b="1" dirty="0" err="1" smtClean="0">
                <a:latin typeface="Times New Roman" panose="02020603050405020304" pitchFamily="18" charset="0"/>
                <a:cs typeface="Times New Roman" panose="02020603050405020304" pitchFamily="18" charset="0"/>
              </a:rPr>
              <a:t>SSN,E_name,Mobile,Bank_Account_No</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sp>
        <p:nvSpPr>
          <p:cNvPr id="6" name="TextBox 5"/>
          <p:cNvSpPr txBox="1"/>
          <p:nvPr/>
        </p:nvSpPr>
        <p:spPr>
          <a:xfrm>
            <a:off x="2231886" y="4650637"/>
            <a:ext cx="1866390"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X          </a:t>
            </a:r>
            <a:r>
              <a:rPr lang="en-US" sz="2800" b="1" dirty="0" err="1" smtClean="0">
                <a:latin typeface="Times New Roman" panose="02020603050405020304" pitchFamily="18" charset="0"/>
                <a:cs typeface="Times New Roman" panose="02020603050405020304" pitchFamily="18" charset="0"/>
              </a:rPr>
              <a:t>X</a:t>
            </a:r>
            <a:endParaRPr lang="en-US" sz="2800" b="1" dirty="0" smtClean="0">
              <a:latin typeface="Times New Roman" panose="02020603050405020304" pitchFamily="18" charset="0"/>
              <a:cs typeface="Times New Roman" panose="02020603050405020304" pitchFamily="18" charset="0"/>
            </a:endParaRPr>
          </a:p>
        </p:txBody>
      </p:sp>
      <p:cxnSp>
        <p:nvCxnSpPr>
          <p:cNvPr id="8" name="Straight Arrow Connector 7"/>
          <p:cNvCxnSpPr/>
          <p:nvPr/>
        </p:nvCxnSpPr>
        <p:spPr>
          <a:xfrm>
            <a:off x="2638031" y="4912247"/>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3433" y="5450500"/>
            <a:ext cx="8424127"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This a trivial Functional Dependency</a:t>
            </a:r>
          </a:p>
        </p:txBody>
      </p:sp>
    </p:spTree>
    <p:extLst>
      <p:ext uri="{BB962C8B-B14F-4D97-AF65-F5344CB8AC3E}">
        <p14:creationId xmlns:p14="http://schemas.microsoft.com/office/powerpoint/2010/main" val="4287875918"/>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217108903"/>
              </p:ext>
            </p:extLst>
          </p:nvPr>
        </p:nvGraphicFramePr>
        <p:xfrm>
          <a:off x="1167787" y="1084022"/>
          <a:ext cx="7733841" cy="2357855"/>
        </p:xfrm>
        <a:graphic>
          <a:graphicData uri="http://schemas.openxmlformats.org/drawingml/2006/table">
            <a:tbl>
              <a:tblPr firstRow="1" bandRow="1"/>
              <a:tblGrid>
                <a:gridCol w="1157594">
                  <a:extLst>
                    <a:ext uri="{9D8B030D-6E8A-4147-A177-3AD203B41FA5}">
                      <a16:colId xmlns:a16="http://schemas.microsoft.com/office/drawing/2014/main" val="1726488674"/>
                    </a:ext>
                  </a:extLst>
                </a:gridCol>
                <a:gridCol w="1023747">
                  <a:extLst>
                    <a:ext uri="{9D8B030D-6E8A-4147-A177-3AD203B41FA5}">
                      <a16:colId xmlns:a16="http://schemas.microsoft.com/office/drawing/2014/main" val="3401896899"/>
                    </a:ext>
                  </a:extLst>
                </a:gridCol>
                <a:gridCol w="1531344">
                  <a:extLst>
                    <a:ext uri="{9D8B030D-6E8A-4147-A177-3AD203B41FA5}">
                      <a16:colId xmlns:a16="http://schemas.microsoft.com/office/drawing/2014/main" val="3727826248"/>
                    </a:ext>
                  </a:extLst>
                </a:gridCol>
                <a:gridCol w="2750734">
                  <a:extLst>
                    <a:ext uri="{9D8B030D-6E8A-4147-A177-3AD203B41FA5}">
                      <a16:colId xmlns:a16="http://schemas.microsoft.com/office/drawing/2014/main" val="997635353"/>
                    </a:ext>
                  </a:extLst>
                </a:gridCol>
                <a:gridCol w="1270422">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Mobile</a:t>
                      </a:r>
                      <a:endParaRPr lang="en-US" sz="1600" b="1" dirty="0"/>
                    </a:p>
                  </a:txBody>
                  <a:tcPr>
                    <a:solidFill>
                      <a:srgbClr val="FFFF00"/>
                    </a:solidFill>
                  </a:tcPr>
                </a:tc>
                <a:tc>
                  <a:txBody>
                    <a:bodyPr/>
                    <a:lstStyle/>
                    <a:p>
                      <a:r>
                        <a:rPr lang="en-US" sz="1600" b="1" dirty="0" err="1" smtClean="0"/>
                        <a:t>Bank_Account_No</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9876555412</a:t>
                      </a:r>
                      <a:endParaRPr lang="en-US" dirty="0"/>
                    </a:p>
                  </a:txBody>
                  <a:tcPr>
                    <a:solidFill>
                      <a:srgbClr val="FED7D6"/>
                    </a:solidFill>
                  </a:tcPr>
                </a:tc>
                <a:tc>
                  <a:txBody>
                    <a:bodyPr/>
                    <a:lstStyle/>
                    <a:p>
                      <a:r>
                        <a:rPr lang="en-US" dirty="0" smtClean="0"/>
                        <a:t>B_A11298</a:t>
                      </a:r>
                      <a:endParaRPr lang="en-US" dirty="0"/>
                    </a:p>
                  </a:txBody>
                  <a:tcPr>
                    <a:solidFill>
                      <a:srgbClr val="FED7D6"/>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8876555467</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B_A41298</a:t>
                      </a:r>
                    </a:p>
                  </a:txBody>
                  <a:tcPr>
                    <a:solidFill>
                      <a:srgbClr val="FED7D6"/>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8476555168</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B_A11399</a:t>
                      </a:r>
                    </a:p>
                  </a:txBody>
                  <a:tcPr>
                    <a:solidFill>
                      <a:srgbClr val="FED7D6"/>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9976545411</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B_A41290</a:t>
                      </a:r>
                    </a:p>
                  </a:txBody>
                  <a:tcPr>
                    <a:solidFill>
                      <a:srgbClr val="FED7D6"/>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9876555410</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B_A51253</a:t>
                      </a:r>
                    </a:p>
                  </a:txBody>
                  <a:tcPr>
                    <a:solidFill>
                      <a:srgbClr val="FED7D6"/>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263690958"/>
              </p:ext>
            </p:extLst>
          </p:nvPr>
        </p:nvGraphicFramePr>
        <p:xfrm>
          <a:off x="8901628" y="1084022"/>
          <a:ext cx="1754385" cy="2331207"/>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02407">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6" name="TextBox 5"/>
          <p:cNvSpPr txBox="1"/>
          <p:nvPr/>
        </p:nvSpPr>
        <p:spPr>
          <a:xfrm>
            <a:off x="369976" y="3624249"/>
            <a:ext cx="11321478"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Super Key: </a:t>
            </a:r>
            <a:r>
              <a:rPr lang="en-US" sz="2800" b="1" dirty="0" smtClean="0">
                <a:latin typeface="Times New Roman" panose="02020603050405020304" pitchFamily="18" charset="0"/>
                <a:cs typeface="Times New Roman" panose="02020603050405020304" pitchFamily="18" charset="0"/>
              </a:rPr>
              <a:t>X = SSN, Mobile, </a:t>
            </a:r>
            <a:r>
              <a:rPr lang="en-US" sz="2800" b="1" dirty="0" err="1" smtClean="0">
                <a:latin typeface="Times New Roman" panose="02020603050405020304" pitchFamily="18" charset="0"/>
                <a:cs typeface="Times New Roman" panose="02020603050405020304" pitchFamily="18" charset="0"/>
              </a:rPr>
              <a:t>Bank_Account_No</a:t>
            </a:r>
            <a:endParaRPr lang="en-US" sz="2800" b="1"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2231885" y="4650637"/>
            <a:ext cx="8424127"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X          </a:t>
            </a:r>
            <a:r>
              <a:rPr lang="en-US" sz="2800" b="1" dirty="0" err="1" smtClean="0">
                <a:latin typeface="Times New Roman" panose="02020603050405020304" pitchFamily="18" charset="0"/>
                <a:cs typeface="Times New Roman" panose="02020603050405020304" pitchFamily="18" charset="0"/>
              </a:rPr>
              <a:t>E_name</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cxnSp>
        <p:nvCxnSpPr>
          <p:cNvPr id="8" name="Straight Arrow Connector 7"/>
          <p:cNvCxnSpPr/>
          <p:nvPr/>
        </p:nvCxnSpPr>
        <p:spPr>
          <a:xfrm>
            <a:off x="2638031" y="4912247"/>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48674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28608602"/>
              </p:ext>
            </p:extLst>
          </p:nvPr>
        </p:nvGraphicFramePr>
        <p:xfrm>
          <a:off x="1167787" y="1084022"/>
          <a:ext cx="7733841" cy="2357855"/>
        </p:xfrm>
        <a:graphic>
          <a:graphicData uri="http://schemas.openxmlformats.org/drawingml/2006/table">
            <a:tbl>
              <a:tblPr firstRow="1" bandRow="1"/>
              <a:tblGrid>
                <a:gridCol w="1157594">
                  <a:extLst>
                    <a:ext uri="{9D8B030D-6E8A-4147-A177-3AD203B41FA5}">
                      <a16:colId xmlns:a16="http://schemas.microsoft.com/office/drawing/2014/main" val="1726488674"/>
                    </a:ext>
                  </a:extLst>
                </a:gridCol>
                <a:gridCol w="1023747">
                  <a:extLst>
                    <a:ext uri="{9D8B030D-6E8A-4147-A177-3AD203B41FA5}">
                      <a16:colId xmlns:a16="http://schemas.microsoft.com/office/drawing/2014/main" val="3401896899"/>
                    </a:ext>
                  </a:extLst>
                </a:gridCol>
                <a:gridCol w="1531344">
                  <a:extLst>
                    <a:ext uri="{9D8B030D-6E8A-4147-A177-3AD203B41FA5}">
                      <a16:colId xmlns:a16="http://schemas.microsoft.com/office/drawing/2014/main" val="3727826248"/>
                    </a:ext>
                  </a:extLst>
                </a:gridCol>
                <a:gridCol w="2750734">
                  <a:extLst>
                    <a:ext uri="{9D8B030D-6E8A-4147-A177-3AD203B41FA5}">
                      <a16:colId xmlns:a16="http://schemas.microsoft.com/office/drawing/2014/main" val="997635353"/>
                    </a:ext>
                  </a:extLst>
                </a:gridCol>
                <a:gridCol w="1270422">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Mobile</a:t>
                      </a:r>
                      <a:endParaRPr lang="en-US" sz="1600" b="1" dirty="0"/>
                    </a:p>
                  </a:txBody>
                  <a:tcPr>
                    <a:solidFill>
                      <a:srgbClr val="FFFF00"/>
                    </a:solidFill>
                  </a:tcPr>
                </a:tc>
                <a:tc>
                  <a:txBody>
                    <a:bodyPr/>
                    <a:lstStyle/>
                    <a:p>
                      <a:r>
                        <a:rPr lang="en-US" sz="1600" b="1" dirty="0" err="1" smtClean="0"/>
                        <a:t>Bank_Account_No</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9876555412</a:t>
                      </a:r>
                      <a:endParaRPr lang="en-US" dirty="0"/>
                    </a:p>
                  </a:txBody>
                  <a:tcPr>
                    <a:solidFill>
                      <a:srgbClr val="FED7D6"/>
                    </a:solidFill>
                  </a:tcPr>
                </a:tc>
                <a:tc>
                  <a:txBody>
                    <a:bodyPr/>
                    <a:lstStyle/>
                    <a:p>
                      <a:r>
                        <a:rPr lang="en-US" dirty="0" smtClean="0"/>
                        <a:t>B_A11298</a:t>
                      </a:r>
                      <a:endParaRPr lang="en-US" dirty="0"/>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8876555467</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B_A41298</a:t>
                      </a:r>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8476555168</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B_A11399</a:t>
                      </a:r>
                    </a:p>
                  </a:txBody>
                  <a:tcPr>
                    <a:solidFill>
                      <a:schemeClr val="accent1">
                        <a:lumMod val="40000"/>
                        <a:lumOff val="60000"/>
                      </a:schemeClr>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9976545411</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B_A41290</a:t>
                      </a:r>
                    </a:p>
                  </a:txBody>
                  <a:tcPr>
                    <a:solidFill>
                      <a:schemeClr val="accent1">
                        <a:lumMod val="40000"/>
                        <a:lumOff val="60000"/>
                      </a:schemeClr>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9876555410</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B_A51253</a:t>
                      </a:r>
                    </a:p>
                  </a:txBody>
                  <a:tcPr>
                    <a:solidFill>
                      <a:schemeClr val="accent1">
                        <a:lumMod val="40000"/>
                        <a:lumOff val="60000"/>
                      </a:schemeClr>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80212156"/>
              </p:ext>
            </p:extLst>
          </p:nvPr>
        </p:nvGraphicFramePr>
        <p:xfrm>
          <a:off x="8901628" y="1084022"/>
          <a:ext cx="1754385" cy="2331207"/>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02407">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6" name="TextBox 5"/>
          <p:cNvSpPr txBox="1"/>
          <p:nvPr/>
        </p:nvSpPr>
        <p:spPr>
          <a:xfrm>
            <a:off x="369976" y="3624249"/>
            <a:ext cx="11321478"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Super Key: </a:t>
            </a:r>
            <a:r>
              <a:rPr lang="en-US" sz="2800" b="1" dirty="0" smtClean="0">
                <a:latin typeface="Times New Roman" panose="02020603050405020304" pitchFamily="18" charset="0"/>
                <a:cs typeface="Times New Roman" panose="02020603050405020304" pitchFamily="18" charset="0"/>
              </a:rPr>
              <a:t>X = SSN, Mobile</a:t>
            </a:r>
          </a:p>
        </p:txBody>
      </p:sp>
      <p:sp>
        <p:nvSpPr>
          <p:cNvPr id="7" name="TextBox 6"/>
          <p:cNvSpPr txBox="1"/>
          <p:nvPr/>
        </p:nvSpPr>
        <p:spPr>
          <a:xfrm>
            <a:off x="2231885" y="4650637"/>
            <a:ext cx="8424127"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X          </a:t>
            </a:r>
            <a:r>
              <a:rPr lang="en-US" sz="2800" b="1" dirty="0" err="1" smtClean="0">
                <a:latin typeface="Times New Roman" panose="02020603050405020304" pitchFamily="18" charset="0"/>
                <a:cs typeface="Times New Roman" panose="02020603050405020304" pitchFamily="18" charset="0"/>
              </a:rPr>
              <a:t>E_name</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Bank_Account_No</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cxnSp>
        <p:nvCxnSpPr>
          <p:cNvPr id="8" name="Straight Arrow Connector 7"/>
          <p:cNvCxnSpPr/>
          <p:nvPr/>
        </p:nvCxnSpPr>
        <p:spPr>
          <a:xfrm>
            <a:off x="2638031" y="4912247"/>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093189"/>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239472279"/>
              </p:ext>
            </p:extLst>
          </p:nvPr>
        </p:nvGraphicFramePr>
        <p:xfrm>
          <a:off x="1167787" y="1084022"/>
          <a:ext cx="7733841" cy="2357855"/>
        </p:xfrm>
        <a:graphic>
          <a:graphicData uri="http://schemas.openxmlformats.org/drawingml/2006/table">
            <a:tbl>
              <a:tblPr firstRow="1" bandRow="1"/>
              <a:tblGrid>
                <a:gridCol w="1157594">
                  <a:extLst>
                    <a:ext uri="{9D8B030D-6E8A-4147-A177-3AD203B41FA5}">
                      <a16:colId xmlns:a16="http://schemas.microsoft.com/office/drawing/2014/main" val="1726488674"/>
                    </a:ext>
                  </a:extLst>
                </a:gridCol>
                <a:gridCol w="1023747">
                  <a:extLst>
                    <a:ext uri="{9D8B030D-6E8A-4147-A177-3AD203B41FA5}">
                      <a16:colId xmlns:a16="http://schemas.microsoft.com/office/drawing/2014/main" val="3401896899"/>
                    </a:ext>
                  </a:extLst>
                </a:gridCol>
                <a:gridCol w="1531344">
                  <a:extLst>
                    <a:ext uri="{9D8B030D-6E8A-4147-A177-3AD203B41FA5}">
                      <a16:colId xmlns:a16="http://schemas.microsoft.com/office/drawing/2014/main" val="3727826248"/>
                    </a:ext>
                  </a:extLst>
                </a:gridCol>
                <a:gridCol w="2750734">
                  <a:extLst>
                    <a:ext uri="{9D8B030D-6E8A-4147-A177-3AD203B41FA5}">
                      <a16:colId xmlns:a16="http://schemas.microsoft.com/office/drawing/2014/main" val="997635353"/>
                    </a:ext>
                  </a:extLst>
                </a:gridCol>
                <a:gridCol w="1270422">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Mobile</a:t>
                      </a:r>
                      <a:endParaRPr lang="en-US" sz="1600" b="1" dirty="0"/>
                    </a:p>
                  </a:txBody>
                  <a:tcPr>
                    <a:solidFill>
                      <a:srgbClr val="FFFF00"/>
                    </a:solidFill>
                  </a:tcPr>
                </a:tc>
                <a:tc>
                  <a:txBody>
                    <a:bodyPr/>
                    <a:lstStyle/>
                    <a:p>
                      <a:r>
                        <a:rPr lang="en-US" sz="1600" b="1" dirty="0" err="1" smtClean="0"/>
                        <a:t>Bank_Account_No</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9876555412</a:t>
                      </a:r>
                      <a:endParaRPr lang="en-US" dirty="0"/>
                    </a:p>
                  </a:txBody>
                  <a:tcPr>
                    <a:solidFill>
                      <a:schemeClr val="accent1">
                        <a:lumMod val="40000"/>
                        <a:lumOff val="60000"/>
                      </a:schemeClr>
                    </a:solidFill>
                  </a:tcPr>
                </a:tc>
                <a:tc>
                  <a:txBody>
                    <a:bodyPr/>
                    <a:lstStyle/>
                    <a:p>
                      <a:r>
                        <a:rPr lang="en-US" dirty="0" smtClean="0"/>
                        <a:t>B_A11298</a:t>
                      </a:r>
                      <a:endParaRPr lang="en-US" dirty="0"/>
                    </a:p>
                  </a:txBody>
                  <a:tcPr>
                    <a:solidFill>
                      <a:srgbClr val="FED7D6"/>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8876555467</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B_A41298</a:t>
                      </a:r>
                    </a:p>
                  </a:txBody>
                  <a:tcPr>
                    <a:solidFill>
                      <a:srgbClr val="FED7D6"/>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8476555168</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B_A11399</a:t>
                      </a:r>
                    </a:p>
                  </a:txBody>
                  <a:tcPr>
                    <a:solidFill>
                      <a:srgbClr val="FED7D6"/>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9976545411</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B_A41290</a:t>
                      </a:r>
                    </a:p>
                  </a:txBody>
                  <a:tcPr>
                    <a:solidFill>
                      <a:srgbClr val="FED7D6"/>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9876555410</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B_A51253</a:t>
                      </a:r>
                    </a:p>
                  </a:txBody>
                  <a:tcPr>
                    <a:solidFill>
                      <a:srgbClr val="FED7D6"/>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17476514"/>
              </p:ext>
            </p:extLst>
          </p:nvPr>
        </p:nvGraphicFramePr>
        <p:xfrm>
          <a:off x="8901628" y="1084022"/>
          <a:ext cx="1754385" cy="2331207"/>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02407">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6" name="TextBox 5"/>
          <p:cNvSpPr txBox="1"/>
          <p:nvPr/>
        </p:nvSpPr>
        <p:spPr>
          <a:xfrm>
            <a:off x="369976" y="3624249"/>
            <a:ext cx="11321478"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Super Key: </a:t>
            </a:r>
            <a:r>
              <a:rPr lang="en-US" sz="2800" b="1" dirty="0" smtClean="0">
                <a:latin typeface="Times New Roman" panose="02020603050405020304" pitchFamily="18" charset="0"/>
                <a:cs typeface="Times New Roman" panose="02020603050405020304" pitchFamily="18" charset="0"/>
              </a:rPr>
              <a:t>X = SSN, </a:t>
            </a:r>
            <a:r>
              <a:rPr lang="en-US" sz="2800" b="1" dirty="0" err="1" smtClean="0">
                <a:latin typeface="Times New Roman" panose="02020603050405020304" pitchFamily="18" charset="0"/>
                <a:cs typeface="Times New Roman" panose="02020603050405020304" pitchFamily="18" charset="0"/>
              </a:rPr>
              <a:t>Bank_Account_No</a:t>
            </a:r>
            <a:endParaRPr lang="en-US" sz="2800" b="1"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2231885" y="4650637"/>
            <a:ext cx="8424127"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X          </a:t>
            </a:r>
            <a:r>
              <a:rPr lang="en-US" sz="2800" b="1" dirty="0" err="1" smtClean="0">
                <a:latin typeface="Times New Roman" panose="02020603050405020304" pitchFamily="18" charset="0"/>
                <a:cs typeface="Times New Roman" panose="02020603050405020304" pitchFamily="18" charset="0"/>
              </a:rPr>
              <a:t>E_name</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Mobile</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cxnSp>
        <p:nvCxnSpPr>
          <p:cNvPr id="8" name="Straight Arrow Connector 7"/>
          <p:cNvCxnSpPr/>
          <p:nvPr/>
        </p:nvCxnSpPr>
        <p:spPr>
          <a:xfrm>
            <a:off x="2638031" y="4912247"/>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501044"/>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74858063"/>
              </p:ext>
            </p:extLst>
          </p:nvPr>
        </p:nvGraphicFramePr>
        <p:xfrm>
          <a:off x="1167787" y="1084022"/>
          <a:ext cx="7733841" cy="2357855"/>
        </p:xfrm>
        <a:graphic>
          <a:graphicData uri="http://schemas.openxmlformats.org/drawingml/2006/table">
            <a:tbl>
              <a:tblPr firstRow="1" bandRow="1"/>
              <a:tblGrid>
                <a:gridCol w="1157594">
                  <a:extLst>
                    <a:ext uri="{9D8B030D-6E8A-4147-A177-3AD203B41FA5}">
                      <a16:colId xmlns:a16="http://schemas.microsoft.com/office/drawing/2014/main" val="1726488674"/>
                    </a:ext>
                  </a:extLst>
                </a:gridCol>
                <a:gridCol w="1023747">
                  <a:extLst>
                    <a:ext uri="{9D8B030D-6E8A-4147-A177-3AD203B41FA5}">
                      <a16:colId xmlns:a16="http://schemas.microsoft.com/office/drawing/2014/main" val="3401896899"/>
                    </a:ext>
                  </a:extLst>
                </a:gridCol>
                <a:gridCol w="1531344">
                  <a:extLst>
                    <a:ext uri="{9D8B030D-6E8A-4147-A177-3AD203B41FA5}">
                      <a16:colId xmlns:a16="http://schemas.microsoft.com/office/drawing/2014/main" val="3727826248"/>
                    </a:ext>
                  </a:extLst>
                </a:gridCol>
                <a:gridCol w="2750734">
                  <a:extLst>
                    <a:ext uri="{9D8B030D-6E8A-4147-A177-3AD203B41FA5}">
                      <a16:colId xmlns:a16="http://schemas.microsoft.com/office/drawing/2014/main" val="997635353"/>
                    </a:ext>
                  </a:extLst>
                </a:gridCol>
                <a:gridCol w="1270422">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Mobile</a:t>
                      </a:r>
                      <a:endParaRPr lang="en-US" sz="1600" b="1" dirty="0"/>
                    </a:p>
                  </a:txBody>
                  <a:tcPr>
                    <a:solidFill>
                      <a:srgbClr val="FFFF00"/>
                    </a:solidFill>
                  </a:tcPr>
                </a:tc>
                <a:tc>
                  <a:txBody>
                    <a:bodyPr/>
                    <a:lstStyle/>
                    <a:p>
                      <a:r>
                        <a:rPr lang="en-US" sz="1600" b="1" dirty="0" err="1" smtClean="0"/>
                        <a:t>Bank_Account_No</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chemeClr val="accent1">
                        <a:lumMod val="40000"/>
                        <a:lumOff val="60000"/>
                      </a:schemeClr>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9876555412</a:t>
                      </a:r>
                      <a:endParaRPr lang="en-US" dirty="0"/>
                    </a:p>
                  </a:txBody>
                  <a:tcPr>
                    <a:solidFill>
                      <a:srgbClr val="FED7D6"/>
                    </a:solidFill>
                  </a:tcPr>
                </a:tc>
                <a:tc>
                  <a:txBody>
                    <a:bodyPr/>
                    <a:lstStyle/>
                    <a:p>
                      <a:r>
                        <a:rPr lang="en-US" dirty="0" smtClean="0"/>
                        <a:t>B_A11298</a:t>
                      </a:r>
                      <a:endParaRPr lang="en-US" dirty="0"/>
                    </a:p>
                  </a:txBody>
                  <a:tcPr>
                    <a:solidFill>
                      <a:srgbClr val="FED7D6"/>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accent1">
                        <a:lumMod val="40000"/>
                        <a:lumOff val="60000"/>
                      </a:schemeClr>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8876555467</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B_A41298</a:t>
                      </a:r>
                    </a:p>
                  </a:txBody>
                  <a:tcPr>
                    <a:solidFill>
                      <a:srgbClr val="FED7D6"/>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chemeClr val="accent1">
                        <a:lumMod val="40000"/>
                        <a:lumOff val="60000"/>
                      </a:schemeClr>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8476555168</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B_A11399</a:t>
                      </a:r>
                    </a:p>
                  </a:txBody>
                  <a:tcPr>
                    <a:solidFill>
                      <a:srgbClr val="FED7D6"/>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chemeClr val="accent1">
                        <a:lumMod val="40000"/>
                        <a:lumOff val="60000"/>
                      </a:schemeClr>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9976545411</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B_A41290</a:t>
                      </a:r>
                    </a:p>
                  </a:txBody>
                  <a:tcPr>
                    <a:solidFill>
                      <a:srgbClr val="FED7D6"/>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accent1">
                        <a:lumMod val="40000"/>
                        <a:lumOff val="60000"/>
                      </a:schemeClr>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9876555410</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B_A51253</a:t>
                      </a:r>
                    </a:p>
                  </a:txBody>
                  <a:tcPr>
                    <a:solidFill>
                      <a:srgbClr val="FED7D6"/>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467489010"/>
              </p:ext>
            </p:extLst>
          </p:nvPr>
        </p:nvGraphicFramePr>
        <p:xfrm>
          <a:off x="8901628" y="1084022"/>
          <a:ext cx="1754385" cy="2331207"/>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02407">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6" name="TextBox 5"/>
          <p:cNvSpPr txBox="1"/>
          <p:nvPr/>
        </p:nvSpPr>
        <p:spPr>
          <a:xfrm>
            <a:off x="369976" y="3624249"/>
            <a:ext cx="11321478"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Super Key: </a:t>
            </a:r>
            <a:r>
              <a:rPr lang="en-US" sz="2800" b="1" dirty="0" smtClean="0">
                <a:latin typeface="Times New Roman" panose="02020603050405020304" pitchFamily="18" charset="0"/>
                <a:cs typeface="Times New Roman" panose="02020603050405020304" pitchFamily="18" charset="0"/>
              </a:rPr>
              <a:t>X =</a:t>
            </a:r>
            <a:r>
              <a:rPr lang="en-US" sz="2800" b="1" dirty="0">
                <a:latin typeface="Times New Roman" panose="02020603050405020304" pitchFamily="18" charset="0"/>
                <a:cs typeface="Times New Roman" panose="02020603050405020304" pitchFamily="18" charset="0"/>
              </a:rPr>
              <a:t> Mobile</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Bank_Account_No</a:t>
            </a:r>
            <a:endParaRPr lang="en-US" sz="2800" b="1"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2231885" y="4650637"/>
            <a:ext cx="8424127"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X          SSN, </a:t>
            </a:r>
            <a:r>
              <a:rPr lang="en-US" sz="2800" b="1" dirty="0" err="1" smtClean="0">
                <a:latin typeface="Times New Roman" panose="02020603050405020304" pitchFamily="18" charset="0"/>
                <a:cs typeface="Times New Roman" panose="02020603050405020304" pitchFamily="18" charset="0"/>
              </a:rPr>
              <a:t>E_name</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cxnSp>
        <p:nvCxnSpPr>
          <p:cNvPr id="8" name="Straight Arrow Connector 7"/>
          <p:cNvCxnSpPr/>
          <p:nvPr/>
        </p:nvCxnSpPr>
        <p:spPr>
          <a:xfrm>
            <a:off x="2638031" y="4912247"/>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777957"/>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4583762"/>
              </p:ext>
            </p:extLst>
          </p:nvPr>
        </p:nvGraphicFramePr>
        <p:xfrm>
          <a:off x="1167787" y="1084022"/>
          <a:ext cx="7733841" cy="2357855"/>
        </p:xfrm>
        <a:graphic>
          <a:graphicData uri="http://schemas.openxmlformats.org/drawingml/2006/table">
            <a:tbl>
              <a:tblPr firstRow="1" bandRow="1"/>
              <a:tblGrid>
                <a:gridCol w="1157594">
                  <a:extLst>
                    <a:ext uri="{9D8B030D-6E8A-4147-A177-3AD203B41FA5}">
                      <a16:colId xmlns:a16="http://schemas.microsoft.com/office/drawing/2014/main" val="1726488674"/>
                    </a:ext>
                  </a:extLst>
                </a:gridCol>
                <a:gridCol w="1023747">
                  <a:extLst>
                    <a:ext uri="{9D8B030D-6E8A-4147-A177-3AD203B41FA5}">
                      <a16:colId xmlns:a16="http://schemas.microsoft.com/office/drawing/2014/main" val="3401896899"/>
                    </a:ext>
                  </a:extLst>
                </a:gridCol>
                <a:gridCol w="1531344">
                  <a:extLst>
                    <a:ext uri="{9D8B030D-6E8A-4147-A177-3AD203B41FA5}">
                      <a16:colId xmlns:a16="http://schemas.microsoft.com/office/drawing/2014/main" val="3727826248"/>
                    </a:ext>
                  </a:extLst>
                </a:gridCol>
                <a:gridCol w="2750734">
                  <a:extLst>
                    <a:ext uri="{9D8B030D-6E8A-4147-A177-3AD203B41FA5}">
                      <a16:colId xmlns:a16="http://schemas.microsoft.com/office/drawing/2014/main" val="997635353"/>
                    </a:ext>
                  </a:extLst>
                </a:gridCol>
                <a:gridCol w="1270422">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Mobile</a:t>
                      </a:r>
                      <a:endParaRPr lang="en-US" sz="1600" b="1" dirty="0"/>
                    </a:p>
                  </a:txBody>
                  <a:tcPr>
                    <a:solidFill>
                      <a:srgbClr val="FFFF00"/>
                    </a:solidFill>
                  </a:tcPr>
                </a:tc>
                <a:tc>
                  <a:txBody>
                    <a:bodyPr/>
                    <a:lstStyle/>
                    <a:p>
                      <a:r>
                        <a:rPr lang="en-US" sz="1600" b="1" dirty="0" err="1" smtClean="0"/>
                        <a:t>Bank_Account_No</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chemeClr val="accent1">
                        <a:lumMod val="40000"/>
                        <a:lumOff val="60000"/>
                      </a:schemeClr>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9876555412</a:t>
                      </a:r>
                      <a:endParaRPr lang="en-US" dirty="0"/>
                    </a:p>
                  </a:txBody>
                  <a:tcPr>
                    <a:solidFill>
                      <a:srgbClr val="FED7D6"/>
                    </a:solidFill>
                  </a:tcPr>
                </a:tc>
                <a:tc>
                  <a:txBody>
                    <a:bodyPr/>
                    <a:lstStyle/>
                    <a:p>
                      <a:r>
                        <a:rPr lang="en-US" dirty="0" smtClean="0"/>
                        <a:t>B_A11298</a:t>
                      </a:r>
                      <a:endParaRPr lang="en-US" dirty="0"/>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accent1">
                        <a:lumMod val="40000"/>
                        <a:lumOff val="60000"/>
                      </a:schemeClr>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8876555467</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B_A41298</a:t>
                      </a:r>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chemeClr val="accent1">
                        <a:lumMod val="40000"/>
                        <a:lumOff val="60000"/>
                      </a:schemeClr>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8476555168</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B_A11399</a:t>
                      </a:r>
                    </a:p>
                  </a:txBody>
                  <a:tcPr>
                    <a:solidFill>
                      <a:schemeClr val="accent1">
                        <a:lumMod val="40000"/>
                        <a:lumOff val="60000"/>
                      </a:schemeClr>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chemeClr val="accent1">
                        <a:lumMod val="40000"/>
                        <a:lumOff val="60000"/>
                      </a:schemeClr>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9976545411</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B_A41290</a:t>
                      </a:r>
                    </a:p>
                  </a:txBody>
                  <a:tcPr>
                    <a:solidFill>
                      <a:schemeClr val="accent1">
                        <a:lumMod val="40000"/>
                        <a:lumOff val="60000"/>
                      </a:schemeClr>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accent1">
                        <a:lumMod val="40000"/>
                        <a:lumOff val="60000"/>
                      </a:schemeClr>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9876555410</a:t>
                      </a:r>
                      <a:endParaRPr lang="en-US" dirty="0"/>
                    </a:p>
                  </a:txBody>
                  <a:tcPr>
                    <a:solidFill>
                      <a:srgbClr val="FED7D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B_A51253</a:t>
                      </a:r>
                    </a:p>
                  </a:txBody>
                  <a:tcPr>
                    <a:solidFill>
                      <a:schemeClr val="accent1">
                        <a:lumMod val="40000"/>
                        <a:lumOff val="60000"/>
                      </a:schemeClr>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578265577"/>
              </p:ext>
            </p:extLst>
          </p:nvPr>
        </p:nvGraphicFramePr>
        <p:xfrm>
          <a:off x="8901628" y="1084022"/>
          <a:ext cx="1754385" cy="2331207"/>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02407">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6" name="TextBox 5"/>
          <p:cNvSpPr txBox="1"/>
          <p:nvPr/>
        </p:nvSpPr>
        <p:spPr>
          <a:xfrm>
            <a:off x="369976" y="3624249"/>
            <a:ext cx="11321478"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Candidate Key: </a:t>
            </a:r>
            <a:r>
              <a:rPr lang="en-US" sz="2800" b="1" dirty="0" smtClean="0">
                <a:latin typeface="Times New Roman" panose="02020603050405020304" pitchFamily="18" charset="0"/>
                <a:cs typeface="Times New Roman" panose="02020603050405020304" pitchFamily="18" charset="0"/>
              </a:rPr>
              <a:t>X =</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Mobile </a:t>
            </a:r>
          </a:p>
        </p:txBody>
      </p:sp>
      <p:sp>
        <p:nvSpPr>
          <p:cNvPr id="7" name="TextBox 6"/>
          <p:cNvSpPr txBox="1"/>
          <p:nvPr/>
        </p:nvSpPr>
        <p:spPr>
          <a:xfrm>
            <a:off x="521655" y="4520715"/>
            <a:ext cx="936047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X          SSN, </a:t>
            </a:r>
            <a:r>
              <a:rPr lang="en-US" sz="2800" b="1" dirty="0" err="1" smtClean="0">
                <a:latin typeface="Times New Roman" panose="02020603050405020304" pitchFamily="18" charset="0"/>
                <a:cs typeface="Times New Roman" panose="02020603050405020304" pitchFamily="18" charset="0"/>
              </a:rPr>
              <a:t>E_name</a:t>
            </a:r>
            <a:r>
              <a:rPr lang="en-US" sz="2800" b="1" dirty="0" smtClean="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Bank_Account_No</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cxnSp>
        <p:nvCxnSpPr>
          <p:cNvPr id="8" name="Straight Arrow Connector 7"/>
          <p:cNvCxnSpPr/>
          <p:nvPr/>
        </p:nvCxnSpPr>
        <p:spPr>
          <a:xfrm>
            <a:off x="919398" y="4782325"/>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77345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18554250"/>
              </p:ext>
            </p:extLst>
          </p:nvPr>
        </p:nvGraphicFramePr>
        <p:xfrm>
          <a:off x="1167787" y="1084022"/>
          <a:ext cx="7733841" cy="2357855"/>
        </p:xfrm>
        <a:graphic>
          <a:graphicData uri="http://schemas.openxmlformats.org/drawingml/2006/table">
            <a:tbl>
              <a:tblPr firstRow="1" bandRow="1"/>
              <a:tblGrid>
                <a:gridCol w="1157594">
                  <a:extLst>
                    <a:ext uri="{9D8B030D-6E8A-4147-A177-3AD203B41FA5}">
                      <a16:colId xmlns:a16="http://schemas.microsoft.com/office/drawing/2014/main" val="1726488674"/>
                    </a:ext>
                  </a:extLst>
                </a:gridCol>
                <a:gridCol w="1023747">
                  <a:extLst>
                    <a:ext uri="{9D8B030D-6E8A-4147-A177-3AD203B41FA5}">
                      <a16:colId xmlns:a16="http://schemas.microsoft.com/office/drawing/2014/main" val="3401896899"/>
                    </a:ext>
                  </a:extLst>
                </a:gridCol>
                <a:gridCol w="1531344">
                  <a:extLst>
                    <a:ext uri="{9D8B030D-6E8A-4147-A177-3AD203B41FA5}">
                      <a16:colId xmlns:a16="http://schemas.microsoft.com/office/drawing/2014/main" val="3727826248"/>
                    </a:ext>
                  </a:extLst>
                </a:gridCol>
                <a:gridCol w="2750734">
                  <a:extLst>
                    <a:ext uri="{9D8B030D-6E8A-4147-A177-3AD203B41FA5}">
                      <a16:colId xmlns:a16="http://schemas.microsoft.com/office/drawing/2014/main" val="997635353"/>
                    </a:ext>
                  </a:extLst>
                </a:gridCol>
                <a:gridCol w="1270422">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Mobile</a:t>
                      </a:r>
                      <a:endParaRPr lang="en-US" sz="1600" b="1" dirty="0"/>
                    </a:p>
                  </a:txBody>
                  <a:tcPr>
                    <a:solidFill>
                      <a:srgbClr val="FFFF00"/>
                    </a:solidFill>
                  </a:tcPr>
                </a:tc>
                <a:tc>
                  <a:txBody>
                    <a:bodyPr/>
                    <a:lstStyle/>
                    <a:p>
                      <a:r>
                        <a:rPr lang="en-US" sz="1600" b="1" dirty="0" err="1" smtClean="0"/>
                        <a:t>Bank_Account_No</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chemeClr val="accent1">
                        <a:lumMod val="40000"/>
                        <a:lumOff val="60000"/>
                      </a:schemeClr>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9876555412</a:t>
                      </a:r>
                      <a:endParaRPr lang="en-US" dirty="0"/>
                    </a:p>
                  </a:txBody>
                  <a:tcPr>
                    <a:solidFill>
                      <a:schemeClr val="accent1">
                        <a:lumMod val="40000"/>
                        <a:lumOff val="60000"/>
                      </a:schemeClr>
                    </a:solidFill>
                  </a:tcPr>
                </a:tc>
                <a:tc>
                  <a:txBody>
                    <a:bodyPr/>
                    <a:lstStyle/>
                    <a:p>
                      <a:r>
                        <a:rPr lang="en-US" dirty="0" smtClean="0"/>
                        <a:t>B_A11298</a:t>
                      </a:r>
                      <a:endParaRPr lang="en-US" dirty="0"/>
                    </a:p>
                  </a:txBody>
                  <a:tcPr>
                    <a:solidFill>
                      <a:srgbClr val="FED7D6"/>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chemeClr val="accent1">
                        <a:lumMod val="40000"/>
                        <a:lumOff val="60000"/>
                      </a:schemeClr>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8876555467</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B_A41298</a:t>
                      </a:r>
                    </a:p>
                  </a:txBody>
                  <a:tcPr>
                    <a:solidFill>
                      <a:srgbClr val="FED7D6"/>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chemeClr val="accent1">
                        <a:lumMod val="40000"/>
                        <a:lumOff val="60000"/>
                      </a:schemeClr>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8476555168</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B_A11399</a:t>
                      </a:r>
                    </a:p>
                  </a:txBody>
                  <a:tcPr>
                    <a:solidFill>
                      <a:srgbClr val="FED7D6"/>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chemeClr val="accent1">
                        <a:lumMod val="40000"/>
                        <a:lumOff val="60000"/>
                      </a:schemeClr>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9976545411</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B_A41290</a:t>
                      </a:r>
                    </a:p>
                  </a:txBody>
                  <a:tcPr>
                    <a:solidFill>
                      <a:srgbClr val="FED7D6"/>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chemeClr val="accent1">
                        <a:lumMod val="40000"/>
                        <a:lumOff val="60000"/>
                      </a:schemeClr>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9876555410</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B_A51253</a:t>
                      </a:r>
                    </a:p>
                  </a:txBody>
                  <a:tcPr>
                    <a:solidFill>
                      <a:srgbClr val="FED7D6"/>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748554620"/>
              </p:ext>
            </p:extLst>
          </p:nvPr>
        </p:nvGraphicFramePr>
        <p:xfrm>
          <a:off x="8901628" y="1084022"/>
          <a:ext cx="1754385" cy="2331207"/>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02407">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6" name="TextBox 5"/>
          <p:cNvSpPr txBox="1"/>
          <p:nvPr/>
        </p:nvSpPr>
        <p:spPr>
          <a:xfrm>
            <a:off x="369976" y="3624249"/>
            <a:ext cx="11321478"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Candidate Key: </a:t>
            </a:r>
            <a:r>
              <a:rPr lang="en-US" sz="2800" b="1" dirty="0" smtClean="0">
                <a:latin typeface="Times New Roman" panose="02020603050405020304" pitchFamily="18" charset="0"/>
                <a:cs typeface="Times New Roman" panose="02020603050405020304" pitchFamily="18" charset="0"/>
              </a:rPr>
              <a:t>X = </a:t>
            </a:r>
            <a:r>
              <a:rPr lang="en-US" sz="2800" b="1" dirty="0" err="1">
                <a:latin typeface="Times New Roman" panose="02020603050405020304" pitchFamily="18" charset="0"/>
                <a:cs typeface="Times New Roman" panose="02020603050405020304" pitchFamily="18" charset="0"/>
              </a:rPr>
              <a:t>Bank_Account_No</a:t>
            </a:r>
            <a:endParaRPr lang="en-US" sz="2800" b="1" dirty="0" smtClean="0">
              <a:latin typeface="Times New Roman" panose="02020603050405020304" pitchFamily="18" charset="0"/>
              <a:cs typeface="Times New Roman" panose="02020603050405020304" pitchFamily="18" charset="0"/>
            </a:endParaRPr>
          </a:p>
        </p:txBody>
      </p:sp>
      <p:sp>
        <p:nvSpPr>
          <p:cNvPr id="7" name="TextBox 6"/>
          <p:cNvSpPr txBox="1"/>
          <p:nvPr/>
        </p:nvSpPr>
        <p:spPr>
          <a:xfrm>
            <a:off x="521655" y="4520715"/>
            <a:ext cx="936047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X          SSN, </a:t>
            </a:r>
            <a:r>
              <a:rPr lang="en-US" sz="2800" b="1" dirty="0" err="1" smtClean="0">
                <a:latin typeface="Times New Roman" panose="02020603050405020304" pitchFamily="18" charset="0"/>
                <a:cs typeface="Times New Roman" panose="02020603050405020304" pitchFamily="18" charset="0"/>
              </a:rPr>
              <a:t>E_name</a:t>
            </a:r>
            <a:r>
              <a:rPr lang="en-US" sz="2800" b="1" dirty="0" smtClean="0">
                <a:latin typeface="Times New Roman" panose="02020603050405020304" pitchFamily="18" charset="0"/>
                <a:cs typeface="Times New Roman" panose="02020603050405020304" pitchFamily="18" charset="0"/>
              </a:rPr>
              <a:t>,</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Mobile, </a:t>
            </a:r>
            <a:r>
              <a:rPr lang="en-US" sz="2800" b="1" dirty="0" err="1" smtClean="0">
                <a:latin typeface="Times New Roman" panose="02020603050405020304" pitchFamily="18" charset="0"/>
                <a:cs typeface="Times New Roman" panose="02020603050405020304" pitchFamily="18" charset="0"/>
              </a:rPr>
              <a:t>S_code</a:t>
            </a:r>
            <a:r>
              <a:rPr lang="en-US" sz="2800" b="1" dirty="0" smtClean="0">
                <a:latin typeface="Times New Roman" panose="02020603050405020304" pitchFamily="18" charset="0"/>
                <a:cs typeface="Times New Roman" panose="02020603050405020304" pitchFamily="18" charset="0"/>
              </a:rPr>
              <a:t>, State</a:t>
            </a:r>
          </a:p>
        </p:txBody>
      </p:sp>
      <p:cxnSp>
        <p:nvCxnSpPr>
          <p:cNvPr id="8" name="Straight Arrow Connector 7"/>
          <p:cNvCxnSpPr/>
          <p:nvPr/>
        </p:nvCxnSpPr>
        <p:spPr>
          <a:xfrm>
            <a:off x="919398" y="4782325"/>
            <a:ext cx="749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514413"/>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85458568"/>
              </p:ext>
            </p:extLst>
          </p:nvPr>
        </p:nvGraphicFramePr>
        <p:xfrm>
          <a:off x="1167787" y="1084022"/>
          <a:ext cx="7733841" cy="2357855"/>
        </p:xfrm>
        <a:graphic>
          <a:graphicData uri="http://schemas.openxmlformats.org/drawingml/2006/table">
            <a:tbl>
              <a:tblPr firstRow="1" bandRow="1"/>
              <a:tblGrid>
                <a:gridCol w="1157594">
                  <a:extLst>
                    <a:ext uri="{9D8B030D-6E8A-4147-A177-3AD203B41FA5}">
                      <a16:colId xmlns:a16="http://schemas.microsoft.com/office/drawing/2014/main" val="1726488674"/>
                    </a:ext>
                  </a:extLst>
                </a:gridCol>
                <a:gridCol w="1023747">
                  <a:extLst>
                    <a:ext uri="{9D8B030D-6E8A-4147-A177-3AD203B41FA5}">
                      <a16:colId xmlns:a16="http://schemas.microsoft.com/office/drawing/2014/main" val="3401896899"/>
                    </a:ext>
                  </a:extLst>
                </a:gridCol>
                <a:gridCol w="1531344">
                  <a:extLst>
                    <a:ext uri="{9D8B030D-6E8A-4147-A177-3AD203B41FA5}">
                      <a16:colId xmlns:a16="http://schemas.microsoft.com/office/drawing/2014/main" val="3727826248"/>
                    </a:ext>
                  </a:extLst>
                </a:gridCol>
                <a:gridCol w="2750734">
                  <a:extLst>
                    <a:ext uri="{9D8B030D-6E8A-4147-A177-3AD203B41FA5}">
                      <a16:colId xmlns:a16="http://schemas.microsoft.com/office/drawing/2014/main" val="997635353"/>
                    </a:ext>
                  </a:extLst>
                </a:gridCol>
                <a:gridCol w="1270422">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Mobile</a:t>
                      </a:r>
                      <a:endParaRPr lang="en-US" sz="1600" b="1" dirty="0"/>
                    </a:p>
                  </a:txBody>
                  <a:tcPr>
                    <a:solidFill>
                      <a:srgbClr val="FFFF00"/>
                    </a:solidFill>
                  </a:tcPr>
                </a:tc>
                <a:tc>
                  <a:txBody>
                    <a:bodyPr/>
                    <a:lstStyle/>
                    <a:p>
                      <a:r>
                        <a:rPr lang="en-US" sz="1600" b="1" dirty="0" err="1" smtClean="0"/>
                        <a:t>Bank_Account_No</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9876555412</a:t>
                      </a:r>
                      <a:endParaRPr lang="en-US" dirty="0"/>
                    </a:p>
                  </a:txBody>
                  <a:tcPr>
                    <a:solidFill>
                      <a:schemeClr val="accent1">
                        <a:lumMod val="40000"/>
                        <a:lumOff val="60000"/>
                      </a:schemeClr>
                    </a:solidFill>
                  </a:tcPr>
                </a:tc>
                <a:tc>
                  <a:txBody>
                    <a:bodyPr/>
                    <a:lstStyle/>
                    <a:p>
                      <a:r>
                        <a:rPr lang="en-US" dirty="0" smtClean="0"/>
                        <a:t>B_A11298</a:t>
                      </a:r>
                      <a:endParaRPr lang="en-US" dirty="0"/>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8876555467</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B_A41298</a:t>
                      </a:r>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8476555168</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B_A11399</a:t>
                      </a:r>
                    </a:p>
                  </a:txBody>
                  <a:tcPr>
                    <a:solidFill>
                      <a:schemeClr val="accent1">
                        <a:lumMod val="40000"/>
                        <a:lumOff val="60000"/>
                      </a:schemeClr>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9976545411</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B_A41290</a:t>
                      </a:r>
                    </a:p>
                  </a:txBody>
                  <a:tcPr>
                    <a:solidFill>
                      <a:schemeClr val="accent1">
                        <a:lumMod val="40000"/>
                        <a:lumOff val="60000"/>
                      </a:schemeClr>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9876555410</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B_A51253</a:t>
                      </a:r>
                    </a:p>
                  </a:txBody>
                  <a:tcPr>
                    <a:solidFill>
                      <a:schemeClr val="accent1">
                        <a:lumMod val="40000"/>
                        <a:lumOff val="60000"/>
                      </a:schemeClr>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58603296"/>
              </p:ext>
            </p:extLst>
          </p:nvPr>
        </p:nvGraphicFramePr>
        <p:xfrm>
          <a:off x="8901628" y="1084022"/>
          <a:ext cx="1754385" cy="2331207"/>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02407">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6" name="TextBox 5"/>
          <p:cNvSpPr txBox="1"/>
          <p:nvPr/>
        </p:nvSpPr>
        <p:spPr>
          <a:xfrm>
            <a:off x="369976" y="3624249"/>
            <a:ext cx="11321478"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Primary Key: </a:t>
            </a:r>
            <a:r>
              <a:rPr lang="en-US" sz="2800" b="1" dirty="0" smtClean="0">
                <a:latin typeface="Times New Roman" panose="02020603050405020304" pitchFamily="18" charset="0"/>
                <a:cs typeface="Times New Roman" panose="02020603050405020304" pitchFamily="18" charset="0"/>
              </a:rPr>
              <a:t>is</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One of the candidate keys.</a:t>
            </a:r>
          </a:p>
        </p:txBody>
      </p:sp>
    </p:spTree>
    <p:extLst>
      <p:ext uri="{BB962C8B-B14F-4D97-AF65-F5344CB8AC3E}">
        <p14:creationId xmlns:p14="http://schemas.microsoft.com/office/powerpoint/2010/main" val="40681146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169" y="228600"/>
            <a:ext cx="11167752" cy="5730240"/>
          </a:xfrm>
        </p:spPr>
        <p:txBody>
          <a:bodyPr>
            <a:normAutofit/>
          </a:bodyPr>
          <a:lstStyle/>
          <a:p>
            <a:pPr marL="0" indent="0">
              <a:buNone/>
            </a:pPr>
            <a:r>
              <a:rPr lang="en-US" sz="3200" b="1" dirty="0" smtClean="0">
                <a:latin typeface="Times New Roman" panose="02020603050405020304" pitchFamily="18" charset="0"/>
                <a:cs typeface="Times New Roman" panose="02020603050405020304" pitchFamily="18" charset="0"/>
              </a:rPr>
              <a:t>Command to Create Relation/Table:</a:t>
            </a:r>
          </a:p>
          <a:p>
            <a:r>
              <a:rPr lang="en-US" dirty="0" smtClean="0">
                <a:latin typeface="Times New Roman" panose="02020603050405020304" pitchFamily="18" charset="0"/>
                <a:cs typeface="Times New Roman" panose="02020603050405020304" pitchFamily="18" charset="0"/>
              </a:rPr>
              <a:t>commands are </a:t>
            </a:r>
            <a:r>
              <a:rPr lang="en-US" b="1" dirty="0" smtClean="0">
                <a:latin typeface="Times New Roman" panose="02020603050405020304" pitchFamily="18" charset="0"/>
                <a:cs typeface="Times New Roman" panose="02020603050405020304" pitchFamily="18" charset="0"/>
              </a:rPr>
              <a:t>not case-sensitive</a:t>
            </a:r>
          </a:p>
          <a:p>
            <a:r>
              <a:rPr lang="en-US" b="1" dirty="0" smtClean="0">
                <a:latin typeface="Times New Roman" panose="02020603050405020304" pitchFamily="18" charset="0"/>
                <a:cs typeface="Times New Roman" panose="02020603050405020304" pitchFamily="18" charset="0"/>
              </a:rPr>
              <a:t>create table </a:t>
            </a:r>
            <a:r>
              <a:rPr lang="en-US" dirty="0" smtClean="0">
                <a:latin typeface="Times New Roman" panose="02020603050405020304" pitchFamily="18" charset="0"/>
                <a:cs typeface="Times New Roman" panose="02020603050405020304" pitchFamily="18" charset="0"/>
              </a:rPr>
              <a:t>&lt;table-name&gt;(</a:t>
            </a:r>
            <a:r>
              <a:rPr lang="en-US" dirty="0" err="1" smtClean="0">
                <a:latin typeface="Times New Roman" panose="02020603050405020304" pitchFamily="18" charset="0"/>
                <a:cs typeface="Times New Roman" panose="02020603050405020304" pitchFamily="18" charset="0"/>
              </a:rPr>
              <a:t>column_name</a:t>
            </a:r>
            <a:r>
              <a:rPr lang="en-US" dirty="0" smtClean="0">
                <a:latin typeface="Times New Roman" panose="02020603050405020304" pitchFamily="18" charset="0"/>
                <a:cs typeface="Times New Roman" panose="02020603050405020304" pitchFamily="18" charset="0"/>
              </a:rPr>
              <a:t> data type,…..); </a:t>
            </a:r>
          </a:p>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create table </a:t>
            </a:r>
            <a:r>
              <a:rPr lang="en-US" dirty="0" smtClean="0">
                <a:latin typeface="Times New Roman" panose="02020603050405020304" pitchFamily="18" charset="0"/>
                <a:cs typeface="Times New Roman" panose="02020603050405020304" pitchFamily="18" charset="0"/>
              </a:rPr>
              <a:t>student(</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number, name char(20), </a:t>
            </a:r>
            <a:r>
              <a:rPr lang="en-US" smtClean="0">
                <a:latin typeface="Times New Roman" panose="02020603050405020304" pitchFamily="18" charset="0"/>
                <a:cs typeface="Times New Roman" panose="02020603050405020304" pitchFamily="18" charset="0"/>
              </a:rPr>
              <a:t>CGPA number);</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r>
              <a:rPr lang="en-US" sz="3200" b="1" dirty="0" smtClean="0">
                <a:latin typeface="Times New Roman" panose="02020603050405020304" pitchFamily="18" charset="0"/>
                <a:cs typeface="Times New Roman" panose="02020603050405020304" pitchFamily="18" charset="0"/>
              </a:rPr>
              <a:t>Command </a:t>
            </a:r>
            <a:r>
              <a:rPr lang="en-US" sz="3200" b="1" dirty="0">
                <a:latin typeface="Times New Roman" panose="02020603050405020304" pitchFamily="18" charset="0"/>
                <a:cs typeface="Times New Roman" panose="02020603050405020304" pitchFamily="18" charset="0"/>
              </a:rPr>
              <a:t>to </a:t>
            </a:r>
            <a:r>
              <a:rPr lang="en-US" sz="3200" b="1" dirty="0" smtClean="0">
                <a:latin typeface="Times New Roman" panose="02020603050405020304" pitchFamily="18" charset="0"/>
                <a:cs typeface="Times New Roman" panose="02020603050405020304" pitchFamily="18" charset="0"/>
              </a:rPr>
              <a:t>display the attributes and their domains of a table:</a:t>
            </a:r>
          </a:p>
          <a:p>
            <a:r>
              <a:rPr lang="en-US" b="1" dirty="0">
                <a:latin typeface="Times New Roman" panose="02020603050405020304" pitchFamily="18" charset="0"/>
                <a:cs typeface="Times New Roman" panose="02020603050405020304" pitchFamily="18" charset="0"/>
              </a:rPr>
              <a:t>d</a:t>
            </a:r>
            <a:r>
              <a:rPr lang="en-US" b="1" dirty="0" smtClean="0">
                <a:latin typeface="Times New Roman" panose="02020603050405020304" pitchFamily="18" charset="0"/>
                <a:cs typeface="Times New Roman" panose="02020603050405020304" pitchFamily="18" charset="0"/>
              </a:rPr>
              <a:t>escribe </a:t>
            </a:r>
            <a:r>
              <a:rPr lang="en-US" dirty="0" smtClean="0">
                <a:latin typeface="Times New Roman" panose="02020603050405020304" pitchFamily="18" charset="0"/>
                <a:cs typeface="Times New Roman" panose="02020603050405020304" pitchFamily="18" charset="0"/>
              </a:rPr>
              <a:t>&lt;table-name&gt;;</a:t>
            </a:r>
          </a:p>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describe </a:t>
            </a:r>
            <a:r>
              <a:rPr lang="en-US" dirty="0" smtClean="0">
                <a:latin typeface="Times New Roman" panose="02020603050405020304" pitchFamily="18" charset="0"/>
                <a:cs typeface="Times New Roman" panose="02020603050405020304" pitchFamily="18" charset="0"/>
              </a:rPr>
              <a:t>&lt;student&gt;;</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287730"/>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0" lvl="1" indent="0">
              <a:spcBef>
                <a:spcPts val="1000"/>
              </a:spcBef>
              <a:buNone/>
            </a:pPr>
            <a:endParaRPr lang="en-US" sz="2800" dirty="0" smtClean="0">
              <a:latin typeface="Times New Roman" panose="02020603050405020304" pitchFamily="18" charset="0"/>
              <a:cs typeface="Times New Roman" panose="02020603050405020304" pitchFamily="18" charset="0"/>
            </a:endParaRPr>
          </a:p>
          <a:p>
            <a:pPr marL="457200" lvl="1" indent="-457200">
              <a:spcBef>
                <a:spcPts val="1000"/>
              </a:spcBef>
            </a:pP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nvPr>
        </p:nvGraphicFramePr>
        <p:xfrm>
          <a:off x="1167787" y="1084022"/>
          <a:ext cx="7733841" cy="2357855"/>
        </p:xfrm>
        <a:graphic>
          <a:graphicData uri="http://schemas.openxmlformats.org/drawingml/2006/table">
            <a:tbl>
              <a:tblPr firstRow="1" bandRow="1"/>
              <a:tblGrid>
                <a:gridCol w="1157594">
                  <a:extLst>
                    <a:ext uri="{9D8B030D-6E8A-4147-A177-3AD203B41FA5}">
                      <a16:colId xmlns:a16="http://schemas.microsoft.com/office/drawing/2014/main" val="1726488674"/>
                    </a:ext>
                  </a:extLst>
                </a:gridCol>
                <a:gridCol w="1023747">
                  <a:extLst>
                    <a:ext uri="{9D8B030D-6E8A-4147-A177-3AD203B41FA5}">
                      <a16:colId xmlns:a16="http://schemas.microsoft.com/office/drawing/2014/main" val="3401896899"/>
                    </a:ext>
                  </a:extLst>
                </a:gridCol>
                <a:gridCol w="1531344">
                  <a:extLst>
                    <a:ext uri="{9D8B030D-6E8A-4147-A177-3AD203B41FA5}">
                      <a16:colId xmlns:a16="http://schemas.microsoft.com/office/drawing/2014/main" val="3727826248"/>
                    </a:ext>
                  </a:extLst>
                </a:gridCol>
                <a:gridCol w="2750734">
                  <a:extLst>
                    <a:ext uri="{9D8B030D-6E8A-4147-A177-3AD203B41FA5}">
                      <a16:colId xmlns:a16="http://schemas.microsoft.com/office/drawing/2014/main" val="997635353"/>
                    </a:ext>
                  </a:extLst>
                </a:gridCol>
                <a:gridCol w="1270422">
                  <a:extLst>
                    <a:ext uri="{9D8B030D-6E8A-4147-A177-3AD203B41FA5}">
                      <a16:colId xmlns:a16="http://schemas.microsoft.com/office/drawing/2014/main" val="2647227344"/>
                    </a:ext>
                  </a:extLst>
                </a:gridCol>
              </a:tblGrid>
              <a:tr h="529055">
                <a:tc>
                  <a:txBody>
                    <a:bodyPr/>
                    <a:lstStyle/>
                    <a:p>
                      <a:r>
                        <a:rPr lang="en-US" sz="1600" b="1" u="sng" dirty="0" smtClean="0"/>
                        <a:t>SSN</a:t>
                      </a:r>
                      <a:endParaRPr lang="en-US" sz="1600" b="1" u="sng" dirty="0"/>
                    </a:p>
                  </a:txBody>
                  <a:tcPr>
                    <a:solidFill>
                      <a:srgbClr val="FFFF00"/>
                    </a:solidFill>
                  </a:tcPr>
                </a:tc>
                <a:tc>
                  <a:txBody>
                    <a:bodyPr/>
                    <a:lstStyle/>
                    <a:p>
                      <a:r>
                        <a:rPr lang="en-US" sz="1600" b="1" dirty="0" err="1" smtClean="0"/>
                        <a:t>E_name</a:t>
                      </a:r>
                      <a:endParaRPr lang="en-US" sz="1600" b="1" dirty="0"/>
                    </a:p>
                  </a:txBody>
                  <a:tcPr>
                    <a:solidFill>
                      <a:srgbClr val="FFFF00"/>
                    </a:solidFill>
                  </a:tcPr>
                </a:tc>
                <a:tc>
                  <a:txBody>
                    <a:bodyPr/>
                    <a:lstStyle/>
                    <a:p>
                      <a:r>
                        <a:rPr lang="en-US" sz="1600" b="1" dirty="0" smtClean="0"/>
                        <a:t>Mobile</a:t>
                      </a:r>
                      <a:endParaRPr lang="en-US" sz="1600" b="1" dirty="0"/>
                    </a:p>
                  </a:txBody>
                  <a:tcPr>
                    <a:solidFill>
                      <a:srgbClr val="FFFF00"/>
                    </a:solidFill>
                  </a:tcPr>
                </a:tc>
                <a:tc>
                  <a:txBody>
                    <a:bodyPr/>
                    <a:lstStyle/>
                    <a:p>
                      <a:r>
                        <a:rPr lang="en-US" sz="1600" b="1" dirty="0" err="1" smtClean="0"/>
                        <a:t>Bank_Account_No</a:t>
                      </a:r>
                      <a:endParaRPr lang="en-US" sz="1600" b="1" dirty="0"/>
                    </a:p>
                  </a:txBody>
                  <a:tcPr>
                    <a:solidFill>
                      <a:srgbClr val="FFFF00"/>
                    </a:solidFill>
                  </a:tcPr>
                </a:tc>
                <a:tc>
                  <a:txBody>
                    <a:bodyPr/>
                    <a:lstStyle/>
                    <a:p>
                      <a:r>
                        <a:rPr lang="en-US" sz="1600" b="1" dirty="0" err="1" smtClean="0"/>
                        <a:t>S_code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S101</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9876555412</a:t>
                      </a:r>
                      <a:endParaRPr lang="en-US" dirty="0"/>
                    </a:p>
                  </a:txBody>
                  <a:tcPr>
                    <a:solidFill>
                      <a:schemeClr val="accent1">
                        <a:lumMod val="40000"/>
                        <a:lumOff val="60000"/>
                      </a:schemeClr>
                    </a:solidFill>
                  </a:tcPr>
                </a:tc>
                <a:tc>
                  <a:txBody>
                    <a:bodyPr/>
                    <a:lstStyle/>
                    <a:p>
                      <a:r>
                        <a:rPr lang="en-US" dirty="0" smtClean="0"/>
                        <a:t>B_A11298</a:t>
                      </a:r>
                      <a:endParaRPr lang="en-US" dirty="0"/>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S102</a:t>
                      </a:r>
                      <a:endParaRPr lang="en-US" dirty="0"/>
                    </a:p>
                  </a:txBody>
                  <a:tcPr>
                    <a:solidFill>
                      <a:srgbClr val="FED7D6"/>
                    </a:solidFill>
                  </a:tcPr>
                </a:tc>
                <a:tc>
                  <a:txBody>
                    <a:bodyPr/>
                    <a:lstStyle/>
                    <a:p>
                      <a:r>
                        <a:rPr lang="en-US" dirty="0" smtClean="0"/>
                        <a:t>Mary</a:t>
                      </a:r>
                      <a:endParaRPr lang="en-US" dirty="0"/>
                    </a:p>
                  </a:txBody>
                  <a:tcPr>
                    <a:solidFill>
                      <a:schemeClr val="accent1">
                        <a:lumMod val="40000"/>
                        <a:lumOff val="60000"/>
                      </a:schemeClr>
                    </a:solidFill>
                  </a:tcPr>
                </a:tc>
                <a:tc>
                  <a:txBody>
                    <a:bodyPr/>
                    <a:lstStyle/>
                    <a:p>
                      <a:r>
                        <a:rPr lang="en-US" dirty="0" smtClean="0"/>
                        <a:t>8876555467</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B_A41298</a:t>
                      </a:r>
                    </a:p>
                  </a:txBody>
                  <a:tcPr>
                    <a:solidFill>
                      <a:schemeClr val="accent1">
                        <a:lumMod val="40000"/>
                        <a:lumOff val="60000"/>
                      </a:schemeClr>
                    </a:solidFill>
                  </a:tcPr>
                </a:tc>
                <a:tc>
                  <a:txBody>
                    <a:bodyPr/>
                    <a:lstStyle/>
                    <a:p>
                      <a:r>
                        <a:rPr lang="en-US" dirty="0" smtClean="0"/>
                        <a:t>OD</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S103</a:t>
                      </a:r>
                      <a:endParaRPr lang="en-US" dirty="0"/>
                    </a:p>
                  </a:txBody>
                  <a:tcPr>
                    <a:solidFill>
                      <a:srgbClr val="FED7D6"/>
                    </a:solidFill>
                  </a:tcPr>
                </a:tc>
                <a:tc>
                  <a:txBody>
                    <a:bodyPr/>
                    <a:lstStyle/>
                    <a:p>
                      <a:r>
                        <a:rPr lang="en-US" dirty="0" smtClean="0"/>
                        <a:t>Mark</a:t>
                      </a:r>
                      <a:endParaRPr lang="en-US" dirty="0"/>
                    </a:p>
                  </a:txBody>
                  <a:tcPr>
                    <a:solidFill>
                      <a:schemeClr val="accent1">
                        <a:lumMod val="40000"/>
                        <a:lumOff val="60000"/>
                      </a:schemeClr>
                    </a:solidFill>
                  </a:tcPr>
                </a:tc>
                <a:tc>
                  <a:txBody>
                    <a:bodyPr/>
                    <a:lstStyle/>
                    <a:p>
                      <a:r>
                        <a:rPr lang="en-US" dirty="0" smtClean="0"/>
                        <a:t>8476555168</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B_A11399</a:t>
                      </a:r>
                    </a:p>
                  </a:txBody>
                  <a:tcPr>
                    <a:solidFill>
                      <a:schemeClr val="accent1">
                        <a:lumMod val="40000"/>
                        <a:lumOff val="60000"/>
                      </a:schemeClr>
                    </a:solidFill>
                  </a:tcPr>
                </a:tc>
                <a:tc>
                  <a:txBody>
                    <a:bodyPr/>
                    <a:lstStyle/>
                    <a:p>
                      <a:r>
                        <a:rPr lang="en-US" dirty="0" smtClean="0"/>
                        <a:t>WB</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smtClean="0"/>
                        <a:t>S104</a:t>
                      </a:r>
                      <a:endParaRPr lang="en-US" dirty="0"/>
                    </a:p>
                  </a:txBody>
                  <a:tcPr>
                    <a:solidFill>
                      <a:srgbClr val="FED7D6"/>
                    </a:solidFill>
                  </a:tcPr>
                </a:tc>
                <a:tc>
                  <a:txBody>
                    <a:bodyPr/>
                    <a:lstStyle/>
                    <a:p>
                      <a:r>
                        <a:rPr lang="en-US" dirty="0" smtClean="0"/>
                        <a:t>John</a:t>
                      </a:r>
                      <a:endParaRPr lang="en-US" dirty="0"/>
                    </a:p>
                  </a:txBody>
                  <a:tcPr>
                    <a:solidFill>
                      <a:schemeClr val="accent1">
                        <a:lumMod val="40000"/>
                        <a:lumOff val="60000"/>
                      </a:schemeClr>
                    </a:solidFill>
                  </a:tcPr>
                </a:tc>
                <a:tc>
                  <a:txBody>
                    <a:bodyPr/>
                    <a:lstStyle/>
                    <a:p>
                      <a:r>
                        <a:rPr lang="en-US" dirty="0" smtClean="0"/>
                        <a:t>9976545411</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B_A41290</a:t>
                      </a:r>
                    </a:p>
                  </a:txBody>
                  <a:tcPr>
                    <a:solidFill>
                      <a:schemeClr val="accent1">
                        <a:lumMod val="40000"/>
                        <a:lumOff val="60000"/>
                      </a:schemeClr>
                    </a:solidFill>
                  </a:tcPr>
                </a:tc>
                <a:tc>
                  <a:txBody>
                    <a:bodyPr/>
                    <a:lstStyle/>
                    <a:p>
                      <a:r>
                        <a:rPr lang="en-US" dirty="0" err="1" smtClean="0"/>
                        <a:t>Jk</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smtClean="0"/>
                        <a:t>S105</a:t>
                      </a:r>
                      <a:endParaRPr lang="en-US" dirty="0"/>
                    </a:p>
                  </a:txBody>
                  <a:tcPr>
                    <a:solidFill>
                      <a:srgbClr val="FED7D6"/>
                    </a:solidFill>
                  </a:tcPr>
                </a:tc>
                <a:tc>
                  <a:txBody>
                    <a:bodyPr/>
                    <a:lstStyle/>
                    <a:p>
                      <a:r>
                        <a:rPr lang="en-US" dirty="0" smtClean="0"/>
                        <a:t>Martha</a:t>
                      </a:r>
                      <a:endParaRPr lang="en-US" dirty="0"/>
                    </a:p>
                  </a:txBody>
                  <a:tcPr>
                    <a:solidFill>
                      <a:schemeClr val="accent1">
                        <a:lumMod val="40000"/>
                        <a:lumOff val="60000"/>
                      </a:schemeClr>
                    </a:solidFill>
                  </a:tcPr>
                </a:tc>
                <a:tc>
                  <a:txBody>
                    <a:bodyPr/>
                    <a:lstStyle/>
                    <a:p>
                      <a:r>
                        <a:rPr lang="en-US" dirty="0" smtClean="0"/>
                        <a:t>9876555410</a:t>
                      </a:r>
                      <a:endParaRPr lang="en-US" dirty="0"/>
                    </a:p>
                  </a:txBody>
                  <a:tcPr>
                    <a:solidFill>
                      <a:schemeClr val="accent1">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B_A51253</a:t>
                      </a:r>
                    </a:p>
                  </a:txBody>
                  <a:tcPr>
                    <a:solidFill>
                      <a:schemeClr val="accent1">
                        <a:lumMod val="40000"/>
                        <a:lumOff val="60000"/>
                      </a:schemeClr>
                    </a:solidFill>
                  </a:tcPr>
                </a:tc>
                <a:tc>
                  <a:txBody>
                    <a:bodyPr/>
                    <a:lstStyle/>
                    <a:p>
                      <a:r>
                        <a:rPr lang="en-US" dirty="0" smtClean="0"/>
                        <a:t>JK</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graphicFrame>
        <p:nvGraphicFramePr>
          <p:cNvPr id="4" name="Table 3"/>
          <p:cNvGraphicFramePr>
            <a:graphicFrameLocks noGrp="1"/>
          </p:cNvGraphicFramePr>
          <p:nvPr>
            <p:extLst/>
          </p:nvPr>
        </p:nvGraphicFramePr>
        <p:xfrm>
          <a:off x="8901628" y="1084022"/>
          <a:ext cx="1754385" cy="2331207"/>
        </p:xfrm>
        <a:graphic>
          <a:graphicData uri="http://schemas.openxmlformats.org/drawingml/2006/table">
            <a:tbl>
              <a:tblPr firstRow="1" bandRow="1"/>
              <a:tblGrid>
                <a:gridCol w="1754385">
                  <a:extLst>
                    <a:ext uri="{9D8B030D-6E8A-4147-A177-3AD203B41FA5}">
                      <a16:colId xmlns:a16="http://schemas.microsoft.com/office/drawing/2014/main" val="2647227344"/>
                    </a:ext>
                  </a:extLst>
                </a:gridCol>
              </a:tblGrid>
              <a:tr h="502407">
                <a:tc>
                  <a:txBody>
                    <a:bodyPr/>
                    <a:lstStyle/>
                    <a:p>
                      <a:r>
                        <a:rPr lang="en-US" sz="1600" b="1" dirty="0" smtClean="0"/>
                        <a:t>State</a:t>
                      </a:r>
                      <a:endParaRPr lang="en-US" sz="1600" b="1" dirty="0"/>
                    </a:p>
                  </a:txBody>
                  <a:tcPr>
                    <a:solidFill>
                      <a:srgbClr val="FFFF00"/>
                    </a:solidFill>
                  </a:tcPr>
                </a:tc>
                <a:extLst>
                  <a:ext uri="{0D108BD9-81ED-4DB2-BD59-A6C34878D82A}">
                    <a16:rowId xmlns:a16="http://schemas.microsoft.com/office/drawing/2014/main" val="3971466879"/>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r>
                        <a:rPr lang="en-US" dirty="0" smtClean="0"/>
                        <a:t>Odisha</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r>
                        <a:rPr lang="en-US" dirty="0" smtClean="0"/>
                        <a:t>West Bengal</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r>
                        <a:rPr lang="en-US" dirty="0" err="1" smtClean="0"/>
                        <a:t>Jharkand</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6" name="TextBox 5"/>
          <p:cNvSpPr txBox="1"/>
          <p:nvPr/>
        </p:nvSpPr>
        <p:spPr>
          <a:xfrm>
            <a:off x="369976" y="3624249"/>
            <a:ext cx="6746920"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Primary Key: </a:t>
            </a:r>
            <a:r>
              <a:rPr lang="en-US" sz="2800" b="1" dirty="0" smtClean="0">
                <a:latin typeface="Times New Roman" panose="02020603050405020304" pitchFamily="18" charset="0"/>
                <a:cs typeface="Times New Roman" panose="02020603050405020304" pitchFamily="18" charset="0"/>
              </a:rPr>
              <a:t>is</a:t>
            </a:r>
            <a:r>
              <a:rPr lang="en-US" sz="2800" b="1" dirty="0" smtClean="0">
                <a:solidFill>
                  <a:srgbClr val="FF0000"/>
                </a:solidFill>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One of the candidate keys.</a:t>
            </a:r>
          </a:p>
        </p:txBody>
      </p:sp>
    </p:spTree>
    <p:extLst>
      <p:ext uri="{BB962C8B-B14F-4D97-AF65-F5344CB8AC3E}">
        <p14:creationId xmlns:p14="http://schemas.microsoft.com/office/powerpoint/2010/main" val="394383203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FDs </a:t>
            </a:r>
            <a:r>
              <a:rPr lang="en-US" sz="2800" dirty="0" smtClean="0">
                <a:latin typeface="Times New Roman" panose="02020603050405020304" pitchFamily="18" charset="0"/>
                <a:cs typeface="Times New Roman" panose="02020603050405020304" pitchFamily="18" charset="0"/>
              </a:rPr>
              <a:t>can increase </a:t>
            </a:r>
            <a:r>
              <a:rPr lang="en-US" sz="2800" b="1" dirty="0" smtClean="0">
                <a:latin typeface="Times New Roman" panose="02020603050405020304" pitchFamily="18" charset="0"/>
                <a:cs typeface="Times New Roman" panose="02020603050405020304" pitchFamily="18" charset="0"/>
              </a:rPr>
              <a:t>data redundancy </a:t>
            </a:r>
            <a:r>
              <a:rPr lang="en-US" sz="2800" dirty="0" smtClean="0">
                <a:latin typeface="Times New Roman" panose="02020603050405020304" pitchFamily="18" charset="0"/>
                <a:cs typeface="Times New Roman" panose="02020603050405020304" pitchFamily="18" charset="0"/>
              </a:rPr>
              <a:t>and its associated problems.</a:t>
            </a:r>
          </a:p>
        </p:txBody>
      </p:sp>
      <p:graphicFrame>
        <p:nvGraphicFramePr>
          <p:cNvPr id="9" name="Table 8"/>
          <p:cNvGraphicFramePr>
            <a:graphicFrameLocks noGrp="1"/>
          </p:cNvGraphicFramePr>
          <p:nvPr>
            <p:extLst>
              <p:ext uri="{D42A27DB-BD31-4B8C-83A1-F6EECF244321}">
                <p14:modId xmlns:p14="http://schemas.microsoft.com/office/powerpoint/2010/main" val="3660673594"/>
              </p:ext>
            </p:extLst>
          </p:nvPr>
        </p:nvGraphicFramePr>
        <p:xfrm>
          <a:off x="1036764" y="1361468"/>
          <a:ext cx="8845365" cy="2743200"/>
        </p:xfrm>
        <a:graphic>
          <a:graphicData uri="http://schemas.openxmlformats.org/drawingml/2006/table">
            <a:tbl>
              <a:tblPr firstRow="1" bandRow="1"/>
              <a:tblGrid>
                <a:gridCol w="1323966">
                  <a:extLst>
                    <a:ext uri="{9D8B030D-6E8A-4147-A177-3AD203B41FA5}">
                      <a16:colId xmlns:a16="http://schemas.microsoft.com/office/drawing/2014/main" val="1726488674"/>
                    </a:ext>
                  </a:extLst>
                </a:gridCol>
                <a:gridCol w="1170881">
                  <a:extLst>
                    <a:ext uri="{9D8B030D-6E8A-4147-A177-3AD203B41FA5}">
                      <a16:colId xmlns:a16="http://schemas.microsoft.com/office/drawing/2014/main" val="3401896899"/>
                    </a:ext>
                  </a:extLst>
                </a:gridCol>
                <a:gridCol w="1751432">
                  <a:extLst>
                    <a:ext uri="{9D8B030D-6E8A-4147-A177-3AD203B41FA5}">
                      <a16:colId xmlns:a16="http://schemas.microsoft.com/office/drawing/2014/main" val="3727826248"/>
                    </a:ext>
                  </a:extLst>
                </a:gridCol>
                <a:gridCol w="2130944">
                  <a:extLst>
                    <a:ext uri="{9D8B030D-6E8A-4147-A177-3AD203B41FA5}">
                      <a16:colId xmlns:a16="http://schemas.microsoft.com/office/drawing/2014/main" val="997635353"/>
                    </a:ext>
                  </a:extLst>
                </a:gridCol>
                <a:gridCol w="2468142">
                  <a:extLst>
                    <a:ext uri="{9D8B030D-6E8A-4147-A177-3AD203B41FA5}">
                      <a16:colId xmlns:a16="http://schemas.microsoft.com/office/drawing/2014/main" val="2647227344"/>
                    </a:ext>
                  </a:extLst>
                </a:gridCol>
              </a:tblGrid>
              <a:tr h="414272">
                <a:tc>
                  <a:txBody>
                    <a:bodyPr/>
                    <a:lstStyle/>
                    <a:p>
                      <a:pPr algn="ctr"/>
                      <a:r>
                        <a:rPr lang="en-US" sz="2400" b="1" u="sng" dirty="0" smtClean="0">
                          <a:latin typeface="Times New Roman" panose="02020603050405020304" pitchFamily="18" charset="0"/>
                          <a:cs typeface="Times New Roman" panose="02020603050405020304" pitchFamily="18" charset="0"/>
                        </a:rPr>
                        <a:t>Roll</a:t>
                      </a:r>
                      <a:endParaRPr lang="en-US" sz="2400" b="1" u="sng"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Sub_Code</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Subject</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2400" b="1" dirty="0" err="1" smtClean="0">
                          <a:latin typeface="Times New Roman" panose="02020603050405020304" pitchFamily="18" charset="0"/>
                          <a:cs typeface="Times New Roman" panose="02020603050405020304" pitchFamily="18" charset="0"/>
                        </a:rPr>
                        <a:t>Sub_Teacher</a:t>
                      </a:r>
                      <a:endParaRPr lang="en-US" sz="24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971466879"/>
                  </a:ext>
                </a:extLst>
              </a:tr>
              <a:tr h="306516">
                <a:tc>
                  <a:txBody>
                    <a:bodyPr/>
                    <a:lstStyle/>
                    <a:p>
                      <a:pPr algn="ctr"/>
                      <a:r>
                        <a:rPr lang="en-US" sz="2400" dirty="0" smtClean="0">
                          <a:latin typeface="Times New Roman" panose="02020603050405020304" pitchFamily="18" charset="0"/>
                          <a:cs typeface="Times New Roman" panose="02020603050405020304" pitchFamily="18" charset="0"/>
                        </a:rPr>
                        <a:t>S101</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John</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CS102</a:t>
                      </a:r>
                      <a:endParaRPr lang="en-US" sz="2400" dirty="0">
                        <a:latin typeface="Times New Roman" panose="02020603050405020304" pitchFamily="18" charset="0"/>
                        <a:cs typeface="Times New Roman" panose="02020603050405020304" pitchFamily="18" charset="0"/>
                      </a:endParaRPr>
                    </a:p>
                  </a:txBody>
                  <a:tcPr>
                    <a:solidFill>
                      <a:srgbClr val="FED7D6"/>
                    </a:solidFill>
                  </a:tcPr>
                </a:tc>
                <a:tc>
                  <a:txBody>
                    <a:bodyPr/>
                    <a:lstStyle/>
                    <a:p>
                      <a:pPr algn="ctr"/>
                      <a:r>
                        <a:rPr lang="en-US" sz="2400" dirty="0" smtClean="0">
                          <a:latin typeface="Times New Roman" panose="02020603050405020304" pitchFamily="18" charset="0"/>
                          <a:cs typeface="Times New Roman" panose="02020603050405020304" pitchFamily="18" charset="0"/>
                        </a:rPr>
                        <a:t>DBMS</a:t>
                      </a:r>
                      <a:endParaRPr lang="en-US" sz="2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2400" dirty="0" smtClean="0">
                          <a:latin typeface="Times New Roman" panose="02020603050405020304" pitchFamily="18" charset="0"/>
                          <a:cs typeface="Times New Roman" panose="02020603050405020304" pitchFamily="18" charset="0"/>
                        </a:rPr>
                        <a:t>RAM</a:t>
                      </a:r>
                      <a:endParaRPr lang="en-US" sz="2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pPr algn="ctr"/>
                      <a:r>
                        <a:rPr lang="en-US" sz="2400" dirty="0" smtClean="0">
                          <a:latin typeface="Times New Roman" panose="02020603050405020304" pitchFamily="18" charset="0"/>
                          <a:cs typeface="Times New Roman" panose="02020603050405020304" pitchFamily="18" charset="0"/>
                        </a:rPr>
                        <a:t>S102</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Mary</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CS102</a:t>
                      </a:r>
                      <a:endParaRPr lang="en-US" sz="2400" dirty="0">
                        <a:latin typeface="Times New Roman" panose="02020603050405020304" pitchFamily="18" charset="0"/>
                        <a:cs typeface="Times New Roman" panose="02020603050405020304" pitchFamily="18" charset="0"/>
                      </a:endParaRPr>
                    </a:p>
                  </a:txBody>
                  <a:tcPr>
                    <a:solidFill>
                      <a:srgbClr val="FED7D6"/>
                    </a:solidFill>
                  </a:tcPr>
                </a:tc>
                <a:tc>
                  <a:txBody>
                    <a:bodyPr/>
                    <a:lstStyle/>
                    <a:p>
                      <a:pPr algn="ctr"/>
                      <a:r>
                        <a:rPr lang="en-US" sz="2400" dirty="0" smtClean="0">
                          <a:latin typeface="Times New Roman" panose="02020603050405020304" pitchFamily="18" charset="0"/>
                          <a:cs typeface="Times New Roman" panose="02020603050405020304" pitchFamily="18" charset="0"/>
                        </a:rPr>
                        <a:t>DBMS</a:t>
                      </a:r>
                      <a:endParaRPr lang="en-US" sz="2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2400" dirty="0" smtClean="0">
                          <a:latin typeface="Times New Roman" panose="02020603050405020304" pitchFamily="18" charset="0"/>
                          <a:cs typeface="Times New Roman" panose="02020603050405020304" pitchFamily="18" charset="0"/>
                        </a:rPr>
                        <a:t>RAM</a:t>
                      </a:r>
                      <a:endParaRPr lang="en-US" sz="2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pPr algn="ctr"/>
                      <a:r>
                        <a:rPr lang="en-US" sz="2400" dirty="0" smtClean="0">
                          <a:latin typeface="Times New Roman" panose="02020603050405020304" pitchFamily="18" charset="0"/>
                          <a:cs typeface="Times New Roman" panose="02020603050405020304" pitchFamily="18" charset="0"/>
                        </a:rPr>
                        <a:t>S103</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Mark</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CS102</a:t>
                      </a:r>
                      <a:endParaRPr lang="en-US" sz="2400" dirty="0">
                        <a:latin typeface="Times New Roman" panose="02020603050405020304" pitchFamily="18" charset="0"/>
                        <a:cs typeface="Times New Roman" panose="02020603050405020304" pitchFamily="18" charset="0"/>
                      </a:endParaRPr>
                    </a:p>
                  </a:txBody>
                  <a:tcPr>
                    <a:solidFill>
                      <a:srgbClr val="FED7D6"/>
                    </a:solidFill>
                  </a:tcPr>
                </a:tc>
                <a:tc>
                  <a:txBody>
                    <a:bodyPr/>
                    <a:lstStyle/>
                    <a:p>
                      <a:pPr algn="ctr"/>
                      <a:r>
                        <a:rPr lang="en-US" sz="2400" dirty="0" smtClean="0">
                          <a:latin typeface="Times New Roman" panose="02020603050405020304" pitchFamily="18" charset="0"/>
                          <a:cs typeface="Times New Roman" panose="02020603050405020304" pitchFamily="18" charset="0"/>
                        </a:rPr>
                        <a:t>DBMS</a:t>
                      </a:r>
                      <a:endParaRPr lang="en-US" sz="2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2400" dirty="0" smtClean="0">
                          <a:latin typeface="Times New Roman" panose="02020603050405020304" pitchFamily="18" charset="0"/>
                          <a:cs typeface="Times New Roman" panose="02020603050405020304" pitchFamily="18" charset="0"/>
                        </a:rPr>
                        <a:t>RAM</a:t>
                      </a:r>
                      <a:endParaRPr lang="en-US" sz="24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pPr algn="ctr"/>
                      <a:r>
                        <a:rPr lang="en-US" sz="2400" dirty="0" smtClean="0">
                          <a:latin typeface="Times New Roman" panose="02020603050405020304" pitchFamily="18" charset="0"/>
                          <a:cs typeface="Times New Roman" panose="02020603050405020304" pitchFamily="18" charset="0"/>
                        </a:rPr>
                        <a:t>S104</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John</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CS104</a:t>
                      </a:r>
                      <a:endParaRPr lang="en-US" sz="2400" dirty="0">
                        <a:latin typeface="Times New Roman" panose="02020603050405020304" pitchFamily="18" charset="0"/>
                        <a:cs typeface="Times New Roman" panose="02020603050405020304" pitchFamily="18" charset="0"/>
                      </a:endParaRPr>
                    </a:p>
                  </a:txBody>
                  <a:tcPr>
                    <a:solidFill>
                      <a:schemeClr val="accent6">
                        <a:lumMod val="60000"/>
                        <a:lumOff val="40000"/>
                      </a:schemeClr>
                    </a:solidFill>
                  </a:tcPr>
                </a:tc>
                <a:tc>
                  <a:txBody>
                    <a:bodyPr/>
                    <a:lstStyle/>
                    <a:p>
                      <a:pPr algn="ctr"/>
                      <a:r>
                        <a:rPr lang="en-US" sz="2400" dirty="0" smtClean="0">
                          <a:latin typeface="Times New Roman" panose="02020603050405020304" pitchFamily="18" charset="0"/>
                          <a:cs typeface="Times New Roman" panose="02020603050405020304" pitchFamily="18" charset="0"/>
                        </a:rPr>
                        <a:t>DAA</a:t>
                      </a:r>
                      <a:endParaRPr lang="en-US" sz="2400" dirty="0">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en-US" sz="2400" dirty="0" err="1" smtClean="0">
                          <a:latin typeface="Times New Roman" panose="02020603050405020304" pitchFamily="18" charset="0"/>
                          <a:cs typeface="Times New Roman" panose="02020603050405020304" pitchFamily="18" charset="0"/>
                        </a:rPr>
                        <a:t>Gautam</a:t>
                      </a:r>
                      <a:endParaRPr lang="en-US" sz="2400" dirty="0">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extLst>
                  <a:ext uri="{0D108BD9-81ED-4DB2-BD59-A6C34878D82A}">
                    <a16:rowId xmlns:a16="http://schemas.microsoft.com/office/drawing/2014/main" val="260977647"/>
                  </a:ext>
                </a:extLst>
              </a:tr>
              <a:tr h="306516">
                <a:tc>
                  <a:txBody>
                    <a:bodyPr/>
                    <a:lstStyle/>
                    <a:p>
                      <a:pPr algn="ctr"/>
                      <a:r>
                        <a:rPr lang="en-US" sz="2400" dirty="0" smtClean="0">
                          <a:latin typeface="Times New Roman" panose="02020603050405020304" pitchFamily="18" charset="0"/>
                          <a:cs typeface="Times New Roman" panose="02020603050405020304" pitchFamily="18" charset="0"/>
                        </a:rPr>
                        <a:t>S105</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Martha</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dirty="0" smtClean="0">
                          <a:latin typeface="Times New Roman" panose="02020603050405020304" pitchFamily="18" charset="0"/>
                          <a:cs typeface="Times New Roman" panose="02020603050405020304" pitchFamily="18" charset="0"/>
                        </a:rPr>
                        <a:t>CS104</a:t>
                      </a:r>
                      <a:endParaRPr lang="en-US" sz="2400" dirty="0">
                        <a:latin typeface="Times New Roman" panose="02020603050405020304" pitchFamily="18" charset="0"/>
                        <a:cs typeface="Times New Roman" panose="02020603050405020304" pitchFamily="18" charset="0"/>
                      </a:endParaRPr>
                    </a:p>
                  </a:txBody>
                  <a:tcPr>
                    <a:solidFill>
                      <a:schemeClr val="accent6">
                        <a:lumMod val="60000"/>
                        <a:lumOff val="40000"/>
                      </a:schemeClr>
                    </a:solidFill>
                  </a:tcPr>
                </a:tc>
                <a:tc>
                  <a:txBody>
                    <a:bodyPr/>
                    <a:lstStyle/>
                    <a:p>
                      <a:pPr algn="ctr"/>
                      <a:r>
                        <a:rPr lang="en-US" sz="2400" dirty="0" smtClean="0">
                          <a:latin typeface="Times New Roman" panose="02020603050405020304" pitchFamily="18" charset="0"/>
                          <a:cs typeface="Times New Roman" panose="02020603050405020304" pitchFamily="18" charset="0"/>
                        </a:rPr>
                        <a:t>DAA</a:t>
                      </a:r>
                      <a:endParaRPr lang="en-US" sz="2400" dirty="0">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tc>
                  <a:txBody>
                    <a:bodyPr/>
                    <a:lstStyle/>
                    <a:p>
                      <a:pPr algn="ctr"/>
                      <a:r>
                        <a:rPr lang="en-US" sz="2400" dirty="0" err="1" smtClean="0">
                          <a:latin typeface="Times New Roman" panose="02020603050405020304" pitchFamily="18" charset="0"/>
                          <a:cs typeface="Times New Roman" panose="02020603050405020304" pitchFamily="18" charset="0"/>
                        </a:rPr>
                        <a:t>Gautam</a:t>
                      </a:r>
                      <a:endParaRPr lang="en-US" sz="2400" dirty="0">
                        <a:latin typeface="Times New Roman" panose="02020603050405020304" pitchFamily="18" charset="0"/>
                        <a:cs typeface="Times New Roman" panose="02020603050405020304" pitchFamily="18" charset="0"/>
                      </a:endParaRPr>
                    </a:p>
                  </a:txBody>
                  <a:tcPr>
                    <a:solidFill>
                      <a:schemeClr val="accent4">
                        <a:lumMod val="40000"/>
                        <a:lumOff val="60000"/>
                      </a:schemeClr>
                    </a:solidFill>
                  </a:tcPr>
                </a:tc>
                <a:extLst>
                  <a:ext uri="{0D108BD9-81ED-4DB2-BD59-A6C34878D82A}">
                    <a16:rowId xmlns:a16="http://schemas.microsoft.com/office/drawing/2014/main" val="3177803361"/>
                  </a:ext>
                </a:extLst>
              </a:tr>
            </a:tbl>
          </a:graphicData>
        </a:graphic>
      </p:graphicFrame>
      <p:grpSp>
        <p:nvGrpSpPr>
          <p:cNvPr id="3" name="Group 2"/>
          <p:cNvGrpSpPr/>
          <p:nvPr/>
        </p:nvGrpSpPr>
        <p:grpSpPr>
          <a:xfrm>
            <a:off x="1036765" y="4531291"/>
            <a:ext cx="7312751" cy="723755"/>
            <a:chOff x="521655" y="4520715"/>
            <a:chExt cx="4171531" cy="954107"/>
          </a:xfrm>
        </p:grpSpPr>
        <p:sp>
          <p:nvSpPr>
            <p:cNvPr id="11" name="TextBox 10"/>
            <p:cNvSpPr txBox="1"/>
            <p:nvPr/>
          </p:nvSpPr>
          <p:spPr>
            <a:xfrm>
              <a:off x="521655" y="4520715"/>
              <a:ext cx="4171531" cy="954107"/>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Sub_Code</a:t>
              </a:r>
              <a:r>
                <a:rPr lang="en-US" sz="2800" dirty="0" smtClean="0">
                  <a:latin typeface="Times New Roman" panose="02020603050405020304" pitchFamily="18" charset="0"/>
                  <a:cs typeface="Times New Roman" panose="02020603050405020304" pitchFamily="18" charset="0"/>
                </a:rPr>
                <a:t>          Subject, </a:t>
              </a:r>
              <a:r>
                <a:rPr lang="en-US" sz="2800" dirty="0" err="1" smtClean="0">
                  <a:latin typeface="Times New Roman" panose="02020603050405020304" pitchFamily="18" charset="0"/>
                  <a:cs typeface="Times New Roman" panose="02020603050405020304" pitchFamily="18" charset="0"/>
                </a:rPr>
                <a:t>Sub_Teacher</a:t>
              </a:r>
              <a:endParaRPr lang="en-US" sz="2800" dirty="0" smtClean="0">
                <a:latin typeface="Times New Roman" panose="02020603050405020304" pitchFamily="18" charset="0"/>
                <a:cs typeface="Times New Roman" panose="02020603050405020304" pitchFamily="18" charset="0"/>
              </a:endParaRPr>
            </a:p>
          </p:txBody>
        </p:sp>
        <p:cxnSp>
          <p:nvCxnSpPr>
            <p:cNvPr id="12" name="Straight Arrow Connector 11"/>
            <p:cNvCxnSpPr/>
            <p:nvPr/>
          </p:nvCxnSpPr>
          <p:spPr>
            <a:xfrm flipV="1">
              <a:off x="1448997" y="4886419"/>
              <a:ext cx="435677" cy="120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036765" y="5148404"/>
            <a:ext cx="8746213" cy="954107"/>
            <a:chOff x="521655" y="4520715"/>
            <a:chExt cx="4171531" cy="1257774"/>
          </a:xfrm>
        </p:grpSpPr>
        <p:sp>
          <p:nvSpPr>
            <p:cNvPr id="15" name="TextBox 14"/>
            <p:cNvSpPr txBox="1"/>
            <p:nvPr/>
          </p:nvSpPr>
          <p:spPr>
            <a:xfrm>
              <a:off x="521655" y="4520715"/>
              <a:ext cx="4171531" cy="1257774"/>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Roll</a:t>
              </a:r>
              <a:r>
                <a:rPr lang="en-US" sz="2800" dirty="0" smtClean="0">
                  <a:latin typeface="Times New Roman" panose="02020603050405020304" pitchFamily="18" charset="0"/>
                  <a:cs typeface="Times New Roman" panose="02020603050405020304" pitchFamily="18" charset="0"/>
                </a:rPr>
                <a:t>          Name, </a:t>
              </a:r>
              <a:r>
                <a:rPr lang="en-US" sz="2800" dirty="0" err="1" smtClean="0">
                  <a:latin typeface="Times New Roman" panose="02020603050405020304" pitchFamily="18" charset="0"/>
                  <a:cs typeface="Times New Roman" panose="02020603050405020304" pitchFamily="18" charset="0"/>
                </a:rPr>
                <a:t>Sub_Code</a:t>
              </a:r>
              <a:r>
                <a:rPr lang="en-US" sz="2800" dirty="0" smtClean="0">
                  <a:latin typeface="Times New Roman" panose="02020603050405020304" pitchFamily="18" charset="0"/>
                  <a:cs typeface="Times New Roman" panose="02020603050405020304" pitchFamily="18" charset="0"/>
                </a:rPr>
                <a:t>, Subject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Sub_Teacher</a:t>
              </a:r>
              <a:endParaRPr lang="en-US" sz="2800" dirty="0" smtClean="0">
                <a:latin typeface="Times New Roman" panose="02020603050405020304" pitchFamily="18" charset="0"/>
                <a:cs typeface="Times New Roman" panose="02020603050405020304" pitchFamily="18" charset="0"/>
              </a:endParaRPr>
            </a:p>
          </p:txBody>
        </p:sp>
        <p:cxnSp>
          <p:nvCxnSpPr>
            <p:cNvPr id="16" name="Straight Arrow Connector 15"/>
            <p:cNvCxnSpPr/>
            <p:nvPr/>
          </p:nvCxnSpPr>
          <p:spPr>
            <a:xfrm flipV="1">
              <a:off x="958803" y="4879147"/>
              <a:ext cx="292669" cy="56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106649" y="5770578"/>
            <a:ext cx="7312751" cy="523220"/>
            <a:chOff x="521655" y="4520715"/>
            <a:chExt cx="4171531" cy="689747"/>
          </a:xfrm>
        </p:grpSpPr>
        <p:sp>
          <p:nvSpPr>
            <p:cNvPr id="18" name="TextBox 17"/>
            <p:cNvSpPr txBox="1"/>
            <p:nvPr/>
          </p:nvSpPr>
          <p:spPr>
            <a:xfrm>
              <a:off x="521655" y="4520715"/>
              <a:ext cx="4171531" cy="689747"/>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Subject          </a:t>
              </a:r>
              <a:r>
                <a:rPr lang="en-US" sz="2800" dirty="0" err="1" smtClean="0">
                  <a:latin typeface="Times New Roman" panose="02020603050405020304" pitchFamily="18" charset="0"/>
                  <a:cs typeface="Times New Roman" panose="02020603050405020304" pitchFamily="18" charset="0"/>
                </a:rPr>
                <a:t>Sub_Teacher</a:t>
              </a:r>
              <a:endParaRPr lang="en-US" sz="2800" dirty="0" smtClean="0">
                <a:latin typeface="Times New Roman" panose="02020603050405020304" pitchFamily="18" charset="0"/>
                <a:cs typeface="Times New Roman" panose="02020603050405020304" pitchFamily="18" charset="0"/>
              </a:endParaRPr>
            </a:p>
          </p:txBody>
        </p:sp>
        <p:cxnSp>
          <p:nvCxnSpPr>
            <p:cNvPr id="19" name="Straight Arrow Connector 18"/>
            <p:cNvCxnSpPr/>
            <p:nvPr/>
          </p:nvCxnSpPr>
          <p:spPr>
            <a:xfrm flipV="1">
              <a:off x="1205931" y="4929530"/>
              <a:ext cx="435677" cy="120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4603946"/>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Functional Dependency</a:t>
            </a:r>
            <a:endParaRPr lang="en-US" sz="2800" b="1" dirty="0" smtClean="0">
              <a:latin typeface="Times New Roman" panose="02020603050405020304" pitchFamily="18" charset="0"/>
              <a:cs typeface="Times New Roman" panose="02020603050405020304" pitchFamily="18" charset="0"/>
            </a:endParaRPr>
          </a:p>
          <a:p>
            <a:pPr marL="457200" lvl="1" indent="-457200">
              <a:spcBef>
                <a:spcPts val="1000"/>
              </a:spcBef>
            </a:pPr>
            <a:r>
              <a:rPr lang="en-US" sz="2800" dirty="0" smtClean="0">
                <a:latin typeface="Times New Roman" panose="02020603050405020304" pitchFamily="18" charset="0"/>
                <a:cs typeface="Times New Roman" panose="02020603050405020304" pitchFamily="18" charset="0"/>
              </a:rPr>
              <a:t>FDs </a:t>
            </a:r>
            <a:r>
              <a:rPr lang="en-US" sz="2800" dirty="0" smtClean="0">
                <a:latin typeface="Times New Roman" panose="02020603050405020304" pitchFamily="18" charset="0"/>
                <a:cs typeface="Times New Roman" panose="02020603050405020304" pitchFamily="18" charset="0"/>
              </a:rPr>
              <a:t>can increase </a:t>
            </a:r>
            <a:r>
              <a:rPr lang="en-US" sz="2800" b="1" dirty="0" smtClean="0">
                <a:latin typeface="Times New Roman" panose="02020603050405020304" pitchFamily="18" charset="0"/>
                <a:cs typeface="Times New Roman" panose="02020603050405020304" pitchFamily="18" charset="0"/>
              </a:rPr>
              <a:t>data redundancy </a:t>
            </a:r>
            <a:r>
              <a:rPr lang="en-US" sz="2800" dirty="0" smtClean="0">
                <a:latin typeface="Times New Roman" panose="02020603050405020304" pitchFamily="18" charset="0"/>
                <a:cs typeface="Times New Roman" panose="02020603050405020304" pitchFamily="18" charset="0"/>
              </a:rPr>
              <a:t>and its associated problems.</a:t>
            </a:r>
          </a:p>
        </p:txBody>
      </p:sp>
      <p:graphicFrame>
        <p:nvGraphicFramePr>
          <p:cNvPr id="9" name="Table 8"/>
          <p:cNvGraphicFramePr>
            <a:graphicFrameLocks noGrp="1"/>
          </p:cNvGraphicFramePr>
          <p:nvPr>
            <p:extLst/>
          </p:nvPr>
        </p:nvGraphicFramePr>
        <p:xfrm>
          <a:off x="673209" y="1443863"/>
          <a:ext cx="6830459" cy="2243072"/>
        </p:xfrm>
        <a:graphic>
          <a:graphicData uri="http://schemas.openxmlformats.org/drawingml/2006/table">
            <a:tbl>
              <a:tblPr firstRow="1" bandRow="1"/>
              <a:tblGrid>
                <a:gridCol w="1022377">
                  <a:extLst>
                    <a:ext uri="{9D8B030D-6E8A-4147-A177-3AD203B41FA5}">
                      <a16:colId xmlns:a16="http://schemas.microsoft.com/office/drawing/2014/main" val="1726488674"/>
                    </a:ext>
                  </a:extLst>
                </a:gridCol>
                <a:gridCol w="904164">
                  <a:extLst>
                    <a:ext uri="{9D8B030D-6E8A-4147-A177-3AD203B41FA5}">
                      <a16:colId xmlns:a16="http://schemas.microsoft.com/office/drawing/2014/main" val="3401896899"/>
                    </a:ext>
                  </a:extLst>
                </a:gridCol>
                <a:gridCol w="1352469">
                  <a:extLst>
                    <a:ext uri="{9D8B030D-6E8A-4147-A177-3AD203B41FA5}">
                      <a16:colId xmlns:a16="http://schemas.microsoft.com/office/drawing/2014/main" val="3727826248"/>
                    </a:ext>
                  </a:extLst>
                </a:gridCol>
                <a:gridCol w="1645531">
                  <a:extLst>
                    <a:ext uri="{9D8B030D-6E8A-4147-A177-3AD203B41FA5}">
                      <a16:colId xmlns:a16="http://schemas.microsoft.com/office/drawing/2014/main" val="997635353"/>
                    </a:ext>
                  </a:extLst>
                </a:gridCol>
                <a:gridCol w="1905918">
                  <a:extLst>
                    <a:ext uri="{9D8B030D-6E8A-4147-A177-3AD203B41FA5}">
                      <a16:colId xmlns:a16="http://schemas.microsoft.com/office/drawing/2014/main" val="2647227344"/>
                    </a:ext>
                  </a:extLst>
                </a:gridCol>
              </a:tblGrid>
              <a:tr h="414272">
                <a:tc>
                  <a:txBody>
                    <a:bodyPr/>
                    <a:lstStyle/>
                    <a:p>
                      <a:pPr algn="ctr"/>
                      <a:r>
                        <a:rPr lang="en-US" sz="1800" b="1" u="sng" dirty="0" smtClean="0">
                          <a:latin typeface="Times New Roman" panose="02020603050405020304" pitchFamily="18" charset="0"/>
                          <a:cs typeface="Times New Roman" panose="02020603050405020304" pitchFamily="18" charset="0"/>
                        </a:rPr>
                        <a:t>Roll</a:t>
                      </a:r>
                      <a:endParaRPr lang="en-US" sz="1800" b="1" u="sng"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Name</a:t>
                      </a:r>
                      <a:endParaRPr lang="en-US" sz="18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800" b="1" dirty="0" err="1" smtClean="0">
                          <a:latin typeface="Times New Roman" panose="02020603050405020304" pitchFamily="18" charset="0"/>
                          <a:cs typeface="Times New Roman" panose="02020603050405020304" pitchFamily="18" charset="0"/>
                        </a:rPr>
                        <a:t>Sub_Code</a:t>
                      </a:r>
                      <a:endParaRPr lang="en-US" sz="18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Subject</a:t>
                      </a:r>
                      <a:endParaRPr lang="en-US" sz="18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800" b="1" dirty="0" err="1" smtClean="0">
                          <a:latin typeface="Times New Roman" panose="02020603050405020304" pitchFamily="18" charset="0"/>
                          <a:cs typeface="Times New Roman" panose="02020603050405020304" pitchFamily="18" charset="0"/>
                        </a:rPr>
                        <a:t>Sub_Teacher</a:t>
                      </a:r>
                      <a:endParaRPr lang="en-US" sz="18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971466879"/>
                  </a:ext>
                </a:extLst>
              </a:tr>
              <a:tr h="306516">
                <a:tc>
                  <a:txBody>
                    <a:bodyPr/>
                    <a:lstStyle/>
                    <a:p>
                      <a:pPr algn="ctr"/>
                      <a:r>
                        <a:rPr lang="en-US" dirty="0" smtClean="0"/>
                        <a:t>S101</a:t>
                      </a:r>
                      <a:endParaRPr lang="en-US" dirty="0"/>
                    </a:p>
                  </a:txBody>
                  <a:tcPr>
                    <a:solidFill>
                      <a:schemeClr val="bg1"/>
                    </a:solidFill>
                  </a:tcPr>
                </a:tc>
                <a:tc>
                  <a:txBody>
                    <a:bodyPr/>
                    <a:lstStyle/>
                    <a:p>
                      <a:pPr algn="ctr"/>
                      <a:r>
                        <a:rPr lang="en-US" dirty="0" smtClean="0"/>
                        <a:t>John</a:t>
                      </a:r>
                      <a:endParaRPr lang="en-US" dirty="0"/>
                    </a:p>
                  </a:txBody>
                  <a:tcPr>
                    <a:solidFill>
                      <a:schemeClr val="bg1"/>
                    </a:solidFill>
                  </a:tcPr>
                </a:tc>
                <a:tc>
                  <a:txBody>
                    <a:bodyPr/>
                    <a:lstStyle/>
                    <a:p>
                      <a:pPr algn="ctr"/>
                      <a:r>
                        <a:rPr lang="en-US" dirty="0" smtClean="0"/>
                        <a:t>CS102</a:t>
                      </a:r>
                      <a:endParaRPr lang="en-US" dirty="0"/>
                    </a:p>
                  </a:txBody>
                  <a:tcPr>
                    <a:solidFill>
                      <a:srgbClr val="FED7D6"/>
                    </a:solidFill>
                  </a:tcPr>
                </a:tc>
                <a:tc>
                  <a:txBody>
                    <a:bodyPr/>
                    <a:lstStyle/>
                    <a:p>
                      <a:pPr algn="ctr"/>
                      <a:r>
                        <a:rPr lang="en-US" dirty="0" smtClean="0"/>
                        <a:t>DBMS</a:t>
                      </a:r>
                      <a:endParaRPr lang="en-US" dirty="0"/>
                    </a:p>
                  </a:txBody>
                  <a:tcPr>
                    <a:solidFill>
                      <a:schemeClr val="accent1">
                        <a:lumMod val="40000"/>
                        <a:lumOff val="60000"/>
                      </a:schemeClr>
                    </a:solidFill>
                  </a:tcPr>
                </a:tc>
                <a:tc>
                  <a:txBody>
                    <a:bodyPr/>
                    <a:lstStyle/>
                    <a:p>
                      <a:pPr algn="ctr"/>
                      <a:r>
                        <a:rPr lang="en-US" dirty="0" smtClean="0"/>
                        <a:t>RAM</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pPr algn="ctr"/>
                      <a:r>
                        <a:rPr lang="en-US" dirty="0" smtClean="0"/>
                        <a:t>S102</a:t>
                      </a:r>
                      <a:endParaRPr lang="en-US" dirty="0"/>
                    </a:p>
                  </a:txBody>
                  <a:tcPr>
                    <a:solidFill>
                      <a:schemeClr val="bg1"/>
                    </a:solidFill>
                  </a:tcPr>
                </a:tc>
                <a:tc>
                  <a:txBody>
                    <a:bodyPr/>
                    <a:lstStyle/>
                    <a:p>
                      <a:pPr algn="ctr"/>
                      <a:r>
                        <a:rPr lang="en-US" dirty="0" smtClean="0"/>
                        <a:t>Mary</a:t>
                      </a:r>
                      <a:endParaRPr lang="en-US" dirty="0"/>
                    </a:p>
                  </a:txBody>
                  <a:tcPr>
                    <a:solidFill>
                      <a:schemeClr val="bg1"/>
                    </a:solidFill>
                  </a:tcPr>
                </a:tc>
                <a:tc>
                  <a:txBody>
                    <a:bodyPr/>
                    <a:lstStyle/>
                    <a:p>
                      <a:pPr algn="ctr"/>
                      <a:r>
                        <a:rPr lang="en-US" dirty="0" smtClean="0"/>
                        <a:t>CS102</a:t>
                      </a:r>
                      <a:endParaRPr lang="en-US" dirty="0"/>
                    </a:p>
                  </a:txBody>
                  <a:tcPr>
                    <a:solidFill>
                      <a:srgbClr val="FED7D6"/>
                    </a:solidFill>
                  </a:tcPr>
                </a:tc>
                <a:tc>
                  <a:txBody>
                    <a:bodyPr/>
                    <a:lstStyle/>
                    <a:p>
                      <a:pPr algn="ctr"/>
                      <a:r>
                        <a:rPr lang="en-US" dirty="0" smtClean="0"/>
                        <a:t>DBMS</a:t>
                      </a:r>
                      <a:endParaRPr lang="en-US" dirty="0"/>
                    </a:p>
                  </a:txBody>
                  <a:tcPr>
                    <a:solidFill>
                      <a:schemeClr val="accent1">
                        <a:lumMod val="40000"/>
                        <a:lumOff val="60000"/>
                      </a:schemeClr>
                    </a:solidFill>
                  </a:tcPr>
                </a:tc>
                <a:tc>
                  <a:txBody>
                    <a:bodyPr/>
                    <a:lstStyle/>
                    <a:p>
                      <a:pPr algn="ctr"/>
                      <a:r>
                        <a:rPr lang="en-US" dirty="0" smtClean="0"/>
                        <a:t>RAM</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pPr algn="ctr"/>
                      <a:r>
                        <a:rPr lang="en-US" dirty="0" smtClean="0"/>
                        <a:t>S103</a:t>
                      </a:r>
                      <a:endParaRPr lang="en-US" dirty="0"/>
                    </a:p>
                  </a:txBody>
                  <a:tcPr>
                    <a:solidFill>
                      <a:schemeClr val="bg1"/>
                    </a:solidFill>
                  </a:tcPr>
                </a:tc>
                <a:tc>
                  <a:txBody>
                    <a:bodyPr/>
                    <a:lstStyle/>
                    <a:p>
                      <a:pPr algn="ctr"/>
                      <a:r>
                        <a:rPr lang="en-US" dirty="0" smtClean="0"/>
                        <a:t>Mark</a:t>
                      </a:r>
                      <a:endParaRPr lang="en-US" dirty="0"/>
                    </a:p>
                  </a:txBody>
                  <a:tcPr>
                    <a:solidFill>
                      <a:schemeClr val="bg1"/>
                    </a:solidFill>
                  </a:tcPr>
                </a:tc>
                <a:tc>
                  <a:txBody>
                    <a:bodyPr/>
                    <a:lstStyle/>
                    <a:p>
                      <a:pPr algn="ctr"/>
                      <a:r>
                        <a:rPr lang="en-US" dirty="0" smtClean="0"/>
                        <a:t>CS102</a:t>
                      </a:r>
                      <a:endParaRPr lang="en-US" dirty="0"/>
                    </a:p>
                  </a:txBody>
                  <a:tcPr>
                    <a:solidFill>
                      <a:srgbClr val="FED7D6"/>
                    </a:solidFill>
                  </a:tcPr>
                </a:tc>
                <a:tc>
                  <a:txBody>
                    <a:bodyPr/>
                    <a:lstStyle/>
                    <a:p>
                      <a:pPr algn="ctr"/>
                      <a:r>
                        <a:rPr lang="en-US" dirty="0" smtClean="0"/>
                        <a:t>DBMS</a:t>
                      </a:r>
                      <a:endParaRPr lang="en-US" dirty="0"/>
                    </a:p>
                  </a:txBody>
                  <a:tcPr>
                    <a:solidFill>
                      <a:schemeClr val="accent1">
                        <a:lumMod val="40000"/>
                        <a:lumOff val="60000"/>
                      </a:schemeClr>
                    </a:solidFill>
                  </a:tcPr>
                </a:tc>
                <a:tc>
                  <a:txBody>
                    <a:bodyPr/>
                    <a:lstStyle/>
                    <a:p>
                      <a:pPr algn="ctr"/>
                      <a:r>
                        <a:rPr lang="en-US" dirty="0" smtClean="0"/>
                        <a:t>RAM</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pPr algn="ctr"/>
                      <a:r>
                        <a:rPr lang="en-US" dirty="0" smtClean="0"/>
                        <a:t>S104</a:t>
                      </a:r>
                      <a:endParaRPr lang="en-US" dirty="0"/>
                    </a:p>
                  </a:txBody>
                  <a:tcPr>
                    <a:solidFill>
                      <a:schemeClr val="bg1"/>
                    </a:solidFill>
                  </a:tcPr>
                </a:tc>
                <a:tc>
                  <a:txBody>
                    <a:bodyPr/>
                    <a:lstStyle/>
                    <a:p>
                      <a:pPr algn="ctr"/>
                      <a:r>
                        <a:rPr lang="en-US" dirty="0" smtClean="0"/>
                        <a:t>John</a:t>
                      </a:r>
                      <a:endParaRPr lang="en-US" dirty="0"/>
                    </a:p>
                  </a:txBody>
                  <a:tcPr>
                    <a:solidFill>
                      <a:schemeClr val="bg1"/>
                    </a:solidFill>
                  </a:tcPr>
                </a:tc>
                <a:tc>
                  <a:txBody>
                    <a:bodyPr/>
                    <a:lstStyle/>
                    <a:p>
                      <a:pPr algn="ctr"/>
                      <a:r>
                        <a:rPr lang="en-US" dirty="0" smtClean="0"/>
                        <a:t>CS104</a:t>
                      </a:r>
                      <a:endParaRPr lang="en-US" dirty="0"/>
                    </a:p>
                  </a:txBody>
                  <a:tcPr>
                    <a:solidFill>
                      <a:schemeClr val="accent6">
                        <a:lumMod val="60000"/>
                        <a:lumOff val="40000"/>
                      </a:schemeClr>
                    </a:solidFill>
                  </a:tcPr>
                </a:tc>
                <a:tc>
                  <a:txBody>
                    <a:bodyPr/>
                    <a:lstStyle/>
                    <a:p>
                      <a:pPr algn="ctr"/>
                      <a:r>
                        <a:rPr lang="en-US" dirty="0" smtClean="0"/>
                        <a:t>DAA</a:t>
                      </a:r>
                      <a:endParaRPr lang="en-US" dirty="0"/>
                    </a:p>
                  </a:txBody>
                  <a:tcPr>
                    <a:solidFill>
                      <a:schemeClr val="accent4">
                        <a:lumMod val="40000"/>
                        <a:lumOff val="60000"/>
                      </a:schemeClr>
                    </a:solidFill>
                  </a:tcPr>
                </a:tc>
                <a:tc>
                  <a:txBody>
                    <a:bodyPr/>
                    <a:lstStyle/>
                    <a:p>
                      <a:pPr algn="ctr"/>
                      <a:r>
                        <a:rPr lang="en-US" dirty="0" err="1" smtClean="0"/>
                        <a:t>Gautam</a:t>
                      </a:r>
                      <a:endParaRPr lang="en-US" dirty="0"/>
                    </a:p>
                  </a:txBody>
                  <a:tcPr>
                    <a:solidFill>
                      <a:schemeClr val="accent4">
                        <a:lumMod val="40000"/>
                        <a:lumOff val="60000"/>
                      </a:schemeClr>
                    </a:solidFill>
                  </a:tcPr>
                </a:tc>
                <a:extLst>
                  <a:ext uri="{0D108BD9-81ED-4DB2-BD59-A6C34878D82A}">
                    <a16:rowId xmlns:a16="http://schemas.microsoft.com/office/drawing/2014/main" val="260977647"/>
                  </a:ext>
                </a:extLst>
              </a:tr>
              <a:tr h="306516">
                <a:tc>
                  <a:txBody>
                    <a:bodyPr/>
                    <a:lstStyle/>
                    <a:p>
                      <a:pPr algn="ctr"/>
                      <a:r>
                        <a:rPr lang="en-US" dirty="0" smtClean="0"/>
                        <a:t>S105</a:t>
                      </a:r>
                      <a:endParaRPr lang="en-US" dirty="0"/>
                    </a:p>
                  </a:txBody>
                  <a:tcPr>
                    <a:solidFill>
                      <a:schemeClr val="bg1"/>
                    </a:solidFill>
                  </a:tcPr>
                </a:tc>
                <a:tc>
                  <a:txBody>
                    <a:bodyPr/>
                    <a:lstStyle/>
                    <a:p>
                      <a:pPr algn="ctr"/>
                      <a:r>
                        <a:rPr lang="en-US" dirty="0" smtClean="0"/>
                        <a:t>Martha</a:t>
                      </a:r>
                      <a:endParaRPr lang="en-US" dirty="0"/>
                    </a:p>
                  </a:txBody>
                  <a:tcPr>
                    <a:solidFill>
                      <a:schemeClr val="bg1"/>
                    </a:solidFill>
                  </a:tcPr>
                </a:tc>
                <a:tc>
                  <a:txBody>
                    <a:bodyPr/>
                    <a:lstStyle/>
                    <a:p>
                      <a:pPr algn="ctr"/>
                      <a:r>
                        <a:rPr lang="en-US" dirty="0" smtClean="0"/>
                        <a:t>CS104</a:t>
                      </a:r>
                      <a:endParaRPr lang="en-US" dirty="0"/>
                    </a:p>
                  </a:txBody>
                  <a:tcPr>
                    <a:solidFill>
                      <a:schemeClr val="accent6">
                        <a:lumMod val="60000"/>
                        <a:lumOff val="40000"/>
                      </a:schemeClr>
                    </a:solidFill>
                  </a:tcPr>
                </a:tc>
                <a:tc>
                  <a:txBody>
                    <a:bodyPr/>
                    <a:lstStyle/>
                    <a:p>
                      <a:pPr algn="ctr"/>
                      <a:r>
                        <a:rPr lang="en-US" dirty="0" smtClean="0"/>
                        <a:t>DAA</a:t>
                      </a:r>
                      <a:endParaRPr lang="en-US" dirty="0"/>
                    </a:p>
                  </a:txBody>
                  <a:tcPr>
                    <a:solidFill>
                      <a:schemeClr val="accent4">
                        <a:lumMod val="40000"/>
                        <a:lumOff val="60000"/>
                      </a:schemeClr>
                    </a:solidFill>
                  </a:tcPr>
                </a:tc>
                <a:tc>
                  <a:txBody>
                    <a:bodyPr/>
                    <a:lstStyle/>
                    <a:p>
                      <a:pPr algn="ctr"/>
                      <a:r>
                        <a:rPr lang="en-US" dirty="0" err="1" smtClean="0"/>
                        <a:t>Gautam</a:t>
                      </a:r>
                      <a:endParaRPr lang="en-US" dirty="0"/>
                    </a:p>
                  </a:txBody>
                  <a:tcPr>
                    <a:solidFill>
                      <a:schemeClr val="accent4">
                        <a:lumMod val="40000"/>
                        <a:lumOff val="60000"/>
                      </a:schemeClr>
                    </a:solidFill>
                  </a:tcPr>
                </a:tc>
                <a:extLst>
                  <a:ext uri="{0D108BD9-81ED-4DB2-BD59-A6C34878D82A}">
                    <a16:rowId xmlns:a16="http://schemas.microsoft.com/office/drawing/2014/main" val="3177803361"/>
                  </a:ext>
                </a:extLst>
              </a:tr>
            </a:tbl>
          </a:graphicData>
        </a:graphic>
      </p:graphicFrame>
      <p:grpSp>
        <p:nvGrpSpPr>
          <p:cNvPr id="3" name="Group 2"/>
          <p:cNvGrpSpPr/>
          <p:nvPr/>
        </p:nvGrpSpPr>
        <p:grpSpPr>
          <a:xfrm>
            <a:off x="7703240" y="1576065"/>
            <a:ext cx="4171531" cy="400110"/>
            <a:chOff x="521655" y="4520715"/>
            <a:chExt cx="4171531" cy="400110"/>
          </a:xfrm>
        </p:grpSpPr>
        <p:sp>
          <p:nvSpPr>
            <p:cNvPr id="11" name="TextBox 10"/>
            <p:cNvSpPr txBox="1"/>
            <p:nvPr/>
          </p:nvSpPr>
          <p:spPr>
            <a:xfrm>
              <a:off x="521655" y="4520715"/>
              <a:ext cx="4171531" cy="400110"/>
            </a:xfrm>
            <a:prstGeom prst="rect">
              <a:avLst/>
            </a:prstGeom>
            <a:noFill/>
          </p:spPr>
          <p:txBody>
            <a:bodyPr wrap="square" rtlCol="0">
              <a:spAutoFit/>
            </a:bodyPr>
            <a:lstStyle/>
            <a:p>
              <a:r>
                <a:rPr lang="en-US" sz="2000" dirty="0" err="1" smtClean="0">
                  <a:latin typeface="Times New Roman" panose="02020603050405020304" pitchFamily="18" charset="0"/>
                  <a:cs typeface="Times New Roman" panose="02020603050405020304" pitchFamily="18" charset="0"/>
                </a:rPr>
                <a:t>Sub_Code</a:t>
              </a:r>
              <a:r>
                <a:rPr lang="en-US" sz="2000" dirty="0" smtClean="0">
                  <a:latin typeface="Times New Roman" panose="02020603050405020304" pitchFamily="18" charset="0"/>
                  <a:cs typeface="Times New Roman" panose="02020603050405020304" pitchFamily="18" charset="0"/>
                </a:rPr>
                <a:t>          Subject, </a:t>
              </a:r>
              <a:r>
                <a:rPr lang="en-US" sz="2000" dirty="0" err="1" smtClean="0">
                  <a:latin typeface="Times New Roman" panose="02020603050405020304" pitchFamily="18" charset="0"/>
                  <a:cs typeface="Times New Roman" panose="02020603050405020304" pitchFamily="18" charset="0"/>
                </a:rPr>
                <a:t>Sub_Teacher</a:t>
              </a:r>
              <a:endParaRPr lang="en-US" sz="2000" dirty="0" smtClean="0">
                <a:latin typeface="Times New Roman" panose="02020603050405020304" pitchFamily="18" charset="0"/>
                <a:cs typeface="Times New Roman" panose="02020603050405020304" pitchFamily="18" charset="0"/>
              </a:endParaRPr>
            </a:p>
          </p:txBody>
        </p:sp>
        <p:cxnSp>
          <p:nvCxnSpPr>
            <p:cNvPr id="12" name="Straight Arrow Connector 11"/>
            <p:cNvCxnSpPr/>
            <p:nvPr/>
          </p:nvCxnSpPr>
          <p:spPr>
            <a:xfrm flipV="1">
              <a:off x="1822781" y="4714759"/>
              <a:ext cx="435677" cy="12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8" name="Table 7"/>
          <p:cNvGraphicFramePr>
            <a:graphicFrameLocks noGrp="1"/>
          </p:cNvGraphicFramePr>
          <p:nvPr>
            <p:extLst>
              <p:ext uri="{D42A27DB-BD31-4B8C-83A1-F6EECF244321}">
                <p14:modId xmlns:p14="http://schemas.microsoft.com/office/powerpoint/2010/main" val="3368962094"/>
              </p:ext>
            </p:extLst>
          </p:nvPr>
        </p:nvGraphicFramePr>
        <p:xfrm>
          <a:off x="648158" y="4262344"/>
          <a:ext cx="3279010" cy="2243072"/>
        </p:xfrm>
        <a:graphic>
          <a:graphicData uri="http://schemas.openxmlformats.org/drawingml/2006/table">
            <a:tbl>
              <a:tblPr firstRow="1" bandRow="1"/>
              <a:tblGrid>
                <a:gridCol w="1022377">
                  <a:extLst>
                    <a:ext uri="{9D8B030D-6E8A-4147-A177-3AD203B41FA5}">
                      <a16:colId xmlns:a16="http://schemas.microsoft.com/office/drawing/2014/main" val="1726488674"/>
                    </a:ext>
                  </a:extLst>
                </a:gridCol>
                <a:gridCol w="904164">
                  <a:extLst>
                    <a:ext uri="{9D8B030D-6E8A-4147-A177-3AD203B41FA5}">
                      <a16:colId xmlns:a16="http://schemas.microsoft.com/office/drawing/2014/main" val="3401896899"/>
                    </a:ext>
                  </a:extLst>
                </a:gridCol>
                <a:gridCol w="1352469">
                  <a:extLst>
                    <a:ext uri="{9D8B030D-6E8A-4147-A177-3AD203B41FA5}">
                      <a16:colId xmlns:a16="http://schemas.microsoft.com/office/drawing/2014/main" val="3727826248"/>
                    </a:ext>
                  </a:extLst>
                </a:gridCol>
              </a:tblGrid>
              <a:tr h="414272">
                <a:tc>
                  <a:txBody>
                    <a:bodyPr/>
                    <a:lstStyle/>
                    <a:p>
                      <a:pPr algn="ctr"/>
                      <a:r>
                        <a:rPr lang="en-US" sz="1800" b="1" u="sng" dirty="0" smtClean="0">
                          <a:latin typeface="Times New Roman" panose="02020603050405020304" pitchFamily="18" charset="0"/>
                          <a:cs typeface="Times New Roman" panose="02020603050405020304" pitchFamily="18" charset="0"/>
                        </a:rPr>
                        <a:t>Roll</a:t>
                      </a:r>
                      <a:endParaRPr lang="en-US" sz="1800" b="1" u="sng"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Name</a:t>
                      </a:r>
                      <a:endParaRPr lang="en-US" sz="18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800" b="1" dirty="0" err="1" smtClean="0">
                          <a:latin typeface="Times New Roman" panose="02020603050405020304" pitchFamily="18" charset="0"/>
                          <a:cs typeface="Times New Roman" panose="02020603050405020304" pitchFamily="18" charset="0"/>
                        </a:rPr>
                        <a:t>Sub_Code</a:t>
                      </a:r>
                      <a:endParaRPr lang="en-US" sz="18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971466879"/>
                  </a:ext>
                </a:extLst>
              </a:tr>
              <a:tr h="306516">
                <a:tc>
                  <a:txBody>
                    <a:bodyPr/>
                    <a:lstStyle/>
                    <a:p>
                      <a:pPr algn="ctr"/>
                      <a:r>
                        <a:rPr lang="en-US" dirty="0" smtClean="0"/>
                        <a:t>S101</a:t>
                      </a:r>
                      <a:endParaRPr lang="en-US" dirty="0"/>
                    </a:p>
                  </a:txBody>
                  <a:tcPr>
                    <a:solidFill>
                      <a:srgbClr val="FED7D6"/>
                    </a:solidFill>
                  </a:tcPr>
                </a:tc>
                <a:tc>
                  <a:txBody>
                    <a:bodyPr/>
                    <a:lstStyle/>
                    <a:p>
                      <a:pPr algn="ctr"/>
                      <a:r>
                        <a:rPr lang="en-US" dirty="0" smtClean="0"/>
                        <a:t>John</a:t>
                      </a:r>
                      <a:endParaRPr lang="en-US" dirty="0"/>
                    </a:p>
                  </a:txBody>
                  <a:tcPr>
                    <a:solidFill>
                      <a:schemeClr val="accent1">
                        <a:lumMod val="40000"/>
                        <a:lumOff val="60000"/>
                      </a:schemeClr>
                    </a:solidFill>
                  </a:tcPr>
                </a:tc>
                <a:tc>
                  <a:txBody>
                    <a:bodyPr/>
                    <a:lstStyle/>
                    <a:p>
                      <a:pPr algn="ctr"/>
                      <a:r>
                        <a:rPr lang="en-US" dirty="0" smtClean="0"/>
                        <a:t>CS102</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pPr algn="ctr"/>
                      <a:r>
                        <a:rPr lang="en-US" dirty="0" smtClean="0"/>
                        <a:t>S102</a:t>
                      </a:r>
                      <a:endParaRPr lang="en-US" dirty="0"/>
                    </a:p>
                  </a:txBody>
                  <a:tcPr>
                    <a:solidFill>
                      <a:srgbClr val="FED7D6"/>
                    </a:solidFill>
                  </a:tcPr>
                </a:tc>
                <a:tc>
                  <a:txBody>
                    <a:bodyPr/>
                    <a:lstStyle/>
                    <a:p>
                      <a:pPr algn="ctr"/>
                      <a:r>
                        <a:rPr lang="en-US" dirty="0" smtClean="0"/>
                        <a:t>Mary</a:t>
                      </a:r>
                      <a:endParaRPr lang="en-US" dirty="0"/>
                    </a:p>
                  </a:txBody>
                  <a:tcPr>
                    <a:solidFill>
                      <a:schemeClr val="accent1">
                        <a:lumMod val="40000"/>
                        <a:lumOff val="60000"/>
                      </a:schemeClr>
                    </a:solidFill>
                  </a:tcPr>
                </a:tc>
                <a:tc>
                  <a:txBody>
                    <a:bodyPr/>
                    <a:lstStyle/>
                    <a:p>
                      <a:pPr algn="ctr"/>
                      <a:r>
                        <a:rPr lang="en-US" dirty="0" smtClean="0"/>
                        <a:t>CS102</a:t>
                      </a:r>
                      <a:endParaRPr lang="en-US" dirty="0"/>
                    </a:p>
                  </a:txBody>
                  <a:tcPr>
                    <a:solidFill>
                      <a:schemeClr val="accent1">
                        <a:lumMod val="40000"/>
                        <a:lumOff val="60000"/>
                      </a:schemeClr>
                    </a:solidFill>
                  </a:tcPr>
                </a:tc>
                <a:extLst>
                  <a:ext uri="{0D108BD9-81ED-4DB2-BD59-A6C34878D82A}">
                    <a16:rowId xmlns:a16="http://schemas.microsoft.com/office/drawing/2014/main" val="1462016696"/>
                  </a:ext>
                </a:extLst>
              </a:tr>
              <a:tr h="306516">
                <a:tc>
                  <a:txBody>
                    <a:bodyPr/>
                    <a:lstStyle/>
                    <a:p>
                      <a:pPr algn="ctr"/>
                      <a:r>
                        <a:rPr lang="en-US" dirty="0" smtClean="0"/>
                        <a:t>S103</a:t>
                      </a:r>
                      <a:endParaRPr lang="en-US" dirty="0"/>
                    </a:p>
                  </a:txBody>
                  <a:tcPr>
                    <a:solidFill>
                      <a:srgbClr val="FED7D6"/>
                    </a:solidFill>
                  </a:tcPr>
                </a:tc>
                <a:tc>
                  <a:txBody>
                    <a:bodyPr/>
                    <a:lstStyle/>
                    <a:p>
                      <a:pPr algn="ctr"/>
                      <a:r>
                        <a:rPr lang="en-US" dirty="0" smtClean="0"/>
                        <a:t>Mark</a:t>
                      </a:r>
                      <a:endParaRPr lang="en-US" dirty="0"/>
                    </a:p>
                  </a:txBody>
                  <a:tcPr>
                    <a:solidFill>
                      <a:schemeClr val="accent1">
                        <a:lumMod val="40000"/>
                        <a:lumOff val="60000"/>
                      </a:schemeClr>
                    </a:solidFill>
                  </a:tcPr>
                </a:tc>
                <a:tc>
                  <a:txBody>
                    <a:bodyPr/>
                    <a:lstStyle/>
                    <a:p>
                      <a:pPr algn="ctr"/>
                      <a:r>
                        <a:rPr lang="en-US" dirty="0" smtClean="0"/>
                        <a:t>CS102</a:t>
                      </a:r>
                      <a:endParaRPr lang="en-US" dirty="0"/>
                    </a:p>
                  </a:txBody>
                  <a:tcPr>
                    <a:solidFill>
                      <a:schemeClr val="accent1">
                        <a:lumMod val="40000"/>
                        <a:lumOff val="60000"/>
                      </a:schemeClr>
                    </a:solidFill>
                  </a:tcPr>
                </a:tc>
                <a:extLst>
                  <a:ext uri="{0D108BD9-81ED-4DB2-BD59-A6C34878D82A}">
                    <a16:rowId xmlns:a16="http://schemas.microsoft.com/office/drawing/2014/main" val="205153720"/>
                  </a:ext>
                </a:extLst>
              </a:tr>
              <a:tr h="306516">
                <a:tc>
                  <a:txBody>
                    <a:bodyPr/>
                    <a:lstStyle/>
                    <a:p>
                      <a:pPr algn="ctr"/>
                      <a:r>
                        <a:rPr lang="en-US" dirty="0" smtClean="0"/>
                        <a:t>S104</a:t>
                      </a:r>
                      <a:endParaRPr lang="en-US" dirty="0"/>
                    </a:p>
                  </a:txBody>
                  <a:tcPr>
                    <a:solidFill>
                      <a:srgbClr val="FED7D6"/>
                    </a:solidFill>
                  </a:tcPr>
                </a:tc>
                <a:tc>
                  <a:txBody>
                    <a:bodyPr/>
                    <a:lstStyle/>
                    <a:p>
                      <a:pPr algn="ctr"/>
                      <a:r>
                        <a:rPr lang="en-US" dirty="0" smtClean="0"/>
                        <a:t>John</a:t>
                      </a:r>
                      <a:endParaRPr lang="en-US" dirty="0"/>
                    </a:p>
                  </a:txBody>
                  <a:tcPr>
                    <a:solidFill>
                      <a:schemeClr val="accent1">
                        <a:lumMod val="40000"/>
                        <a:lumOff val="60000"/>
                      </a:schemeClr>
                    </a:solidFill>
                  </a:tcPr>
                </a:tc>
                <a:tc>
                  <a:txBody>
                    <a:bodyPr/>
                    <a:lstStyle/>
                    <a:p>
                      <a:pPr algn="ctr"/>
                      <a:r>
                        <a:rPr lang="en-US" dirty="0" smtClean="0"/>
                        <a:t>CS104</a:t>
                      </a:r>
                      <a:endParaRPr lang="en-US" dirty="0"/>
                    </a:p>
                  </a:txBody>
                  <a:tcPr>
                    <a:solidFill>
                      <a:schemeClr val="accent1">
                        <a:lumMod val="40000"/>
                        <a:lumOff val="60000"/>
                      </a:schemeClr>
                    </a:solidFill>
                  </a:tcPr>
                </a:tc>
                <a:extLst>
                  <a:ext uri="{0D108BD9-81ED-4DB2-BD59-A6C34878D82A}">
                    <a16:rowId xmlns:a16="http://schemas.microsoft.com/office/drawing/2014/main" val="260977647"/>
                  </a:ext>
                </a:extLst>
              </a:tr>
              <a:tr h="306516">
                <a:tc>
                  <a:txBody>
                    <a:bodyPr/>
                    <a:lstStyle/>
                    <a:p>
                      <a:pPr algn="ctr"/>
                      <a:r>
                        <a:rPr lang="en-US" dirty="0" smtClean="0"/>
                        <a:t>S105</a:t>
                      </a:r>
                      <a:endParaRPr lang="en-US" dirty="0"/>
                    </a:p>
                  </a:txBody>
                  <a:tcPr>
                    <a:solidFill>
                      <a:srgbClr val="FED7D6"/>
                    </a:solidFill>
                  </a:tcPr>
                </a:tc>
                <a:tc>
                  <a:txBody>
                    <a:bodyPr/>
                    <a:lstStyle/>
                    <a:p>
                      <a:pPr algn="ctr"/>
                      <a:r>
                        <a:rPr lang="en-US" dirty="0" smtClean="0"/>
                        <a:t>Martha</a:t>
                      </a:r>
                      <a:endParaRPr lang="en-US" dirty="0"/>
                    </a:p>
                  </a:txBody>
                  <a:tcPr>
                    <a:solidFill>
                      <a:schemeClr val="accent1">
                        <a:lumMod val="40000"/>
                        <a:lumOff val="60000"/>
                      </a:schemeClr>
                    </a:solidFill>
                  </a:tcPr>
                </a:tc>
                <a:tc>
                  <a:txBody>
                    <a:bodyPr/>
                    <a:lstStyle/>
                    <a:p>
                      <a:pPr algn="ctr"/>
                      <a:r>
                        <a:rPr lang="en-US" dirty="0" smtClean="0"/>
                        <a:t>CS104</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431812353"/>
              </p:ext>
            </p:extLst>
          </p:nvPr>
        </p:nvGraphicFramePr>
        <p:xfrm>
          <a:off x="4466970" y="4262344"/>
          <a:ext cx="4903918" cy="1145792"/>
        </p:xfrm>
        <a:graphic>
          <a:graphicData uri="http://schemas.openxmlformats.org/drawingml/2006/table">
            <a:tbl>
              <a:tblPr firstRow="1" bandRow="1"/>
              <a:tblGrid>
                <a:gridCol w="1352469">
                  <a:extLst>
                    <a:ext uri="{9D8B030D-6E8A-4147-A177-3AD203B41FA5}">
                      <a16:colId xmlns:a16="http://schemas.microsoft.com/office/drawing/2014/main" val="3727826248"/>
                    </a:ext>
                  </a:extLst>
                </a:gridCol>
                <a:gridCol w="1645531">
                  <a:extLst>
                    <a:ext uri="{9D8B030D-6E8A-4147-A177-3AD203B41FA5}">
                      <a16:colId xmlns:a16="http://schemas.microsoft.com/office/drawing/2014/main" val="997635353"/>
                    </a:ext>
                  </a:extLst>
                </a:gridCol>
                <a:gridCol w="1905918">
                  <a:extLst>
                    <a:ext uri="{9D8B030D-6E8A-4147-A177-3AD203B41FA5}">
                      <a16:colId xmlns:a16="http://schemas.microsoft.com/office/drawing/2014/main" val="2647227344"/>
                    </a:ext>
                  </a:extLst>
                </a:gridCol>
              </a:tblGrid>
              <a:tr h="414272">
                <a:tc>
                  <a:txBody>
                    <a:bodyPr/>
                    <a:lstStyle/>
                    <a:p>
                      <a:pPr algn="ctr"/>
                      <a:r>
                        <a:rPr lang="en-US" sz="1800" b="1" u="sng" dirty="0" err="1" smtClean="0">
                          <a:latin typeface="Times New Roman" panose="02020603050405020304" pitchFamily="18" charset="0"/>
                          <a:cs typeface="Times New Roman" panose="02020603050405020304" pitchFamily="18" charset="0"/>
                        </a:rPr>
                        <a:t>Sub_Code</a:t>
                      </a:r>
                      <a:endParaRPr lang="en-US" sz="1800" b="1" u="sng"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800" b="1" dirty="0" smtClean="0">
                          <a:latin typeface="Times New Roman" panose="02020603050405020304" pitchFamily="18" charset="0"/>
                          <a:cs typeface="Times New Roman" panose="02020603050405020304" pitchFamily="18" charset="0"/>
                        </a:rPr>
                        <a:t>Subject</a:t>
                      </a:r>
                      <a:endParaRPr lang="en-US" sz="1800" b="1" dirty="0">
                        <a:latin typeface="Times New Roman" panose="02020603050405020304" pitchFamily="18" charset="0"/>
                        <a:cs typeface="Times New Roman" panose="02020603050405020304" pitchFamily="18" charset="0"/>
                      </a:endParaRPr>
                    </a:p>
                  </a:txBody>
                  <a:tcPr>
                    <a:solidFill>
                      <a:srgbClr val="FFFF00"/>
                    </a:solidFill>
                  </a:tcPr>
                </a:tc>
                <a:tc>
                  <a:txBody>
                    <a:bodyPr/>
                    <a:lstStyle/>
                    <a:p>
                      <a:pPr algn="ctr"/>
                      <a:r>
                        <a:rPr lang="en-US" sz="1800" b="1" dirty="0" err="1" smtClean="0">
                          <a:latin typeface="Times New Roman" panose="02020603050405020304" pitchFamily="18" charset="0"/>
                          <a:cs typeface="Times New Roman" panose="02020603050405020304" pitchFamily="18" charset="0"/>
                        </a:rPr>
                        <a:t>Sub_Teacher</a:t>
                      </a:r>
                      <a:endParaRPr lang="en-US" sz="1800" b="1" dirty="0">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3971466879"/>
                  </a:ext>
                </a:extLst>
              </a:tr>
              <a:tr h="306516">
                <a:tc>
                  <a:txBody>
                    <a:bodyPr/>
                    <a:lstStyle/>
                    <a:p>
                      <a:pPr algn="ctr"/>
                      <a:r>
                        <a:rPr lang="en-US" dirty="0" smtClean="0"/>
                        <a:t>CS102</a:t>
                      </a:r>
                      <a:endParaRPr lang="en-US" dirty="0"/>
                    </a:p>
                  </a:txBody>
                  <a:tcPr>
                    <a:solidFill>
                      <a:srgbClr val="FED7D6"/>
                    </a:solidFill>
                  </a:tcPr>
                </a:tc>
                <a:tc>
                  <a:txBody>
                    <a:bodyPr/>
                    <a:lstStyle/>
                    <a:p>
                      <a:pPr algn="ctr"/>
                      <a:r>
                        <a:rPr lang="en-US" dirty="0" smtClean="0"/>
                        <a:t>DBMS</a:t>
                      </a:r>
                      <a:endParaRPr lang="en-US" dirty="0"/>
                    </a:p>
                  </a:txBody>
                  <a:tcPr>
                    <a:solidFill>
                      <a:schemeClr val="accent1">
                        <a:lumMod val="40000"/>
                        <a:lumOff val="60000"/>
                      </a:schemeClr>
                    </a:solidFill>
                  </a:tcPr>
                </a:tc>
                <a:tc>
                  <a:txBody>
                    <a:bodyPr/>
                    <a:lstStyle/>
                    <a:p>
                      <a:pPr algn="ctr"/>
                      <a:r>
                        <a:rPr lang="en-US" dirty="0" smtClean="0"/>
                        <a:t>RAM</a:t>
                      </a:r>
                      <a:endParaRPr lang="en-US" dirty="0"/>
                    </a:p>
                  </a:txBody>
                  <a:tcPr>
                    <a:solidFill>
                      <a:schemeClr val="accent1">
                        <a:lumMod val="40000"/>
                        <a:lumOff val="60000"/>
                      </a:schemeClr>
                    </a:solidFill>
                  </a:tcPr>
                </a:tc>
                <a:extLst>
                  <a:ext uri="{0D108BD9-81ED-4DB2-BD59-A6C34878D82A}">
                    <a16:rowId xmlns:a16="http://schemas.microsoft.com/office/drawing/2014/main" val="2300186093"/>
                  </a:ext>
                </a:extLst>
              </a:tr>
              <a:tr h="306516">
                <a:tc>
                  <a:txBody>
                    <a:bodyPr/>
                    <a:lstStyle/>
                    <a:p>
                      <a:pPr algn="ctr"/>
                      <a:r>
                        <a:rPr lang="en-US" dirty="0" smtClean="0"/>
                        <a:t>CS104</a:t>
                      </a:r>
                      <a:endParaRPr lang="en-US" dirty="0"/>
                    </a:p>
                  </a:txBody>
                  <a:tcPr>
                    <a:solidFill>
                      <a:srgbClr val="FED7D6"/>
                    </a:solidFill>
                  </a:tcPr>
                </a:tc>
                <a:tc>
                  <a:txBody>
                    <a:bodyPr/>
                    <a:lstStyle/>
                    <a:p>
                      <a:pPr algn="ctr"/>
                      <a:r>
                        <a:rPr lang="en-US" dirty="0" smtClean="0"/>
                        <a:t>DAA</a:t>
                      </a:r>
                      <a:endParaRPr lang="en-US" dirty="0"/>
                    </a:p>
                  </a:txBody>
                  <a:tcPr>
                    <a:solidFill>
                      <a:schemeClr val="accent1">
                        <a:lumMod val="40000"/>
                        <a:lumOff val="60000"/>
                      </a:schemeClr>
                    </a:solidFill>
                  </a:tcPr>
                </a:tc>
                <a:tc>
                  <a:txBody>
                    <a:bodyPr/>
                    <a:lstStyle/>
                    <a:p>
                      <a:pPr algn="ctr"/>
                      <a:r>
                        <a:rPr lang="en-US" dirty="0" err="1" smtClean="0"/>
                        <a:t>Gautam</a:t>
                      </a:r>
                      <a:endParaRPr lang="en-US" dirty="0"/>
                    </a:p>
                  </a:txBody>
                  <a:tcPr>
                    <a:solidFill>
                      <a:schemeClr val="accent1">
                        <a:lumMod val="40000"/>
                        <a:lumOff val="60000"/>
                      </a:schemeClr>
                    </a:solidFill>
                  </a:tcPr>
                </a:tc>
                <a:extLst>
                  <a:ext uri="{0D108BD9-81ED-4DB2-BD59-A6C34878D82A}">
                    <a16:rowId xmlns:a16="http://schemas.microsoft.com/office/drawing/2014/main" val="3177803361"/>
                  </a:ext>
                </a:extLst>
              </a:tr>
            </a:tbl>
          </a:graphicData>
        </a:graphic>
      </p:graphicFrame>
      <p:sp>
        <p:nvSpPr>
          <p:cNvPr id="17" name="TextBox 16"/>
          <p:cNvSpPr txBox="1"/>
          <p:nvPr/>
        </p:nvSpPr>
        <p:spPr>
          <a:xfrm>
            <a:off x="5199881" y="5824029"/>
            <a:ext cx="4241343" cy="523220"/>
          </a:xfrm>
          <a:prstGeom prst="rect">
            <a:avLst/>
          </a:prstGeom>
          <a:noFill/>
        </p:spPr>
        <p:txBody>
          <a:bodyPr wrap="square" rtlCol="0">
            <a:spAutoFit/>
          </a:bodyPr>
          <a:lstStyle/>
          <a:p>
            <a:r>
              <a:rPr lang="en-US" sz="2800" b="1" dirty="0" smtClean="0">
                <a:solidFill>
                  <a:srgbClr val="FF0000"/>
                </a:solidFill>
                <a:latin typeface="Times New Roman" panose="02020603050405020304" pitchFamily="18" charset="0"/>
                <a:cs typeface="Times New Roman" panose="02020603050405020304" pitchFamily="18" charset="0"/>
              </a:rPr>
              <a:t>Redundancy is </a:t>
            </a:r>
            <a:r>
              <a:rPr lang="en-US" sz="2800" b="1" dirty="0" smtClean="0">
                <a:solidFill>
                  <a:srgbClr val="FF0000"/>
                </a:solidFill>
                <a:latin typeface="Times New Roman" panose="02020603050405020304" pitchFamily="18" charset="0"/>
                <a:cs typeface="Times New Roman" panose="02020603050405020304" pitchFamily="18" charset="0"/>
              </a:rPr>
              <a:t>Minimized</a:t>
            </a:r>
            <a:endParaRPr lang="en-US" sz="2800" b="1" dirty="0" smtClean="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a:off x="4088438" y="3686935"/>
            <a:ext cx="1347463" cy="469044"/>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2"/>
          </p:cNvCxnSpPr>
          <p:nvPr/>
        </p:nvCxnSpPr>
        <p:spPr>
          <a:xfrm flipH="1">
            <a:off x="2682240" y="3686935"/>
            <a:ext cx="1406198" cy="469044"/>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350802"/>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endParaRPr lang="en-US" sz="4000" b="1" dirty="0" smtClean="0">
              <a:latin typeface="Times New Roman" panose="02020603050405020304" pitchFamily="18" charset="0"/>
              <a:cs typeface="Times New Roman" panose="02020603050405020304" pitchFamily="18" charset="0"/>
            </a:endParaRPr>
          </a:p>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Normal Forms:</a:t>
            </a:r>
          </a:p>
          <a:p>
            <a:pPr marL="1657350" lvl="3" indent="-742950">
              <a:spcBef>
                <a:spcPts val="1000"/>
              </a:spcBef>
              <a:buAutoNum type="arabicPeriod"/>
            </a:pPr>
            <a:r>
              <a:rPr lang="en-US" sz="2800" dirty="0" smtClean="0">
                <a:latin typeface="Times New Roman" panose="02020603050405020304" pitchFamily="18" charset="0"/>
                <a:cs typeface="Times New Roman" panose="02020603050405020304" pitchFamily="18" charset="0"/>
              </a:rPr>
              <a:t>First Normal Form</a:t>
            </a:r>
          </a:p>
          <a:p>
            <a:pPr marL="1657350" lvl="3" indent="-742950">
              <a:spcBef>
                <a:spcPts val="1000"/>
              </a:spcBef>
              <a:buAutoNum type="arabicPeriod"/>
            </a:pPr>
            <a:r>
              <a:rPr lang="en-US" sz="2800" dirty="0" smtClean="0">
                <a:latin typeface="Times New Roman" panose="02020603050405020304" pitchFamily="18" charset="0"/>
                <a:cs typeface="Times New Roman" panose="02020603050405020304" pitchFamily="18" charset="0"/>
              </a:rPr>
              <a:t>Second Normal Form</a:t>
            </a:r>
          </a:p>
          <a:p>
            <a:pPr marL="1657350" lvl="3" indent="-742950">
              <a:spcBef>
                <a:spcPts val="1000"/>
              </a:spcBef>
              <a:buFont typeface="Arial" panose="020B0604020202020204" pitchFamily="34" charset="0"/>
              <a:buAutoNum type="arabicPeriod"/>
            </a:pPr>
            <a:r>
              <a:rPr lang="en-US" sz="2800" dirty="0" smtClean="0">
                <a:latin typeface="Times New Roman" panose="02020603050405020304" pitchFamily="18" charset="0"/>
                <a:cs typeface="Times New Roman" panose="02020603050405020304" pitchFamily="18" charset="0"/>
              </a:rPr>
              <a:t>Third </a:t>
            </a:r>
            <a:r>
              <a:rPr lang="en-US" sz="2800" dirty="0">
                <a:latin typeface="Times New Roman" panose="02020603050405020304" pitchFamily="18" charset="0"/>
                <a:cs typeface="Times New Roman" panose="02020603050405020304" pitchFamily="18" charset="0"/>
              </a:rPr>
              <a:t>Normal Form</a:t>
            </a:r>
          </a:p>
          <a:p>
            <a:pPr marL="1657350" lvl="3" indent="-742950">
              <a:spcBef>
                <a:spcPts val="1000"/>
              </a:spcBef>
              <a:buFont typeface="Arial" panose="020B0604020202020204" pitchFamily="34" charset="0"/>
              <a:buAutoNum type="arabicPeriod"/>
            </a:pPr>
            <a:r>
              <a:rPr lang="en-US" sz="2800" dirty="0" smtClean="0">
                <a:latin typeface="Times New Roman" panose="02020603050405020304" pitchFamily="18" charset="0"/>
                <a:cs typeface="Times New Roman" panose="02020603050405020304" pitchFamily="18" charset="0"/>
              </a:rPr>
              <a:t>Boyce-</a:t>
            </a:r>
            <a:r>
              <a:rPr lang="en-US" sz="2800" dirty="0" err="1" smtClean="0">
                <a:latin typeface="Times New Roman" panose="02020603050405020304" pitchFamily="18" charset="0"/>
                <a:cs typeface="Times New Roman" panose="02020603050405020304" pitchFamily="18" charset="0"/>
              </a:rPr>
              <a:t>Codd</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Normal Form</a:t>
            </a:r>
          </a:p>
          <a:p>
            <a:pPr marL="1657350" lvl="3" indent="-742950">
              <a:spcBef>
                <a:spcPts val="1000"/>
              </a:spcBef>
              <a:buFont typeface="Arial" panose="020B0604020202020204" pitchFamily="34" charset="0"/>
              <a:buAutoNum type="arabicPeriod"/>
            </a:pPr>
            <a:r>
              <a:rPr lang="en-US" sz="2800" dirty="0" smtClean="0">
                <a:latin typeface="Times New Roman" panose="02020603050405020304" pitchFamily="18" charset="0"/>
                <a:cs typeface="Times New Roman" panose="02020603050405020304" pitchFamily="18" charset="0"/>
              </a:rPr>
              <a:t>Fourth </a:t>
            </a:r>
            <a:r>
              <a:rPr lang="en-US" sz="2800" dirty="0">
                <a:latin typeface="Times New Roman" panose="02020603050405020304" pitchFamily="18" charset="0"/>
                <a:cs typeface="Times New Roman" panose="02020603050405020304" pitchFamily="18" charset="0"/>
              </a:rPr>
              <a:t>Normal Form</a:t>
            </a:r>
          </a:p>
          <a:p>
            <a:pPr marL="1657350" lvl="3" indent="-742950">
              <a:spcBef>
                <a:spcPts val="1000"/>
              </a:spcBef>
              <a:buFont typeface="Arial" panose="020B0604020202020204" pitchFamily="34" charset="0"/>
              <a:buAutoNum type="arabicPeriod"/>
            </a:pPr>
            <a:r>
              <a:rPr lang="en-US" sz="2800" dirty="0" smtClean="0">
                <a:latin typeface="Times New Roman" panose="02020603050405020304" pitchFamily="18" charset="0"/>
                <a:cs typeface="Times New Roman" panose="02020603050405020304" pitchFamily="18" charset="0"/>
              </a:rPr>
              <a:t>Fifth </a:t>
            </a:r>
            <a:r>
              <a:rPr lang="en-US" sz="2800" dirty="0">
                <a:latin typeface="Times New Roman" panose="02020603050405020304" pitchFamily="18" charset="0"/>
                <a:cs typeface="Times New Roman" panose="02020603050405020304" pitchFamily="18" charset="0"/>
              </a:rPr>
              <a:t>Normal </a:t>
            </a:r>
            <a:r>
              <a:rPr lang="en-US" sz="2800" dirty="0" smtClean="0">
                <a:latin typeface="Times New Roman" panose="02020603050405020304" pitchFamily="18" charset="0"/>
                <a:cs typeface="Times New Roman" panose="02020603050405020304" pitchFamily="18" charset="0"/>
              </a:rPr>
              <a:t>Form</a:t>
            </a:r>
          </a:p>
        </p:txBody>
      </p:sp>
    </p:spTree>
    <p:extLst>
      <p:ext uri="{BB962C8B-B14F-4D97-AF65-F5344CB8AC3E}">
        <p14:creationId xmlns:p14="http://schemas.microsoft.com/office/powerpoint/2010/main" val="935124013"/>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224199" y="110170"/>
            <a:ext cx="11613033" cy="666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US" sz="4000" b="1" dirty="0" smtClean="0">
                <a:latin typeface="Times New Roman" panose="02020603050405020304" pitchFamily="18" charset="0"/>
                <a:cs typeface="Times New Roman" panose="02020603050405020304" pitchFamily="18" charset="0"/>
              </a:rPr>
              <a:t>First Normal Forms(1NF):</a:t>
            </a:r>
          </a:p>
          <a:p>
            <a:pPr marL="742950" lvl="1" indent="-742950">
              <a:spcBef>
                <a:spcPts val="1000"/>
              </a:spcBef>
              <a:buAutoNum type="arabicPeriod"/>
            </a:pPr>
            <a:r>
              <a:rPr lang="en-US" sz="2800" dirty="0" smtClean="0">
                <a:latin typeface="Times New Roman" panose="02020603050405020304" pitchFamily="18" charset="0"/>
                <a:cs typeface="Times New Roman" panose="02020603050405020304" pitchFamily="18" charset="0"/>
              </a:rPr>
              <a:t>First Normal Form</a:t>
            </a:r>
          </a:p>
          <a:p>
            <a:pPr marL="742950" lvl="1" indent="-742950">
              <a:spcBef>
                <a:spcPts val="1000"/>
              </a:spcBef>
              <a:buAutoNum type="arabicPeriod"/>
            </a:pP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35458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169" y="228600"/>
            <a:ext cx="11167752" cy="5730240"/>
          </a:xfrm>
        </p:spPr>
        <p:txBody>
          <a:bodyPr>
            <a:normAutofit/>
          </a:bodyPr>
          <a:lstStyle/>
          <a:p>
            <a:pPr marL="0" indent="0">
              <a:buNone/>
            </a:pPr>
            <a:r>
              <a:rPr lang="en-US" sz="3200" b="1" dirty="0" smtClean="0">
                <a:latin typeface="Times New Roman" panose="02020603050405020304" pitchFamily="18" charset="0"/>
                <a:cs typeface="Times New Roman" panose="02020603050405020304" pitchFamily="18" charset="0"/>
              </a:rPr>
              <a:t>Command </a:t>
            </a:r>
            <a:r>
              <a:rPr lang="en-US" sz="3200" b="1" dirty="0">
                <a:latin typeface="Times New Roman" panose="02020603050405020304" pitchFamily="18" charset="0"/>
                <a:cs typeface="Times New Roman" panose="02020603050405020304" pitchFamily="18" charset="0"/>
              </a:rPr>
              <a:t>to </a:t>
            </a:r>
            <a:r>
              <a:rPr lang="en-US" sz="3200" b="1" dirty="0" smtClean="0">
                <a:latin typeface="Times New Roman" panose="02020603050405020304" pitchFamily="18" charset="0"/>
                <a:cs typeface="Times New Roman" panose="02020603050405020304" pitchFamily="18" charset="0"/>
              </a:rPr>
              <a:t>insert values into a table:</a:t>
            </a:r>
          </a:p>
          <a:p>
            <a:r>
              <a:rPr lang="en-US" b="1" dirty="0">
                <a:latin typeface="Times New Roman" panose="02020603050405020304" pitchFamily="18" charset="0"/>
                <a:cs typeface="Times New Roman" panose="02020603050405020304" pitchFamily="18" charset="0"/>
              </a:rPr>
              <a:t>i</a:t>
            </a:r>
            <a:r>
              <a:rPr lang="en-US" b="1" dirty="0" smtClean="0">
                <a:latin typeface="Times New Roman" panose="02020603050405020304" pitchFamily="18" charset="0"/>
                <a:cs typeface="Times New Roman" panose="02020603050405020304" pitchFamily="18" charset="0"/>
              </a:rPr>
              <a:t>nsert into </a:t>
            </a:r>
            <a:r>
              <a:rPr lang="en-US" dirty="0" smtClean="0">
                <a:latin typeface="Times New Roman" panose="02020603050405020304" pitchFamily="18" charset="0"/>
                <a:cs typeface="Times New Roman" panose="02020603050405020304" pitchFamily="18" charset="0"/>
              </a:rPr>
              <a:t>&lt;table-name(column names)&gt; </a:t>
            </a:r>
            <a:r>
              <a:rPr lang="en-US" b="1" dirty="0" smtClean="0">
                <a:latin typeface="Times New Roman" panose="02020603050405020304" pitchFamily="18" charset="0"/>
                <a:cs typeface="Times New Roman" panose="02020603050405020304" pitchFamily="18" charset="0"/>
              </a:rPr>
              <a:t>values </a:t>
            </a:r>
            <a:r>
              <a:rPr lang="en-US" dirty="0" smtClean="0">
                <a:latin typeface="Times New Roman" panose="02020603050405020304" pitchFamily="18" charset="0"/>
                <a:cs typeface="Times New Roman" panose="02020603050405020304" pitchFamily="18" charset="0"/>
              </a:rPr>
              <a:t>(value1,….);</a:t>
            </a:r>
          </a:p>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insert into </a:t>
            </a:r>
            <a:r>
              <a:rPr lang="en-US" dirty="0" smtClean="0">
                <a:latin typeface="Times New Roman" panose="02020603050405020304" pitchFamily="18" charset="0"/>
                <a:cs typeface="Times New Roman" panose="02020603050405020304" pitchFamily="18" charset="0"/>
              </a:rPr>
              <a:t>student(</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name , CGPA) </a:t>
            </a:r>
            <a:r>
              <a:rPr lang="en-US" b="1" dirty="0" smtClean="0">
                <a:latin typeface="Times New Roman" panose="02020603050405020304" pitchFamily="18" charset="0"/>
                <a:cs typeface="Times New Roman" panose="02020603050405020304" pitchFamily="18" charset="0"/>
              </a:rPr>
              <a:t>values</a:t>
            </a:r>
            <a:r>
              <a:rPr lang="en-US" dirty="0" smtClean="0">
                <a:latin typeface="Times New Roman" panose="02020603050405020304" pitchFamily="18" charset="0"/>
                <a:cs typeface="Times New Roman" panose="02020603050405020304" pitchFamily="18" charset="0"/>
              </a:rPr>
              <a:t>(2017001, ‘john’, 8.5);</a:t>
            </a:r>
          </a:p>
          <a:p>
            <a:r>
              <a:rPr lang="en-US" b="1" dirty="0" smtClean="0">
                <a:latin typeface="Times New Roman" panose="02020603050405020304" pitchFamily="18" charset="0"/>
                <a:cs typeface="Times New Roman" panose="02020603050405020304" pitchFamily="18" charset="0"/>
              </a:rPr>
              <a:t>insert into </a:t>
            </a:r>
            <a:r>
              <a:rPr lang="en-US" dirty="0" smtClean="0">
                <a:latin typeface="Times New Roman" panose="02020603050405020304" pitchFamily="18" charset="0"/>
                <a:cs typeface="Times New Roman" panose="02020603050405020304" pitchFamily="18" charset="0"/>
              </a:rPr>
              <a:t>student(</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name , CGPA) </a:t>
            </a:r>
            <a:r>
              <a:rPr lang="en-US" b="1" dirty="0" smtClean="0">
                <a:latin typeface="Times New Roman" panose="02020603050405020304" pitchFamily="18" charset="0"/>
                <a:cs typeface="Times New Roman" panose="02020603050405020304" pitchFamily="18" charset="0"/>
              </a:rPr>
              <a:t>values</a:t>
            </a:r>
            <a:r>
              <a:rPr lang="en-US" dirty="0" smtClean="0">
                <a:latin typeface="Times New Roman" panose="02020603050405020304" pitchFamily="18" charset="0"/>
                <a:cs typeface="Times New Roman" panose="02020603050405020304" pitchFamily="18" charset="0"/>
              </a:rPr>
              <a:t>(2017024, ‘</a:t>
            </a:r>
            <a:r>
              <a:rPr lang="en-US" dirty="0" err="1" smtClean="0">
                <a:latin typeface="Times New Roman" panose="02020603050405020304" pitchFamily="18" charset="0"/>
                <a:cs typeface="Times New Roman" panose="02020603050405020304" pitchFamily="18" charset="0"/>
              </a:rPr>
              <a:t>mary</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7</a:t>
            </a:r>
            <a:r>
              <a:rPr lang="en-US" dirty="0" smtClean="0">
                <a:latin typeface="Times New Roman" panose="02020603050405020304" pitchFamily="18" charset="0"/>
                <a:cs typeface="Times New Roman" panose="02020603050405020304" pitchFamily="18" charset="0"/>
              </a:rPr>
              <a:t>.5);</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---OR------------------------</a:t>
            </a:r>
          </a:p>
          <a:p>
            <a:r>
              <a:rPr lang="en-US" b="1" dirty="0" smtClean="0">
                <a:latin typeface="Times New Roman" panose="02020603050405020304" pitchFamily="18" charset="0"/>
                <a:cs typeface="Times New Roman" panose="02020603050405020304" pitchFamily="18" charset="0"/>
              </a:rPr>
              <a:t>insert into </a:t>
            </a:r>
            <a:r>
              <a:rPr lang="en-US" dirty="0" smtClean="0">
                <a:latin typeface="Times New Roman" panose="02020603050405020304" pitchFamily="18" charset="0"/>
                <a:cs typeface="Times New Roman" panose="02020603050405020304" pitchFamily="18" charset="0"/>
              </a:rPr>
              <a:t>&lt;table-name&gt; </a:t>
            </a:r>
            <a:r>
              <a:rPr lang="en-US" b="1" dirty="0" smtClean="0">
                <a:latin typeface="Times New Roman" panose="02020603050405020304" pitchFamily="18" charset="0"/>
                <a:cs typeface="Times New Roman" panose="02020603050405020304" pitchFamily="18" charset="0"/>
              </a:rPr>
              <a:t>values </a:t>
            </a:r>
            <a:r>
              <a:rPr lang="en-US" dirty="0" smtClean="0">
                <a:latin typeface="Times New Roman" panose="02020603050405020304" pitchFamily="18" charset="0"/>
                <a:cs typeface="Times New Roman" panose="02020603050405020304" pitchFamily="18" charset="0"/>
              </a:rPr>
              <a:t>(value1,….);</a:t>
            </a:r>
          </a:p>
          <a:p>
            <a:r>
              <a:rPr lang="en-US" dirty="0" smtClean="0">
                <a:latin typeface="Times New Roman" panose="02020603050405020304" pitchFamily="18" charset="0"/>
                <a:cs typeface="Times New Roman" panose="02020603050405020304" pitchFamily="18" charset="0"/>
              </a:rPr>
              <a:t>Example:</a:t>
            </a:r>
          </a:p>
          <a:p>
            <a:r>
              <a:rPr lang="en-US" b="1" dirty="0" smtClean="0">
                <a:latin typeface="Times New Roman" panose="02020603050405020304" pitchFamily="18" charset="0"/>
                <a:cs typeface="Times New Roman" panose="02020603050405020304" pitchFamily="18" charset="0"/>
              </a:rPr>
              <a:t>insert into </a:t>
            </a:r>
            <a:r>
              <a:rPr lang="en-US" dirty="0" smtClean="0">
                <a:latin typeface="Times New Roman" panose="02020603050405020304" pitchFamily="18" charset="0"/>
                <a:cs typeface="Times New Roman" panose="02020603050405020304" pitchFamily="18" charset="0"/>
              </a:rPr>
              <a:t>student </a:t>
            </a:r>
            <a:r>
              <a:rPr lang="en-US" b="1" dirty="0" smtClean="0">
                <a:latin typeface="Times New Roman" panose="02020603050405020304" pitchFamily="18" charset="0"/>
                <a:cs typeface="Times New Roman" panose="02020603050405020304" pitchFamily="18" charset="0"/>
              </a:rPr>
              <a:t>values</a:t>
            </a:r>
            <a:r>
              <a:rPr lang="en-US" dirty="0" smtClean="0">
                <a:latin typeface="Times New Roman" panose="02020603050405020304" pitchFamily="18" charset="0"/>
                <a:cs typeface="Times New Roman" panose="02020603050405020304" pitchFamily="18" charset="0"/>
              </a:rPr>
              <a:t>(2017001, ‘john’, 8.5);</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6973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68614" y="183672"/>
            <a:ext cx="1594286" cy="516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Times New Roman" panose="02020603050405020304" pitchFamily="18" charset="0"/>
                <a:cs typeface="Times New Roman" panose="02020603050405020304" pitchFamily="18" charset="0"/>
              </a:rPr>
              <a:t>Student</a:t>
            </a:r>
            <a:endParaRPr lang="en-US" sz="2800" b="1" dirty="0">
              <a:latin typeface="Times New Roman" panose="02020603050405020304" pitchFamily="18" charset="0"/>
              <a:cs typeface="Times New Roman" panose="02020603050405020304" pitchFamily="18" charset="0"/>
            </a:endParaRPr>
          </a:p>
        </p:txBody>
      </p:sp>
      <p:sp>
        <p:nvSpPr>
          <p:cNvPr id="6" name="Rectangle 5"/>
          <p:cNvSpPr/>
          <p:nvPr/>
        </p:nvSpPr>
        <p:spPr>
          <a:xfrm>
            <a:off x="365212" y="2591190"/>
            <a:ext cx="11201354" cy="2554545"/>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to display all the rows &amp; columns of a table:</a:t>
            </a:r>
          </a:p>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select</a:t>
            </a: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from</a:t>
            </a:r>
            <a:r>
              <a:rPr lang="en-US" sz="3200" dirty="0" smtClean="0">
                <a:latin typeface="Times New Roman" panose="02020603050405020304" pitchFamily="18" charset="0"/>
                <a:cs typeface="Times New Roman" panose="02020603050405020304" pitchFamily="18" charset="0"/>
              </a:rPr>
              <a:t> &lt;table-name&gt;;</a:t>
            </a:r>
          </a:p>
          <a:p>
            <a:pPr marL="457200" indent="-4572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select</a:t>
            </a: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a:t>
            </a:r>
            <a:r>
              <a:rPr lang="en-US" sz="3200"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from</a:t>
            </a:r>
            <a:r>
              <a:rPr lang="en-US" sz="3200" dirty="0" smtClean="0">
                <a:latin typeface="Times New Roman" panose="02020603050405020304" pitchFamily="18" charset="0"/>
                <a:cs typeface="Times New Roman" panose="02020603050405020304" pitchFamily="18" charset="0"/>
              </a:rPr>
              <a:t> student;</a:t>
            </a:r>
          </a:p>
          <a:p>
            <a:pPr marL="457200" indent="-457200">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610205916"/>
              </p:ext>
            </p:extLst>
          </p:nvPr>
        </p:nvGraphicFramePr>
        <p:xfrm>
          <a:off x="1251741" y="648414"/>
          <a:ext cx="8127999" cy="1737360"/>
        </p:xfrm>
        <a:graphic>
          <a:graphicData uri="http://schemas.openxmlformats.org/drawingml/2006/table">
            <a:tbl>
              <a:tblPr firstRow="1" bandRow="1"/>
              <a:tblGrid>
                <a:gridCol w="2709333">
                  <a:extLst>
                    <a:ext uri="{9D8B030D-6E8A-4147-A177-3AD203B41FA5}">
                      <a16:colId xmlns:a16="http://schemas.microsoft.com/office/drawing/2014/main" val="3043991942"/>
                    </a:ext>
                  </a:extLst>
                </a:gridCol>
                <a:gridCol w="2709333">
                  <a:extLst>
                    <a:ext uri="{9D8B030D-6E8A-4147-A177-3AD203B41FA5}">
                      <a16:colId xmlns:a16="http://schemas.microsoft.com/office/drawing/2014/main" val="3469759347"/>
                    </a:ext>
                  </a:extLst>
                </a:gridCol>
                <a:gridCol w="2709333">
                  <a:extLst>
                    <a:ext uri="{9D8B030D-6E8A-4147-A177-3AD203B41FA5}">
                      <a16:colId xmlns:a16="http://schemas.microsoft.com/office/drawing/2014/main" val="4047453421"/>
                    </a:ext>
                  </a:extLst>
                </a:gridCol>
              </a:tblGrid>
              <a:tr h="370840">
                <a:tc>
                  <a:txBody>
                    <a:bodyPr/>
                    <a:lstStyle/>
                    <a:p>
                      <a:pPr algn="ctr"/>
                      <a:r>
                        <a:rPr lang="en-US" sz="3200" b="1" dirty="0" err="1" smtClean="0">
                          <a:latin typeface="Times New Roman" panose="02020603050405020304" pitchFamily="18" charset="0"/>
                          <a:cs typeface="Times New Roman" panose="02020603050405020304" pitchFamily="18" charset="0"/>
                        </a:rPr>
                        <a:t>rollno</a:t>
                      </a:r>
                      <a:endParaRPr lang="en-US" sz="3200" b="1" dirty="0">
                        <a:latin typeface="Times New Roman" panose="02020603050405020304" pitchFamily="18" charset="0"/>
                        <a:cs typeface="Times New Roman" panose="02020603050405020304" pitchFamily="18" charset="0"/>
                      </a:endParaRPr>
                    </a:p>
                  </a:txBody>
                  <a:tcPr/>
                </a:tc>
                <a:tc>
                  <a:txBody>
                    <a:bodyPr/>
                    <a:lstStyle/>
                    <a:p>
                      <a:pPr algn="ctr"/>
                      <a:r>
                        <a:rPr lang="en-US" sz="3200" b="1" dirty="0" smtClean="0">
                          <a:latin typeface="Times New Roman" panose="02020603050405020304" pitchFamily="18" charset="0"/>
                          <a:cs typeface="Times New Roman" panose="02020603050405020304" pitchFamily="18" charset="0"/>
                        </a:rPr>
                        <a:t>name </a:t>
                      </a:r>
                      <a:endParaRPr lang="en-US" sz="3200" b="1" dirty="0">
                        <a:latin typeface="Times New Roman" panose="02020603050405020304" pitchFamily="18" charset="0"/>
                        <a:cs typeface="Times New Roman" panose="02020603050405020304" pitchFamily="18" charset="0"/>
                      </a:endParaRPr>
                    </a:p>
                  </a:txBody>
                  <a:tcPr/>
                </a:tc>
                <a:tc>
                  <a:txBody>
                    <a:bodyPr/>
                    <a:lstStyle/>
                    <a:p>
                      <a:pPr algn="ctr"/>
                      <a:r>
                        <a:rPr lang="en-US" sz="3200" b="1" dirty="0" smtClean="0">
                          <a:latin typeface="Times New Roman" panose="02020603050405020304" pitchFamily="18" charset="0"/>
                          <a:cs typeface="Times New Roman" panose="02020603050405020304" pitchFamily="18" charset="0"/>
                        </a:rPr>
                        <a:t>CGPA</a:t>
                      </a:r>
                      <a:endParaRPr lang="en-US" sz="32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7601254"/>
                  </a:ext>
                </a:extLst>
              </a:tr>
              <a:tr h="370840">
                <a:tc>
                  <a:txBody>
                    <a:bodyPr/>
                    <a:lstStyle/>
                    <a:p>
                      <a:pPr algn="ctr"/>
                      <a:r>
                        <a:rPr lang="en-US" sz="3200" b="0" dirty="0" smtClean="0">
                          <a:latin typeface="Times New Roman" panose="02020603050405020304" pitchFamily="18" charset="0"/>
                          <a:cs typeface="Times New Roman" panose="02020603050405020304" pitchFamily="18" charset="0"/>
                        </a:rPr>
                        <a:t>2017001</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smtClean="0">
                          <a:latin typeface="Times New Roman" panose="02020603050405020304" pitchFamily="18" charset="0"/>
                          <a:cs typeface="Times New Roman" panose="02020603050405020304" pitchFamily="18" charset="0"/>
                        </a:rPr>
                        <a:t>john</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smtClean="0">
                          <a:latin typeface="Times New Roman" panose="02020603050405020304" pitchFamily="18" charset="0"/>
                          <a:cs typeface="Times New Roman" panose="02020603050405020304" pitchFamily="18" charset="0"/>
                        </a:rPr>
                        <a:t>8.5</a:t>
                      </a:r>
                      <a:endParaRPr lang="en-US" sz="3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2220259"/>
                  </a:ext>
                </a:extLst>
              </a:tr>
              <a:tr h="370840">
                <a:tc>
                  <a:txBody>
                    <a:bodyPr/>
                    <a:lstStyle/>
                    <a:p>
                      <a:pPr algn="ctr"/>
                      <a:r>
                        <a:rPr lang="en-US" sz="3200" b="0" dirty="0" smtClean="0">
                          <a:latin typeface="Times New Roman" panose="02020603050405020304" pitchFamily="18" charset="0"/>
                          <a:cs typeface="Times New Roman" panose="02020603050405020304" pitchFamily="18" charset="0"/>
                        </a:rPr>
                        <a:t>2017024</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err="1" smtClean="0">
                          <a:latin typeface="Times New Roman" panose="02020603050405020304" pitchFamily="18" charset="0"/>
                          <a:cs typeface="Times New Roman" panose="02020603050405020304" pitchFamily="18" charset="0"/>
                        </a:rPr>
                        <a:t>mary</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smtClean="0">
                          <a:latin typeface="Times New Roman" panose="02020603050405020304" pitchFamily="18" charset="0"/>
                          <a:cs typeface="Times New Roman" panose="02020603050405020304" pitchFamily="18" charset="0"/>
                        </a:rPr>
                        <a:t>7.5</a:t>
                      </a:r>
                      <a:endParaRPr lang="en-US" sz="3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78138788"/>
                  </a:ext>
                </a:extLst>
              </a:tr>
            </a:tbl>
          </a:graphicData>
        </a:graphic>
      </p:graphicFrame>
    </p:spTree>
    <p:extLst>
      <p:ext uri="{BB962C8B-B14F-4D97-AF65-F5344CB8AC3E}">
        <p14:creationId xmlns:p14="http://schemas.microsoft.com/office/powerpoint/2010/main" val="11361834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68614" y="183672"/>
            <a:ext cx="1594286" cy="516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Times New Roman" panose="02020603050405020304" pitchFamily="18" charset="0"/>
                <a:cs typeface="Times New Roman" panose="02020603050405020304" pitchFamily="18" charset="0"/>
              </a:rPr>
              <a:t>Student</a:t>
            </a:r>
            <a:endParaRPr lang="en-US" sz="2800" b="1" dirty="0">
              <a:latin typeface="Times New Roman" panose="02020603050405020304" pitchFamily="18" charset="0"/>
              <a:cs typeface="Times New Roman" panose="02020603050405020304" pitchFamily="18" charset="0"/>
            </a:endParaRPr>
          </a:p>
        </p:txBody>
      </p:sp>
      <p:sp>
        <p:nvSpPr>
          <p:cNvPr id="6" name="Rectangle 5"/>
          <p:cNvSpPr/>
          <p:nvPr/>
        </p:nvSpPr>
        <p:spPr>
          <a:xfrm>
            <a:off x="365212" y="2591190"/>
            <a:ext cx="11201354" cy="3231654"/>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to display all columns &amp; specific rows of a table: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elect</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&lt;table-name&gt;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&lt;conditions&gt;;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elect</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student.rollno</a:t>
            </a:r>
            <a:r>
              <a:rPr lang="en-US" sz="2800" dirty="0" smtClean="0">
                <a:latin typeface="Times New Roman" panose="02020603050405020304" pitchFamily="18" charset="0"/>
                <a:cs typeface="Times New Roman" panose="02020603050405020304" pitchFamily="18" charset="0"/>
              </a:rPr>
              <a:t>=2017001;</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elect</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student.name=‘john’;</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student.CGPA</a:t>
            </a:r>
            <a:r>
              <a:rPr lang="en-US" sz="2800" dirty="0" smtClean="0">
                <a:latin typeface="Times New Roman" panose="02020603050405020304" pitchFamily="18" charset="0"/>
                <a:cs typeface="Times New Roman" panose="02020603050405020304" pitchFamily="18" charset="0"/>
              </a:rPr>
              <a:t>&gt;7;</a:t>
            </a:r>
          </a:p>
          <a:p>
            <a:endParaRPr lang="en-US" sz="32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nvGraphicFramePr>
        <p:xfrm>
          <a:off x="1251741" y="648414"/>
          <a:ext cx="8127999" cy="1737360"/>
        </p:xfrm>
        <a:graphic>
          <a:graphicData uri="http://schemas.openxmlformats.org/drawingml/2006/table">
            <a:tbl>
              <a:tblPr firstRow="1" bandRow="1"/>
              <a:tblGrid>
                <a:gridCol w="2709333">
                  <a:extLst>
                    <a:ext uri="{9D8B030D-6E8A-4147-A177-3AD203B41FA5}">
                      <a16:colId xmlns:a16="http://schemas.microsoft.com/office/drawing/2014/main" val="3043991942"/>
                    </a:ext>
                  </a:extLst>
                </a:gridCol>
                <a:gridCol w="2709333">
                  <a:extLst>
                    <a:ext uri="{9D8B030D-6E8A-4147-A177-3AD203B41FA5}">
                      <a16:colId xmlns:a16="http://schemas.microsoft.com/office/drawing/2014/main" val="3469759347"/>
                    </a:ext>
                  </a:extLst>
                </a:gridCol>
                <a:gridCol w="2709333">
                  <a:extLst>
                    <a:ext uri="{9D8B030D-6E8A-4147-A177-3AD203B41FA5}">
                      <a16:colId xmlns:a16="http://schemas.microsoft.com/office/drawing/2014/main" val="4047453421"/>
                    </a:ext>
                  </a:extLst>
                </a:gridCol>
              </a:tblGrid>
              <a:tr h="370840">
                <a:tc>
                  <a:txBody>
                    <a:bodyPr/>
                    <a:lstStyle/>
                    <a:p>
                      <a:pPr algn="ctr"/>
                      <a:r>
                        <a:rPr lang="en-US" sz="3200" b="1" dirty="0" err="1" smtClean="0">
                          <a:latin typeface="Times New Roman" panose="02020603050405020304" pitchFamily="18" charset="0"/>
                          <a:cs typeface="Times New Roman" panose="02020603050405020304" pitchFamily="18" charset="0"/>
                        </a:rPr>
                        <a:t>rollno</a:t>
                      </a:r>
                      <a:endParaRPr lang="en-US" sz="3200" b="1" dirty="0">
                        <a:latin typeface="Times New Roman" panose="02020603050405020304" pitchFamily="18" charset="0"/>
                        <a:cs typeface="Times New Roman" panose="02020603050405020304" pitchFamily="18" charset="0"/>
                      </a:endParaRPr>
                    </a:p>
                  </a:txBody>
                  <a:tcPr/>
                </a:tc>
                <a:tc>
                  <a:txBody>
                    <a:bodyPr/>
                    <a:lstStyle/>
                    <a:p>
                      <a:pPr algn="ctr"/>
                      <a:r>
                        <a:rPr lang="en-US" sz="3200" b="1" dirty="0" smtClean="0">
                          <a:latin typeface="Times New Roman" panose="02020603050405020304" pitchFamily="18" charset="0"/>
                          <a:cs typeface="Times New Roman" panose="02020603050405020304" pitchFamily="18" charset="0"/>
                        </a:rPr>
                        <a:t>name </a:t>
                      </a:r>
                      <a:endParaRPr lang="en-US" sz="3200" b="1" dirty="0">
                        <a:latin typeface="Times New Roman" panose="02020603050405020304" pitchFamily="18" charset="0"/>
                        <a:cs typeface="Times New Roman" panose="02020603050405020304" pitchFamily="18" charset="0"/>
                      </a:endParaRPr>
                    </a:p>
                  </a:txBody>
                  <a:tcPr/>
                </a:tc>
                <a:tc>
                  <a:txBody>
                    <a:bodyPr/>
                    <a:lstStyle/>
                    <a:p>
                      <a:pPr algn="ctr"/>
                      <a:r>
                        <a:rPr lang="en-US" sz="3200" b="1" dirty="0" smtClean="0">
                          <a:latin typeface="Times New Roman" panose="02020603050405020304" pitchFamily="18" charset="0"/>
                          <a:cs typeface="Times New Roman" panose="02020603050405020304" pitchFamily="18" charset="0"/>
                        </a:rPr>
                        <a:t>CGPA</a:t>
                      </a:r>
                      <a:endParaRPr lang="en-US" sz="32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7601254"/>
                  </a:ext>
                </a:extLst>
              </a:tr>
              <a:tr h="370840">
                <a:tc>
                  <a:txBody>
                    <a:bodyPr/>
                    <a:lstStyle/>
                    <a:p>
                      <a:pPr algn="ctr"/>
                      <a:r>
                        <a:rPr lang="en-US" sz="3200" b="0" dirty="0" smtClean="0">
                          <a:latin typeface="Times New Roman" panose="02020603050405020304" pitchFamily="18" charset="0"/>
                          <a:cs typeface="Times New Roman" panose="02020603050405020304" pitchFamily="18" charset="0"/>
                        </a:rPr>
                        <a:t>2017001</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smtClean="0">
                          <a:latin typeface="Times New Roman" panose="02020603050405020304" pitchFamily="18" charset="0"/>
                          <a:cs typeface="Times New Roman" panose="02020603050405020304" pitchFamily="18" charset="0"/>
                        </a:rPr>
                        <a:t>john</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smtClean="0">
                          <a:latin typeface="Times New Roman" panose="02020603050405020304" pitchFamily="18" charset="0"/>
                          <a:cs typeface="Times New Roman" panose="02020603050405020304" pitchFamily="18" charset="0"/>
                        </a:rPr>
                        <a:t>8.5</a:t>
                      </a:r>
                      <a:endParaRPr lang="en-US" sz="3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2220259"/>
                  </a:ext>
                </a:extLst>
              </a:tr>
              <a:tr h="370840">
                <a:tc>
                  <a:txBody>
                    <a:bodyPr/>
                    <a:lstStyle/>
                    <a:p>
                      <a:pPr algn="ctr"/>
                      <a:r>
                        <a:rPr lang="en-US" sz="3200" b="0" dirty="0" smtClean="0">
                          <a:latin typeface="Times New Roman" panose="02020603050405020304" pitchFamily="18" charset="0"/>
                          <a:cs typeface="Times New Roman" panose="02020603050405020304" pitchFamily="18" charset="0"/>
                        </a:rPr>
                        <a:t>2017024</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err="1" smtClean="0">
                          <a:latin typeface="Times New Roman" panose="02020603050405020304" pitchFamily="18" charset="0"/>
                          <a:cs typeface="Times New Roman" panose="02020603050405020304" pitchFamily="18" charset="0"/>
                        </a:rPr>
                        <a:t>mary</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smtClean="0">
                          <a:latin typeface="Times New Roman" panose="02020603050405020304" pitchFamily="18" charset="0"/>
                          <a:cs typeface="Times New Roman" panose="02020603050405020304" pitchFamily="18" charset="0"/>
                        </a:rPr>
                        <a:t>7.5</a:t>
                      </a:r>
                      <a:endParaRPr lang="en-US" sz="3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78138788"/>
                  </a:ext>
                </a:extLst>
              </a:tr>
            </a:tbl>
          </a:graphicData>
        </a:graphic>
      </p:graphicFrame>
    </p:spTree>
    <p:extLst>
      <p:ext uri="{BB962C8B-B14F-4D97-AF65-F5344CB8AC3E}">
        <p14:creationId xmlns:p14="http://schemas.microsoft.com/office/powerpoint/2010/main" val="37943129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68614" y="183672"/>
            <a:ext cx="1594286" cy="516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Times New Roman" panose="02020603050405020304" pitchFamily="18" charset="0"/>
                <a:cs typeface="Times New Roman" panose="02020603050405020304" pitchFamily="18" charset="0"/>
              </a:rPr>
              <a:t>Student</a:t>
            </a:r>
            <a:endParaRPr lang="en-US" sz="2800" b="1" dirty="0">
              <a:latin typeface="Times New Roman" panose="02020603050405020304" pitchFamily="18" charset="0"/>
              <a:cs typeface="Times New Roman" panose="02020603050405020304" pitchFamily="18" charset="0"/>
            </a:endParaRPr>
          </a:p>
        </p:txBody>
      </p:sp>
      <p:sp>
        <p:nvSpPr>
          <p:cNvPr id="6" name="Rectangle 5"/>
          <p:cNvSpPr/>
          <p:nvPr/>
        </p:nvSpPr>
        <p:spPr>
          <a:xfrm>
            <a:off x="365212" y="2591190"/>
            <a:ext cx="11201354" cy="3662541"/>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to display specific columns &amp; all rows of a table: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elect</a:t>
            </a:r>
            <a:r>
              <a:rPr lang="en-US" sz="2800" dirty="0" smtClean="0">
                <a:latin typeface="Times New Roman" panose="02020603050405020304" pitchFamily="18" charset="0"/>
                <a:cs typeface="Times New Roman" panose="02020603050405020304" pitchFamily="18" charset="0"/>
              </a:rPr>
              <a:t> &lt;column name(s)&gt;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&lt;table-name&gt;;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a:t>
            </a:r>
            <a:r>
              <a:rPr lang="en-US" sz="2800" b="1" dirty="0" smtClean="0">
                <a:latin typeface="Times New Roman" panose="02020603050405020304" pitchFamily="18" charset="0"/>
                <a:cs typeface="Times New Roman" panose="02020603050405020304" pitchFamily="18" charset="0"/>
              </a:rPr>
              <a:t>elect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rollno</a:t>
            </a:r>
            <a:r>
              <a:rPr lang="en-US" sz="2800" dirty="0" smtClean="0">
                <a:latin typeface="Times New Roman" panose="02020603050405020304" pitchFamily="18" charset="0"/>
                <a:cs typeface="Times New Roman" panose="02020603050405020304" pitchFamily="18" charset="0"/>
              </a:rPr>
              <a:t>, name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a:t>
            </a:r>
          </a:p>
          <a:p>
            <a:r>
              <a:rPr lang="en-US" sz="3200" b="1" dirty="0" smtClean="0">
                <a:latin typeface="Times New Roman" panose="02020603050405020304" pitchFamily="18" charset="0"/>
                <a:cs typeface="Times New Roman" panose="02020603050405020304" pitchFamily="18" charset="0"/>
              </a:rPr>
              <a:t>Command to display specific columns &amp; rows of a table: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&lt;column name(s)&gt;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&lt;table-name&gt;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&lt;conditions&gt;;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rollno</a:t>
            </a:r>
            <a:r>
              <a:rPr lang="en-US" sz="2800" dirty="0" smtClean="0">
                <a:latin typeface="Times New Roman" panose="02020603050405020304" pitchFamily="18" charset="0"/>
                <a:cs typeface="Times New Roman" panose="02020603050405020304" pitchFamily="18" charset="0"/>
              </a:rPr>
              <a:t>, name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student.rollno</a:t>
            </a:r>
            <a:r>
              <a:rPr lang="en-US" sz="2800" dirty="0" smtClean="0">
                <a:latin typeface="Times New Roman" panose="02020603050405020304" pitchFamily="18" charset="0"/>
                <a:cs typeface="Times New Roman" panose="02020603050405020304" pitchFamily="18" charset="0"/>
              </a:rPr>
              <a:t>=2017024;</a:t>
            </a:r>
            <a:endParaRPr lang="en-US" sz="3200" b="1"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nvGraphicFramePr>
        <p:xfrm>
          <a:off x="1251741" y="648414"/>
          <a:ext cx="8127999" cy="1737360"/>
        </p:xfrm>
        <a:graphic>
          <a:graphicData uri="http://schemas.openxmlformats.org/drawingml/2006/table">
            <a:tbl>
              <a:tblPr firstRow="1" bandRow="1"/>
              <a:tblGrid>
                <a:gridCol w="2709333">
                  <a:extLst>
                    <a:ext uri="{9D8B030D-6E8A-4147-A177-3AD203B41FA5}">
                      <a16:colId xmlns:a16="http://schemas.microsoft.com/office/drawing/2014/main" val="3043991942"/>
                    </a:ext>
                  </a:extLst>
                </a:gridCol>
                <a:gridCol w="2709333">
                  <a:extLst>
                    <a:ext uri="{9D8B030D-6E8A-4147-A177-3AD203B41FA5}">
                      <a16:colId xmlns:a16="http://schemas.microsoft.com/office/drawing/2014/main" val="3469759347"/>
                    </a:ext>
                  </a:extLst>
                </a:gridCol>
                <a:gridCol w="2709333">
                  <a:extLst>
                    <a:ext uri="{9D8B030D-6E8A-4147-A177-3AD203B41FA5}">
                      <a16:colId xmlns:a16="http://schemas.microsoft.com/office/drawing/2014/main" val="4047453421"/>
                    </a:ext>
                  </a:extLst>
                </a:gridCol>
              </a:tblGrid>
              <a:tr h="370840">
                <a:tc>
                  <a:txBody>
                    <a:bodyPr/>
                    <a:lstStyle/>
                    <a:p>
                      <a:pPr algn="ctr"/>
                      <a:r>
                        <a:rPr lang="en-US" sz="3200" b="1" dirty="0" err="1" smtClean="0">
                          <a:latin typeface="Times New Roman" panose="02020603050405020304" pitchFamily="18" charset="0"/>
                          <a:cs typeface="Times New Roman" panose="02020603050405020304" pitchFamily="18" charset="0"/>
                        </a:rPr>
                        <a:t>rollno</a:t>
                      </a:r>
                      <a:endParaRPr lang="en-US" sz="3200" b="1" dirty="0">
                        <a:latin typeface="Times New Roman" panose="02020603050405020304" pitchFamily="18" charset="0"/>
                        <a:cs typeface="Times New Roman" panose="02020603050405020304" pitchFamily="18" charset="0"/>
                      </a:endParaRPr>
                    </a:p>
                  </a:txBody>
                  <a:tcPr/>
                </a:tc>
                <a:tc>
                  <a:txBody>
                    <a:bodyPr/>
                    <a:lstStyle/>
                    <a:p>
                      <a:pPr algn="ctr"/>
                      <a:r>
                        <a:rPr lang="en-US" sz="3200" b="1" dirty="0" smtClean="0">
                          <a:latin typeface="Times New Roman" panose="02020603050405020304" pitchFamily="18" charset="0"/>
                          <a:cs typeface="Times New Roman" panose="02020603050405020304" pitchFamily="18" charset="0"/>
                        </a:rPr>
                        <a:t>name </a:t>
                      </a:r>
                      <a:endParaRPr lang="en-US" sz="3200" b="1" dirty="0">
                        <a:latin typeface="Times New Roman" panose="02020603050405020304" pitchFamily="18" charset="0"/>
                        <a:cs typeface="Times New Roman" panose="02020603050405020304" pitchFamily="18" charset="0"/>
                      </a:endParaRPr>
                    </a:p>
                  </a:txBody>
                  <a:tcPr/>
                </a:tc>
                <a:tc>
                  <a:txBody>
                    <a:bodyPr/>
                    <a:lstStyle/>
                    <a:p>
                      <a:pPr algn="ctr"/>
                      <a:r>
                        <a:rPr lang="en-US" sz="3200" b="1" dirty="0" smtClean="0">
                          <a:latin typeface="Times New Roman" panose="02020603050405020304" pitchFamily="18" charset="0"/>
                          <a:cs typeface="Times New Roman" panose="02020603050405020304" pitchFamily="18" charset="0"/>
                        </a:rPr>
                        <a:t>CGPA</a:t>
                      </a:r>
                      <a:endParaRPr lang="en-US" sz="32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97601254"/>
                  </a:ext>
                </a:extLst>
              </a:tr>
              <a:tr h="370840">
                <a:tc>
                  <a:txBody>
                    <a:bodyPr/>
                    <a:lstStyle/>
                    <a:p>
                      <a:pPr algn="ctr"/>
                      <a:r>
                        <a:rPr lang="en-US" sz="3200" b="0" dirty="0" smtClean="0">
                          <a:latin typeface="Times New Roman" panose="02020603050405020304" pitchFamily="18" charset="0"/>
                          <a:cs typeface="Times New Roman" panose="02020603050405020304" pitchFamily="18" charset="0"/>
                        </a:rPr>
                        <a:t>2017001</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smtClean="0">
                          <a:latin typeface="Times New Roman" panose="02020603050405020304" pitchFamily="18" charset="0"/>
                          <a:cs typeface="Times New Roman" panose="02020603050405020304" pitchFamily="18" charset="0"/>
                        </a:rPr>
                        <a:t>john</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smtClean="0">
                          <a:latin typeface="Times New Roman" panose="02020603050405020304" pitchFamily="18" charset="0"/>
                          <a:cs typeface="Times New Roman" panose="02020603050405020304" pitchFamily="18" charset="0"/>
                        </a:rPr>
                        <a:t>8.5</a:t>
                      </a:r>
                      <a:endParaRPr lang="en-US" sz="3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02220259"/>
                  </a:ext>
                </a:extLst>
              </a:tr>
              <a:tr h="370840">
                <a:tc>
                  <a:txBody>
                    <a:bodyPr/>
                    <a:lstStyle/>
                    <a:p>
                      <a:pPr algn="ctr"/>
                      <a:r>
                        <a:rPr lang="en-US" sz="3200" b="0" dirty="0" smtClean="0">
                          <a:latin typeface="Times New Roman" panose="02020603050405020304" pitchFamily="18" charset="0"/>
                          <a:cs typeface="Times New Roman" panose="02020603050405020304" pitchFamily="18" charset="0"/>
                        </a:rPr>
                        <a:t>2017024</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err="1" smtClean="0">
                          <a:latin typeface="Times New Roman" panose="02020603050405020304" pitchFamily="18" charset="0"/>
                          <a:cs typeface="Times New Roman" panose="02020603050405020304" pitchFamily="18" charset="0"/>
                        </a:rPr>
                        <a:t>mary</a:t>
                      </a:r>
                      <a:endParaRPr lang="en-US" sz="3200" b="0" dirty="0">
                        <a:latin typeface="Times New Roman" panose="02020603050405020304" pitchFamily="18" charset="0"/>
                        <a:cs typeface="Times New Roman" panose="02020603050405020304" pitchFamily="18" charset="0"/>
                      </a:endParaRPr>
                    </a:p>
                  </a:txBody>
                  <a:tcPr/>
                </a:tc>
                <a:tc>
                  <a:txBody>
                    <a:bodyPr/>
                    <a:lstStyle/>
                    <a:p>
                      <a:pPr algn="ctr"/>
                      <a:r>
                        <a:rPr lang="en-US" sz="3200" b="0" dirty="0" smtClean="0">
                          <a:latin typeface="Times New Roman" panose="02020603050405020304" pitchFamily="18" charset="0"/>
                          <a:cs typeface="Times New Roman" panose="02020603050405020304" pitchFamily="18" charset="0"/>
                        </a:rPr>
                        <a:t>7.5</a:t>
                      </a:r>
                      <a:endParaRPr lang="en-US" sz="3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78138788"/>
                  </a:ext>
                </a:extLst>
              </a:tr>
            </a:tbl>
          </a:graphicData>
        </a:graphic>
      </p:graphicFrame>
    </p:spTree>
    <p:extLst>
      <p:ext uri="{BB962C8B-B14F-4D97-AF65-F5344CB8AC3E}">
        <p14:creationId xmlns:p14="http://schemas.microsoft.com/office/powerpoint/2010/main" val="1528248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1" y="251752"/>
            <a:ext cx="11201354" cy="6001643"/>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a:t>
            </a:r>
            <a:r>
              <a:rPr lang="en-US" sz="3200" b="1" dirty="0">
                <a:latin typeface="Times New Roman" panose="02020603050405020304" pitchFamily="18" charset="0"/>
                <a:cs typeface="Times New Roman" panose="02020603050405020304" pitchFamily="18" charset="0"/>
              </a:rPr>
              <a:t>to </a:t>
            </a:r>
            <a:r>
              <a:rPr lang="en-US" sz="3200" b="1" dirty="0" smtClean="0">
                <a:latin typeface="Times New Roman" panose="02020603050405020304" pitchFamily="18" charset="0"/>
                <a:cs typeface="Times New Roman" panose="02020603050405020304" pitchFamily="18" charset="0"/>
              </a:rPr>
              <a:t>delete a row(s) from </a:t>
            </a:r>
            <a:r>
              <a:rPr lang="en-US" sz="3200" b="1" dirty="0">
                <a:latin typeface="Times New Roman" panose="02020603050405020304" pitchFamily="18" charset="0"/>
                <a:cs typeface="Times New Roman" panose="02020603050405020304" pitchFamily="18" charset="0"/>
              </a:rPr>
              <a:t>a table</a:t>
            </a:r>
            <a:r>
              <a:rPr lang="en-US" sz="3200" b="1"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delete from </a:t>
            </a:r>
            <a:r>
              <a:rPr lang="en-US" sz="2800" dirty="0" smtClean="0">
                <a:latin typeface="Times New Roman" panose="02020603050405020304" pitchFamily="18" charset="0"/>
                <a:cs typeface="Times New Roman" panose="02020603050405020304" pitchFamily="18" charset="0"/>
              </a:rPr>
              <a:t>&lt;table-name&gt;</a:t>
            </a:r>
            <a:r>
              <a:rPr lang="en-US" sz="2800" b="1" dirty="0" smtClean="0">
                <a:latin typeface="Times New Roman" panose="02020603050405020304" pitchFamily="18" charset="0"/>
                <a:cs typeface="Times New Roman" panose="02020603050405020304" pitchFamily="18" charset="0"/>
              </a:rPr>
              <a:t> where </a:t>
            </a:r>
            <a:r>
              <a:rPr lang="en-US" sz="2800" dirty="0" smtClean="0">
                <a:latin typeface="Times New Roman" panose="02020603050405020304" pitchFamily="18" charset="0"/>
                <a:cs typeface="Times New Roman" panose="02020603050405020304" pitchFamily="18" charset="0"/>
              </a:rPr>
              <a:t>&lt;conditions&gt;;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delete from </a:t>
            </a:r>
            <a:r>
              <a:rPr lang="en-US" sz="2800" dirty="0" smtClean="0">
                <a:latin typeface="Times New Roman" panose="02020603050405020304" pitchFamily="18" charset="0"/>
                <a:cs typeface="Times New Roman" panose="02020603050405020304" pitchFamily="18" charset="0"/>
              </a:rPr>
              <a:t>student</a:t>
            </a:r>
            <a:r>
              <a:rPr lang="en-US" sz="2800" b="1" dirty="0" smtClean="0">
                <a:latin typeface="Times New Roman" panose="02020603050405020304" pitchFamily="18" charset="0"/>
                <a:cs typeface="Times New Roman" panose="02020603050405020304" pitchFamily="18" charset="0"/>
              </a:rPr>
              <a:t> where </a:t>
            </a:r>
            <a:r>
              <a:rPr lang="en-US" sz="2800" dirty="0" err="1" smtClean="0">
                <a:latin typeface="Times New Roman" panose="02020603050405020304" pitchFamily="18" charset="0"/>
                <a:cs typeface="Times New Roman" panose="02020603050405020304" pitchFamily="18" charset="0"/>
              </a:rPr>
              <a:t>student.rollno</a:t>
            </a:r>
            <a:r>
              <a:rPr lang="en-US" sz="2800" dirty="0" smtClean="0">
                <a:latin typeface="Times New Roman" panose="02020603050405020304" pitchFamily="18" charset="0"/>
                <a:cs typeface="Times New Roman" panose="02020603050405020304" pitchFamily="18" charset="0"/>
              </a:rPr>
              <a:t>=2017001;</a:t>
            </a:r>
          </a:p>
          <a:p>
            <a:endParaRPr lang="en-US" sz="3200"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Command to delete all rows of a table:</a:t>
            </a:r>
            <a:endParaRPr lang="en-US" sz="36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a:t>
            </a:r>
            <a:r>
              <a:rPr lang="en-US" sz="2800" b="1" dirty="0" smtClean="0">
                <a:latin typeface="Times New Roman" panose="02020603050405020304" pitchFamily="18" charset="0"/>
                <a:cs typeface="Times New Roman" panose="02020603050405020304" pitchFamily="18" charset="0"/>
              </a:rPr>
              <a:t>runcate table </a:t>
            </a:r>
            <a:r>
              <a:rPr lang="en-US" sz="2800" dirty="0" smtClean="0">
                <a:latin typeface="Times New Roman" panose="02020603050405020304" pitchFamily="18" charset="0"/>
                <a:cs typeface="Times New Roman" panose="02020603050405020304" pitchFamily="18" charset="0"/>
              </a:rPr>
              <a:t>&lt;table-name&gt;;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a:t>
            </a:r>
            <a:r>
              <a:rPr lang="en-US" sz="2800" b="1" dirty="0" smtClean="0">
                <a:latin typeface="Times New Roman" panose="02020603050405020304" pitchFamily="18" charset="0"/>
                <a:cs typeface="Times New Roman" panose="02020603050405020304" pitchFamily="18" charset="0"/>
              </a:rPr>
              <a:t>runcate table </a:t>
            </a:r>
            <a:r>
              <a:rPr lang="en-US" sz="2800" dirty="0" smtClean="0">
                <a:latin typeface="Times New Roman" panose="02020603050405020304" pitchFamily="18" charset="0"/>
                <a:cs typeface="Times New Roman" panose="02020603050405020304" pitchFamily="18" charset="0"/>
              </a:rPr>
              <a:t>student;</a:t>
            </a:r>
          </a:p>
          <a:p>
            <a:endParaRPr lang="en-US" sz="32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651990" y="4623079"/>
            <a:ext cx="1594286" cy="5168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latin typeface="Times New Roman" panose="02020603050405020304" pitchFamily="18" charset="0"/>
                <a:cs typeface="Times New Roman" panose="02020603050405020304" pitchFamily="18" charset="0"/>
              </a:rPr>
              <a:t>Student</a:t>
            </a:r>
            <a:endParaRPr lang="en-US" sz="2800" b="1"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10143042"/>
              </p:ext>
            </p:extLst>
          </p:nvPr>
        </p:nvGraphicFramePr>
        <p:xfrm>
          <a:off x="1651990" y="5148677"/>
          <a:ext cx="8127999" cy="579120"/>
        </p:xfrm>
        <a:graphic>
          <a:graphicData uri="http://schemas.openxmlformats.org/drawingml/2006/table">
            <a:tbl>
              <a:tblPr firstRow="1" bandRow="1"/>
              <a:tblGrid>
                <a:gridCol w="2709333">
                  <a:extLst>
                    <a:ext uri="{9D8B030D-6E8A-4147-A177-3AD203B41FA5}">
                      <a16:colId xmlns:a16="http://schemas.microsoft.com/office/drawing/2014/main" val="3948874275"/>
                    </a:ext>
                  </a:extLst>
                </a:gridCol>
                <a:gridCol w="2709333">
                  <a:extLst>
                    <a:ext uri="{9D8B030D-6E8A-4147-A177-3AD203B41FA5}">
                      <a16:colId xmlns:a16="http://schemas.microsoft.com/office/drawing/2014/main" val="3258903843"/>
                    </a:ext>
                  </a:extLst>
                </a:gridCol>
                <a:gridCol w="2709333">
                  <a:extLst>
                    <a:ext uri="{9D8B030D-6E8A-4147-A177-3AD203B41FA5}">
                      <a16:colId xmlns:a16="http://schemas.microsoft.com/office/drawing/2014/main" val="1725236488"/>
                    </a:ext>
                  </a:extLst>
                </a:gridCol>
              </a:tblGrid>
              <a:tr h="370840">
                <a:tc>
                  <a:txBody>
                    <a:bodyPr/>
                    <a:lstStyle/>
                    <a:p>
                      <a:pPr algn="ctr"/>
                      <a:r>
                        <a:rPr lang="en-US" sz="3200" b="1" dirty="0" err="1" smtClean="0">
                          <a:latin typeface="Times New Roman" panose="02020603050405020304" pitchFamily="18" charset="0"/>
                          <a:cs typeface="Times New Roman" panose="02020603050405020304" pitchFamily="18" charset="0"/>
                        </a:rPr>
                        <a:t>rollno</a:t>
                      </a:r>
                      <a:endParaRPr lang="en-US" sz="3200" b="1" dirty="0">
                        <a:latin typeface="Times New Roman" panose="02020603050405020304" pitchFamily="18" charset="0"/>
                        <a:cs typeface="Times New Roman" panose="02020603050405020304" pitchFamily="18" charset="0"/>
                      </a:endParaRPr>
                    </a:p>
                  </a:txBody>
                  <a:tcPr/>
                </a:tc>
                <a:tc>
                  <a:txBody>
                    <a:bodyPr/>
                    <a:lstStyle/>
                    <a:p>
                      <a:pPr algn="ctr"/>
                      <a:r>
                        <a:rPr lang="en-US" sz="3200" b="1" dirty="0" smtClean="0">
                          <a:latin typeface="Times New Roman" panose="02020603050405020304" pitchFamily="18" charset="0"/>
                          <a:cs typeface="Times New Roman" panose="02020603050405020304" pitchFamily="18" charset="0"/>
                        </a:rPr>
                        <a:t>name </a:t>
                      </a:r>
                      <a:endParaRPr lang="en-US" sz="3200" b="1" dirty="0">
                        <a:latin typeface="Times New Roman" panose="02020603050405020304" pitchFamily="18" charset="0"/>
                        <a:cs typeface="Times New Roman" panose="02020603050405020304" pitchFamily="18" charset="0"/>
                      </a:endParaRPr>
                    </a:p>
                  </a:txBody>
                  <a:tcPr/>
                </a:tc>
                <a:tc>
                  <a:txBody>
                    <a:bodyPr/>
                    <a:lstStyle/>
                    <a:p>
                      <a:pPr algn="ctr"/>
                      <a:r>
                        <a:rPr lang="en-US" sz="3200" b="1" dirty="0" smtClean="0">
                          <a:latin typeface="Times New Roman" panose="02020603050405020304" pitchFamily="18" charset="0"/>
                          <a:cs typeface="Times New Roman" panose="02020603050405020304" pitchFamily="18" charset="0"/>
                        </a:rPr>
                        <a:t>CGPA</a:t>
                      </a:r>
                      <a:endParaRPr lang="en-US" sz="32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12116093"/>
                  </a:ext>
                </a:extLst>
              </a:tr>
            </a:tbl>
          </a:graphicData>
        </a:graphic>
      </p:graphicFrame>
    </p:spTree>
    <p:extLst>
      <p:ext uri="{BB962C8B-B14F-4D97-AF65-F5344CB8AC3E}">
        <p14:creationId xmlns:p14="http://schemas.microsoft.com/office/powerpoint/2010/main" val="36532026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1" y="85501"/>
            <a:ext cx="11521988" cy="6740307"/>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to update the column value(s) in a table: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update </a:t>
            </a:r>
            <a:r>
              <a:rPr lang="en-US" sz="2800" dirty="0" smtClean="0">
                <a:latin typeface="Times New Roman" panose="02020603050405020304" pitchFamily="18" charset="0"/>
                <a:cs typeface="Times New Roman" panose="02020603050405020304" pitchFamily="18" charset="0"/>
              </a:rPr>
              <a:t>&lt;table-name&gt; </a:t>
            </a:r>
            <a:r>
              <a:rPr lang="en-US" sz="2800" b="1" dirty="0" smtClean="0">
                <a:latin typeface="Times New Roman" panose="02020603050405020304" pitchFamily="18" charset="0"/>
                <a:cs typeface="Times New Roman" panose="02020603050405020304" pitchFamily="18" charset="0"/>
              </a:rPr>
              <a:t>set </a:t>
            </a:r>
            <a:r>
              <a:rPr lang="en-US" sz="2800" dirty="0" smtClean="0">
                <a:latin typeface="Times New Roman" panose="02020603050405020304" pitchFamily="18" charset="0"/>
                <a:cs typeface="Times New Roman" panose="02020603050405020304" pitchFamily="18" charset="0"/>
              </a:rPr>
              <a:t>&lt;col-1=val-1,col-2-val-2,…&gt;</a:t>
            </a:r>
          </a:p>
          <a:p>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    where </a:t>
            </a:r>
            <a:r>
              <a:rPr lang="en-US" sz="2800" dirty="0" smtClean="0">
                <a:latin typeface="Times New Roman" panose="02020603050405020304" pitchFamily="18" charset="0"/>
                <a:cs typeface="Times New Roman" panose="02020603050405020304" pitchFamily="18" charset="0"/>
              </a:rPr>
              <a:t>&lt;conditions&gt;;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u</a:t>
            </a:r>
            <a:r>
              <a:rPr lang="en-US" sz="2800" b="1" dirty="0" smtClean="0">
                <a:latin typeface="Times New Roman" panose="02020603050405020304" pitchFamily="18" charset="0"/>
                <a:cs typeface="Times New Roman" panose="02020603050405020304" pitchFamily="18" charset="0"/>
              </a:rPr>
              <a:t>pdate</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set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student.CGPA</a:t>
            </a:r>
            <a:r>
              <a:rPr lang="en-US" sz="2800" dirty="0" smtClean="0">
                <a:latin typeface="Times New Roman" panose="02020603050405020304" pitchFamily="18" charset="0"/>
                <a:cs typeface="Times New Roman" panose="02020603050405020304" pitchFamily="18" charset="0"/>
              </a:rPr>
              <a:t>=9.98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student.roll</a:t>
            </a:r>
            <a:r>
              <a:rPr lang="en-US" sz="2800" dirty="0" smtClean="0">
                <a:latin typeface="Times New Roman" panose="02020603050405020304" pitchFamily="18" charset="0"/>
                <a:cs typeface="Times New Roman" panose="02020603050405020304" pitchFamily="18" charset="0"/>
              </a:rPr>
              <a:t>=2017024;</a:t>
            </a:r>
          </a:p>
          <a:p>
            <a:endParaRPr lang="en-US" sz="2800"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Command to drop a column from a table: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&lt;table-name&gt;</a:t>
            </a:r>
            <a:r>
              <a:rPr lang="en-US" sz="2800" b="1" dirty="0" smtClean="0">
                <a:latin typeface="Times New Roman" panose="02020603050405020304" pitchFamily="18" charset="0"/>
                <a:cs typeface="Times New Roman" panose="02020603050405020304" pitchFamily="18" charset="0"/>
              </a:rPr>
              <a:t> drop </a:t>
            </a:r>
            <a:r>
              <a:rPr lang="en-US" sz="2800" b="1" dirty="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col-1);</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student</a:t>
            </a:r>
            <a:r>
              <a:rPr lang="en-US" sz="2800" b="1" dirty="0" smtClean="0">
                <a:latin typeface="Times New Roman" panose="02020603050405020304" pitchFamily="18" charset="0"/>
                <a:cs typeface="Times New Roman" panose="02020603050405020304" pitchFamily="18" charset="0"/>
              </a:rPr>
              <a:t> drop (</a:t>
            </a:r>
            <a:r>
              <a:rPr lang="en-US" sz="2800" dirty="0" smtClean="0">
                <a:latin typeface="Times New Roman" panose="02020603050405020304" pitchFamily="18" charset="0"/>
                <a:cs typeface="Times New Roman" panose="02020603050405020304" pitchFamily="18" charset="0"/>
              </a:rPr>
              <a:t>CGPA);</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Command to drop multiple columns from a table: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&lt;table-name&gt;</a:t>
            </a:r>
            <a:r>
              <a:rPr lang="en-US" sz="2800" b="1" dirty="0" smtClean="0">
                <a:latin typeface="Times New Roman" panose="02020603050405020304" pitchFamily="18" charset="0"/>
                <a:cs typeface="Times New Roman" panose="02020603050405020304" pitchFamily="18" charset="0"/>
              </a:rPr>
              <a:t> drop </a:t>
            </a:r>
            <a:r>
              <a:rPr lang="en-US" sz="2800" dirty="0" smtClean="0">
                <a:latin typeface="Times New Roman" panose="02020603050405020304" pitchFamily="18" charset="0"/>
                <a:cs typeface="Times New Roman" panose="02020603050405020304" pitchFamily="18" charset="0"/>
              </a:rPr>
              <a:t>(col-1,col-2…);</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student</a:t>
            </a:r>
            <a:r>
              <a:rPr lang="en-US" sz="2800" b="1" dirty="0" smtClean="0">
                <a:latin typeface="Times New Roman" panose="02020603050405020304" pitchFamily="18" charset="0"/>
                <a:cs typeface="Times New Roman" panose="02020603050405020304" pitchFamily="18" charset="0"/>
              </a:rPr>
              <a:t> drop </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name,CGPA</a:t>
            </a:r>
            <a:r>
              <a:rPr lang="en-US" sz="28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35393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19"/>
            <a:ext cx="10515600" cy="1325563"/>
          </a:xfrm>
        </p:spPr>
        <p:txBody>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Database:</a:t>
            </a:r>
          </a:p>
          <a:p>
            <a:r>
              <a:rPr lang="en-US" dirty="0" smtClean="0">
                <a:latin typeface="Times New Roman" panose="02020603050405020304" pitchFamily="18" charset="0"/>
                <a:cs typeface="Times New Roman" panose="02020603050405020304" pitchFamily="18" charset="0"/>
              </a:rPr>
              <a:t>Collection of related data representing some part of real world.</a:t>
            </a:r>
          </a:p>
          <a:p>
            <a:r>
              <a:rPr lang="en-US" dirty="0" smtClean="0">
                <a:latin typeface="Times New Roman" panose="02020603050405020304" pitchFamily="18" charset="0"/>
                <a:cs typeface="Times New Roman" panose="02020603050405020304" pitchFamily="18" charset="0"/>
              </a:rPr>
              <a:t>Example: </a:t>
            </a:r>
          </a:p>
          <a:p>
            <a:r>
              <a:rPr lang="en-US" dirty="0" smtClean="0">
                <a:latin typeface="Times New Roman" panose="02020603050405020304" pitchFamily="18" charset="0"/>
                <a:cs typeface="Times New Roman" panose="02020603050405020304" pitchFamily="18" charset="0"/>
              </a:rPr>
              <a:t>Bank Database, University Database, Facebook Database.</a:t>
            </a:r>
          </a:p>
          <a:p>
            <a:r>
              <a:rPr lang="en-US" dirty="0" smtClean="0">
                <a:latin typeface="Times New Roman" panose="02020603050405020304" pitchFamily="18" charset="0"/>
                <a:cs typeface="Times New Roman" panose="02020603050405020304" pitchFamily="18" charset="0"/>
              </a:rPr>
              <a:t>Election Database, Income Tax Database etc.</a:t>
            </a:r>
          </a:p>
          <a:p>
            <a:r>
              <a:rPr lang="en-US" dirty="0" smtClean="0">
                <a:latin typeface="Times New Roman" panose="02020603050405020304" pitchFamily="18" charset="0"/>
                <a:cs typeface="Times New Roman" panose="02020603050405020304" pitchFamily="18" charset="0"/>
              </a:rPr>
              <a:t>Each database has a definite use or application.</a:t>
            </a: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7721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1" y="85501"/>
            <a:ext cx="11521988" cy="6370975"/>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to add a column to a table: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&lt;table-name&gt;</a:t>
            </a:r>
            <a:r>
              <a:rPr lang="en-US" sz="2800" b="1" dirty="0" smtClean="0">
                <a:latin typeface="Times New Roman" panose="02020603050405020304" pitchFamily="18" charset="0"/>
                <a:cs typeface="Times New Roman" panose="02020603050405020304" pitchFamily="18" charset="0"/>
              </a:rPr>
              <a:t> add (</a:t>
            </a:r>
            <a:r>
              <a:rPr lang="en-US" sz="2800" dirty="0" smtClean="0">
                <a:latin typeface="Times New Roman" panose="02020603050405020304" pitchFamily="18" charset="0"/>
                <a:cs typeface="Times New Roman" panose="02020603050405020304" pitchFamily="18" charset="0"/>
              </a:rPr>
              <a:t>col-1 data type, col-2 data type);</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student</a:t>
            </a:r>
            <a:r>
              <a:rPr lang="en-US" sz="2800" b="1" dirty="0" smtClean="0">
                <a:latin typeface="Times New Roman" panose="02020603050405020304" pitchFamily="18" charset="0"/>
                <a:cs typeface="Times New Roman" panose="02020603050405020304" pitchFamily="18" charset="0"/>
              </a:rPr>
              <a:t> add </a:t>
            </a:r>
            <a:r>
              <a:rPr lang="en-US" sz="2800" dirty="0" smtClean="0">
                <a:latin typeface="Times New Roman" panose="02020603050405020304" pitchFamily="18" charset="0"/>
                <a:cs typeface="Times New Roman" panose="02020603050405020304" pitchFamily="18" charset="0"/>
              </a:rPr>
              <a:t>branch char(20);</a:t>
            </a:r>
            <a:endParaRPr lang="en-US" sz="3200" b="1" dirty="0" smtClean="0">
              <a:latin typeface="Times New Roman" panose="02020603050405020304" pitchFamily="18" charset="0"/>
              <a:cs typeface="Times New Roman" panose="02020603050405020304" pitchFamily="18" charset="0"/>
            </a:endParaRPr>
          </a:p>
          <a:p>
            <a:endParaRPr lang="en-US" sz="3200" b="1"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Command to modify the column(s) in a table: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a:t>
            </a:r>
            <a:r>
              <a:rPr lang="en-US" sz="2800" b="1" dirty="0" smtClean="0">
                <a:latin typeface="Times New Roman" panose="02020603050405020304" pitchFamily="18" charset="0"/>
                <a:cs typeface="Times New Roman" panose="02020603050405020304" pitchFamily="18" charset="0"/>
              </a:rPr>
              <a:t>lter table </a:t>
            </a:r>
            <a:r>
              <a:rPr lang="en-US" sz="2800" dirty="0" smtClean="0">
                <a:latin typeface="Times New Roman" panose="02020603050405020304" pitchFamily="18" charset="0"/>
                <a:cs typeface="Times New Roman" panose="02020603050405020304" pitchFamily="18" charset="0"/>
              </a:rPr>
              <a:t>&lt;table-name&gt; </a:t>
            </a:r>
            <a:r>
              <a:rPr lang="en-US" sz="2800" b="1" dirty="0" smtClean="0">
                <a:latin typeface="Times New Roman" panose="02020603050405020304" pitchFamily="18" charset="0"/>
                <a:cs typeface="Times New Roman" panose="02020603050405020304" pitchFamily="18" charset="0"/>
              </a:rPr>
              <a:t>modify </a:t>
            </a:r>
            <a:r>
              <a:rPr lang="en-US" sz="2800" dirty="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col-1 data type, …); </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student </a:t>
            </a:r>
            <a:r>
              <a:rPr lang="en-US" sz="2800" b="1" dirty="0" smtClean="0">
                <a:latin typeface="Times New Roman" panose="02020603050405020304" pitchFamily="18" charset="0"/>
                <a:cs typeface="Times New Roman" panose="02020603050405020304" pitchFamily="18" charset="0"/>
              </a:rPr>
              <a:t>modify </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rollno</a:t>
            </a:r>
            <a:r>
              <a:rPr lang="en-US" sz="2800" dirty="0" smtClean="0">
                <a:latin typeface="Times New Roman" panose="02020603050405020304" pitchFamily="18" charset="0"/>
                <a:cs typeface="Times New Roman" panose="02020603050405020304" pitchFamily="18" charset="0"/>
              </a:rPr>
              <a:t> char(10)); </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Command to </a:t>
            </a:r>
            <a:r>
              <a:rPr lang="en-US" sz="3200" b="1" dirty="0" smtClean="0">
                <a:latin typeface="Times New Roman" panose="02020603050405020304" pitchFamily="18" charset="0"/>
                <a:cs typeface="Times New Roman" panose="02020603050405020304" pitchFamily="18" charset="0"/>
              </a:rPr>
              <a:t>Rename a column </a:t>
            </a:r>
            <a:r>
              <a:rPr lang="en-US" sz="3200" b="1" dirty="0">
                <a:latin typeface="Times New Roman" panose="02020603050405020304" pitchFamily="18" charset="0"/>
                <a:cs typeface="Times New Roman" panose="02020603050405020304" pitchFamily="18" charset="0"/>
              </a:rPr>
              <a:t>in a table: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alter table </a:t>
            </a:r>
            <a:r>
              <a:rPr lang="en-US" sz="2800" dirty="0">
                <a:latin typeface="Times New Roman" panose="02020603050405020304" pitchFamily="18" charset="0"/>
                <a:cs typeface="Times New Roman" panose="02020603050405020304" pitchFamily="18" charset="0"/>
              </a:rPr>
              <a:t>&lt;table-name&gt; </a:t>
            </a:r>
            <a:r>
              <a:rPr lang="en-US" sz="2800" b="1" dirty="0" smtClean="0">
                <a:latin typeface="Times New Roman" panose="02020603050405020304" pitchFamily="18" charset="0"/>
                <a:cs typeface="Times New Roman" panose="02020603050405020304" pitchFamily="18" charset="0"/>
              </a:rPr>
              <a:t>rename column </a:t>
            </a:r>
            <a:r>
              <a:rPr lang="en-US" sz="2800" dirty="0" smtClean="0">
                <a:latin typeface="Times New Roman" panose="02020603050405020304" pitchFamily="18" charset="0"/>
                <a:cs typeface="Times New Roman" panose="02020603050405020304" pitchFamily="18" charset="0"/>
              </a:rPr>
              <a:t>col-1 to col-2; </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alter table </a:t>
            </a:r>
            <a:r>
              <a:rPr lang="en-US" sz="2800" dirty="0">
                <a:latin typeface="Times New Roman" panose="02020603050405020304" pitchFamily="18" charset="0"/>
                <a:cs typeface="Times New Roman" panose="02020603050405020304" pitchFamily="18" charset="0"/>
              </a:rPr>
              <a:t>student </a:t>
            </a:r>
            <a:r>
              <a:rPr lang="en-US" sz="2800" b="1" dirty="0">
                <a:latin typeface="Times New Roman" panose="02020603050405020304" pitchFamily="18" charset="0"/>
                <a:cs typeface="Times New Roman" panose="02020603050405020304" pitchFamily="18" charset="0"/>
              </a:rPr>
              <a:t>rename </a:t>
            </a:r>
            <a:r>
              <a:rPr lang="en-US" sz="2800" b="1" dirty="0" smtClean="0">
                <a:latin typeface="Times New Roman" panose="02020603050405020304" pitchFamily="18" charset="0"/>
                <a:cs typeface="Times New Roman" panose="02020603050405020304" pitchFamily="18" charset="0"/>
              </a:rPr>
              <a:t>column </a:t>
            </a:r>
            <a:r>
              <a:rPr lang="en-US" sz="2800" dirty="0" err="1" smtClean="0">
                <a:latin typeface="Times New Roman" panose="02020603050405020304" pitchFamily="18" charset="0"/>
                <a:cs typeface="Times New Roman" panose="02020603050405020304" pitchFamily="18" charset="0"/>
              </a:rPr>
              <a:t>rollno</a:t>
            </a:r>
            <a:r>
              <a:rPr lang="en-US" sz="2800" dirty="0" smtClean="0">
                <a:latin typeface="Times New Roman" panose="02020603050405020304" pitchFamily="18" charset="0"/>
                <a:cs typeface="Times New Roman" panose="02020603050405020304" pitchFamily="18" charset="0"/>
              </a:rPr>
              <a:t> to </a:t>
            </a:r>
            <a:r>
              <a:rPr lang="en-US" sz="2800" dirty="0" err="1" smtClean="0">
                <a:latin typeface="Times New Roman" panose="02020603050405020304" pitchFamily="18" charset="0"/>
                <a:cs typeface="Times New Roman" panose="02020603050405020304" pitchFamily="18" charset="0"/>
              </a:rPr>
              <a:t>roll_number</a:t>
            </a:r>
            <a:r>
              <a:rPr lang="en-US" sz="28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371359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1" y="251752"/>
            <a:ext cx="11201354" cy="5693866"/>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Command to </a:t>
            </a:r>
            <a:r>
              <a:rPr lang="en-US" sz="3600" b="1" dirty="0" smtClean="0">
                <a:latin typeface="Times New Roman" panose="02020603050405020304" pitchFamily="18" charset="0"/>
                <a:cs typeface="Times New Roman" panose="02020603050405020304" pitchFamily="18" charset="0"/>
              </a:rPr>
              <a:t>rename a table:</a:t>
            </a:r>
            <a:endParaRPr lang="en-US" sz="3600" b="1"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alter </a:t>
            </a:r>
            <a:r>
              <a:rPr lang="en-US" sz="3200" b="1" dirty="0">
                <a:latin typeface="Times New Roman" panose="02020603050405020304" pitchFamily="18" charset="0"/>
                <a:cs typeface="Times New Roman" panose="02020603050405020304" pitchFamily="18" charset="0"/>
              </a:rPr>
              <a:t>table </a:t>
            </a:r>
            <a:r>
              <a:rPr lang="en-US" sz="3200" dirty="0">
                <a:latin typeface="Times New Roman" panose="02020603050405020304" pitchFamily="18" charset="0"/>
                <a:cs typeface="Times New Roman" panose="02020603050405020304" pitchFamily="18" charset="0"/>
              </a:rPr>
              <a:t>&lt;table-name</a:t>
            </a:r>
            <a:r>
              <a:rPr lang="en-US" sz="3200" dirty="0" smtClean="0">
                <a:latin typeface="Times New Roman" panose="02020603050405020304" pitchFamily="18" charset="0"/>
                <a:cs typeface="Times New Roman" panose="02020603050405020304" pitchFamily="18" charset="0"/>
              </a:rPr>
              <a:t>&gt; rename to &lt;table-name-2&gt;;</a:t>
            </a: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alter </a:t>
            </a:r>
            <a:r>
              <a:rPr lang="en-US" sz="3200" b="1" dirty="0">
                <a:latin typeface="Times New Roman" panose="02020603050405020304" pitchFamily="18" charset="0"/>
                <a:cs typeface="Times New Roman" panose="02020603050405020304" pitchFamily="18" charset="0"/>
              </a:rPr>
              <a:t>table </a:t>
            </a:r>
            <a:r>
              <a:rPr lang="en-US" sz="3200" dirty="0" smtClean="0">
                <a:latin typeface="Times New Roman" panose="02020603050405020304" pitchFamily="18" charset="0"/>
                <a:cs typeface="Times New Roman" panose="02020603050405020304" pitchFamily="18" charset="0"/>
              </a:rPr>
              <a:t>student </a:t>
            </a:r>
            <a:r>
              <a:rPr lang="en-US" sz="3200" b="1" dirty="0" smtClean="0">
                <a:latin typeface="Times New Roman" panose="02020603050405020304" pitchFamily="18" charset="0"/>
                <a:cs typeface="Times New Roman" panose="02020603050405020304" pitchFamily="18" charset="0"/>
              </a:rPr>
              <a:t>rename to </a:t>
            </a:r>
            <a:r>
              <a:rPr lang="en-US" sz="3200" dirty="0" err="1" smtClean="0">
                <a:latin typeface="Times New Roman" panose="02020603050405020304" pitchFamily="18" charset="0"/>
                <a:cs typeface="Times New Roman" panose="02020603050405020304" pitchFamily="18" charset="0"/>
              </a:rPr>
              <a:t>student_details</a:t>
            </a:r>
            <a:r>
              <a:rPr lang="en-US" sz="32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Command to delete a table: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drop table </a:t>
            </a:r>
            <a:r>
              <a:rPr lang="en-US" sz="2800" dirty="0" smtClean="0">
                <a:latin typeface="Times New Roman" panose="02020603050405020304" pitchFamily="18" charset="0"/>
                <a:cs typeface="Times New Roman" panose="02020603050405020304" pitchFamily="18" charset="0"/>
              </a:rPr>
              <a:t>&lt;table-name&gt;;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 dropped tables retain their space in disk</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They are accessed via ‘recycle bin’</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a:t>
            </a:r>
            <a:r>
              <a:rPr lang="en-US" sz="2800" b="1" dirty="0" smtClean="0">
                <a:latin typeface="Times New Roman" panose="02020603050405020304" pitchFamily="18" charset="0"/>
                <a:cs typeface="Times New Roman" panose="02020603050405020304" pitchFamily="18" charset="0"/>
              </a:rPr>
              <a:t>rop table </a:t>
            </a:r>
            <a:r>
              <a:rPr lang="en-US" sz="2800" dirty="0" smtClean="0">
                <a:latin typeface="Times New Roman" panose="02020603050405020304" pitchFamily="18" charset="0"/>
                <a:cs typeface="Times New Roman" panose="02020603050405020304" pitchFamily="18" charset="0"/>
              </a:rPr>
              <a:t>student;</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13721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1" y="251752"/>
            <a:ext cx="11201354" cy="5816977"/>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Command to remove  a dropped table from recycle bin:</a:t>
            </a:r>
          </a:p>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purge table </a:t>
            </a:r>
            <a:r>
              <a:rPr lang="en-US" sz="3200" dirty="0">
                <a:latin typeface="Times New Roman" panose="02020603050405020304" pitchFamily="18" charset="0"/>
                <a:cs typeface="Times New Roman" panose="02020603050405020304" pitchFamily="18" charset="0"/>
              </a:rPr>
              <a:t>&lt;table-name&gt;;</a:t>
            </a: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purge table </a:t>
            </a:r>
            <a:r>
              <a:rPr lang="en-US" sz="3200" dirty="0">
                <a:latin typeface="Times New Roman" panose="02020603050405020304" pitchFamily="18" charset="0"/>
                <a:cs typeface="Times New Roman" panose="02020603050405020304" pitchFamily="18" charset="0"/>
              </a:rPr>
              <a:t>student;</a:t>
            </a:r>
          </a:p>
          <a:p>
            <a:endParaRPr lang="en-US" sz="3200" b="1"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Command </a:t>
            </a:r>
            <a:r>
              <a:rPr lang="en-US" sz="3200" b="1" dirty="0">
                <a:latin typeface="Times New Roman" panose="02020603050405020304" pitchFamily="18" charset="0"/>
                <a:cs typeface="Times New Roman" panose="02020603050405020304" pitchFamily="18" charset="0"/>
              </a:rPr>
              <a:t>to remove  all dropped tables from recycle bin:</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purge</a:t>
            </a:r>
            <a:r>
              <a:rPr lang="en-US" sz="2800" dirty="0">
                <a:latin typeface="Times New Roman" panose="02020603050405020304" pitchFamily="18" charset="0"/>
                <a:cs typeface="Times New Roman" panose="02020603050405020304" pitchFamily="18" charset="0"/>
              </a:rPr>
              <a:t> recycle bin;</a:t>
            </a:r>
            <a:endParaRPr lang="en-US" sz="3200" b="1" dirty="0">
              <a:latin typeface="Times New Roman" panose="02020603050405020304" pitchFamily="18" charset="0"/>
              <a:cs typeface="Times New Roman" panose="02020603050405020304" pitchFamily="18" charset="0"/>
            </a:endParaRPr>
          </a:p>
          <a:p>
            <a:endParaRPr lang="en-US" sz="3200" b="1"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Command to restore a dropped table from recycle bin:</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f</a:t>
            </a:r>
            <a:r>
              <a:rPr lang="en-US" sz="2800" b="1" dirty="0" smtClean="0">
                <a:latin typeface="Times New Roman" panose="02020603050405020304" pitchFamily="18" charset="0"/>
                <a:cs typeface="Times New Roman" panose="02020603050405020304" pitchFamily="18" charset="0"/>
              </a:rPr>
              <a:t>lashback table </a:t>
            </a:r>
            <a:r>
              <a:rPr lang="en-US" sz="2800" dirty="0" smtClean="0">
                <a:latin typeface="Times New Roman" panose="02020603050405020304" pitchFamily="18" charset="0"/>
                <a:cs typeface="Times New Roman" panose="02020603050405020304" pitchFamily="18" charset="0"/>
              </a:rPr>
              <a:t>&lt;table-name&gt; </a:t>
            </a:r>
            <a:r>
              <a:rPr lang="en-US" sz="2800" b="1" dirty="0" smtClean="0">
                <a:latin typeface="Times New Roman" panose="02020603050405020304" pitchFamily="18" charset="0"/>
                <a:cs typeface="Times New Roman" panose="02020603050405020304" pitchFamily="18" charset="0"/>
              </a:rPr>
              <a:t>to before drop</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flashback table </a:t>
            </a:r>
            <a:r>
              <a:rPr lang="en-US" sz="2800" dirty="0" smtClean="0">
                <a:latin typeface="Times New Roman" panose="02020603050405020304" pitchFamily="18" charset="0"/>
                <a:cs typeface="Times New Roman" panose="02020603050405020304" pitchFamily="18" charset="0"/>
              </a:rPr>
              <a:t>student </a:t>
            </a:r>
            <a:r>
              <a:rPr lang="en-US" sz="2800" b="1" dirty="0" smtClean="0">
                <a:latin typeface="Times New Roman" panose="02020603050405020304" pitchFamily="18" charset="0"/>
                <a:cs typeface="Times New Roman" panose="02020603050405020304" pitchFamily="18" charset="0"/>
              </a:rPr>
              <a:t>to before drop</a:t>
            </a:r>
            <a:r>
              <a:rPr lang="en-US" sz="28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15112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409" y="289560"/>
            <a:ext cx="11167752" cy="6385560"/>
          </a:xfrm>
        </p:spPr>
        <p:txBody>
          <a:bodyPr>
            <a:normAutofit lnSpcReduction="10000"/>
          </a:bodyPr>
          <a:lstStyle/>
          <a:p>
            <a:pPr marL="0" indent="0">
              <a:buNone/>
            </a:pPr>
            <a:r>
              <a:rPr lang="en-US" sz="3200" b="1" dirty="0" smtClean="0">
                <a:latin typeface="Times New Roman" panose="02020603050405020304" pitchFamily="18" charset="0"/>
                <a:cs typeface="Times New Roman" panose="02020603050405020304" pitchFamily="18" charset="0"/>
              </a:rPr>
              <a:t>Properties of a Relation:</a:t>
            </a:r>
          </a:p>
          <a:p>
            <a:r>
              <a:rPr lang="en-US" dirty="0" smtClean="0">
                <a:solidFill>
                  <a:prstClr val="black"/>
                </a:solidFill>
                <a:latin typeface="Times New Roman" panose="02020603050405020304" pitchFamily="18" charset="0"/>
                <a:cs typeface="Times New Roman" panose="02020603050405020304" pitchFamily="18" charset="0"/>
              </a:rPr>
              <a:t>The names of relations are distinct</a:t>
            </a:r>
          </a:p>
          <a:p>
            <a:r>
              <a:rPr lang="en-US" dirty="0" smtClean="0">
                <a:solidFill>
                  <a:prstClr val="black"/>
                </a:solidFill>
                <a:latin typeface="Times New Roman" panose="02020603050405020304" pitchFamily="18" charset="0"/>
                <a:cs typeface="Times New Roman" panose="02020603050405020304" pitchFamily="18" charset="0"/>
              </a:rPr>
              <a:t>The names of the attributes in a relation is distinct</a:t>
            </a:r>
          </a:p>
          <a:p>
            <a:r>
              <a:rPr lang="en-US" dirty="0" smtClean="0">
                <a:solidFill>
                  <a:prstClr val="black"/>
                </a:solidFill>
                <a:latin typeface="Times New Roman" panose="02020603050405020304" pitchFamily="18" charset="0"/>
                <a:cs typeface="Times New Roman" panose="02020603050405020304" pitchFamily="18" charset="0"/>
              </a:rPr>
              <a:t>Each attribute must be assigned with a single value from its domain</a:t>
            </a:r>
          </a:p>
          <a:p>
            <a:r>
              <a:rPr lang="en-US" dirty="0" smtClean="0">
                <a:solidFill>
                  <a:prstClr val="black"/>
                </a:solidFill>
                <a:latin typeface="Times New Roman" panose="02020603050405020304" pitchFamily="18" charset="0"/>
                <a:cs typeface="Times New Roman" panose="02020603050405020304" pitchFamily="18" charset="0"/>
              </a:rPr>
              <a:t>The order of attributes does not matter</a:t>
            </a:r>
          </a:p>
          <a:p>
            <a:r>
              <a:rPr lang="en-US" dirty="0" smtClean="0">
                <a:solidFill>
                  <a:prstClr val="black"/>
                </a:solidFill>
                <a:latin typeface="Times New Roman" panose="02020603050405020304" pitchFamily="18" charset="0"/>
                <a:cs typeface="Times New Roman" panose="02020603050405020304" pitchFamily="18" charset="0"/>
              </a:rPr>
              <a:t>Each tuple of a relation is distinct</a:t>
            </a:r>
          </a:p>
          <a:p>
            <a:r>
              <a:rPr lang="en-US" dirty="0" smtClean="0">
                <a:solidFill>
                  <a:prstClr val="black"/>
                </a:solidFill>
                <a:latin typeface="Times New Roman" panose="02020603050405020304" pitchFamily="18" charset="0"/>
                <a:cs typeface="Times New Roman" panose="02020603050405020304" pitchFamily="18" charset="0"/>
              </a:rPr>
              <a:t>The order of tuples does not matter.</a:t>
            </a:r>
          </a:p>
          <a:p>
            <a:pPr marL="0" indent="0">
              <a:buNone/>
            </a:pPr>
            <a:r>
              <a:rPr lang="en-US" b="1" dirty="0" smtClean="0">
                <a:latin typeface="Times New Roman" panose="02020603050405020304" pitchFamily="18" charset="0"/>
                <a:cs typeface="Times New Roman" panose="02020603050405020304" pitchFamily="18" charset="0"/>
              </a:rPr>
              <a:t>Super key </a:t>
            </a:r>
            <a:r>
              <a:rPr lang="en-US" b="1" dirty="0">
                <a:latin typeface="Times New Roman" panose="02020603050405020304" pitchFamily="18" charset="0"/>
                <a:cs typeface="Times New Roman" panose="02020603050405020304" pitchFamily="18" charset="0"/>
              </a:rPr>
              <a:t>of a Relation:</a:t>
            </a:r>
          </a:p>
          <a:p>
            <a:r>
              <a:rPr lang="en-US" dirty="0" smtClean="0">
                <a:solidFill>
                  <a:prstClr val="black"/>
                </a:solidFill>
                <a:latin typeface="Times New Roman" panose="02020603050405020304" pitchFamily="18" charset="0"/>
                <a:cs typeface="Times New Roman" panose="02020603050405020304" pitchFamily="18" charset="0"/>
              </a:rPr>
              <a:t>It is a single or a set of attributes that uniquely identifies a tuple within a relation.</a:t>
            </a:r>
          </a:p>
          <a:p>
            <a:pPr marL="0" indent="0">
              <a:buNone/>
            </a:pPr>
            <a:r>
              <a:rPr lang="en-US" b="1" dirty="0" smtClean="0">
                <a:solidFill>
                  <a:prstClr val="black"/>
                </a:solidFill>
                <a:latin typeface="Times New Roman" panose="02020603050405020304" pitchFamily="18" charset="0"/>
                <a:cs typeface="Times New Roman" panose="02020603050405020304" pitchFamily="18" charset="0"/>
              </a:rPr>
              <a:t>Candidate key of Relation:</a:t>
            </a:r>
          </a:p>
          <a:p>
            <a:r>
              <a:rPr lang="en-US" dirty="0" smtClean="0">
                <a:solidFill>
                  <a:prstClr val="black"/>
                </a:solidFill>
                <a:latin typeface="Times New Roman" panose="02020603050405020304" pitchFamily="18" charset="0"/>
                <a:cs typeface="Times New Roman" panose="02020603050405020304" pitchFamily="18" charset="0"/>
              </a:rPr>
              <a:t>It is a super key with minimal number of attributes</a:t>
            </a:r>
          </a:p>
          <a:p>
            <a:r>
              <a:rPr lang="en-US" dirty="0" smtClean="0">
                <a:solidFill>
                  <a:prstClr val="black"/>
                </a:solidFill>
                <a:latin typeface="Times New Roman" panose="02020603050405020304" pitchFamily="18" charset="0"/>
                <a:cs typeface="Times New Roman" panose="02020603050405020304" pitchFamily="18" charset="0"/>
              </a:rPr>
              <a:t>There can be many candidate keys for a relation</a:t>
            </a:r>
          </a:p>
          <a:p>
            <a:pPr marL="0" indent="0">
              <a:buNone/>
            </a:pPr>
            <a:endParaRPr lang="en-US" dirty="0" smtClean="0">
              <a:solidFill>
                <a:prstClr val="black"/>
              </a:solidFill>
              <a:latin typeface="Times New Roman" panose="02020603050405020304" pitchFamily="18" charset="0"/>
              <a:cs typeface="Times New Roman" panose="02020603050405020304" pitchFamily="18" charset="0"/>
            </a:endParaRPr>
          </a:p>
          <a:p>
            <a:endParaRPr lang="en-US" dirty="0" smtClean="0">
              <a:solidFill>
                <a:prstClr val="black"/>
              </a:solidFill>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5683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409" y="289560"/>
            <a:ext cx="11167752" cy="6385560"/>
          </a:xfrm>
        </p:spPr>
        <p:txBody>
          <a:bodyPr>
            <a:norm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Primary key of Relation:</a:t>
            </a:r>
          </a:p>
          <a:p>
            <a:r>
              <a:rPr lang="en-US" dirty="0" smtClean="0">
                <a:solidFill>
                  <a:prstClr val="black"/>
                </a:solidFill>
                <a:latin typeface="Times New Roman" panose="02020603050405020304" pitchFamily="18" charset="0"/>
                <a:cs typeface="Times New Roman" panose="02020603050405020304" pitchFamily="18" charset="0"/>
              </a:rPr>
              <a:t>It is the candidate key that has been selected for a relation.</a:t>
            </a:r>
          </a:p>
          <a:p>
            <a:r>
              <a:rPr lang="en-US" dirty="0" smtClean="0">
                <a:solidFill>
                  <a:prstClr val="black"/>
                </a:solidFill>
                <a:latin typeface="Times New Roman" panose="02020603050405020304" pitchFamily="18" charset="0"/>
                <a:cs typeface="Times New Roman" panose="02020603050405020304" pitchFamily="18" charset="0"/>
              </a:rPr>
              <a:t>Other candidate keys are called alternate keys.</a:t>
            </a:r>
          </a:p>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Foreign key:</a:t>
            </a:r>
          </a:p>
          <a:p>
            <a:r>
              <a:rPr lang="en-US" dirty="0" smtClean="0">
                <a:solidFill>
                  <a:prstClr val="black"/>
                </a:solidFill>
                <a:latin typeface="Times New Roman" panose="02020603050405020304" pitchFamily="18" charset="0"/>
                <a:cs typeface="Times New Roman" panose="02020603050405020304" pitchFamily="18" charset="0"/>
              </a:rPr>
              <a:t>It a single or a set of attributes of a relation  (child relation) that matches the primary/candidate key of another relation (parent relation) or the same relation.</a:t>
            </a:r>
          </a:p>
          <a:p>
            <a:endParaRPr lang="en-US" dirty="0">
              <a:solidFill>
                <a:prstClr val="black"/>
              </a:solidFill>
              <a:latin typeface="Times New Roman" panose="02020603050405020304" pitchFamily="18" charset="0"/>
              <a:cs typeface="Times New Roman" panose="02020603050405020304" pitchFamily="18" charset="0"/>
            </a:endParaRPr>
          </a:p>
          <a:p>
            <a:r>
              <a:rPr lang="en-US" dirty="0" smtClean="0">
                <a:solidFill>
                  <a:prstClr val="black"/>
                </a:solidFill>
                <a:latin typeface="Times New Roman" panose="02020603050405020304" pitchFamily="18" charset="0"/>
                <a:cs typeface="Times New Roman" panose="02020603050405020304" pitchFamily="18" charset="0"/>
              </a:rPr>
              <a:t>It is used to link two tables.</a:t>
            </a:r>
          </a:p>
        </p:txBody>
      </p:sp>
    </p:spTree>
    <p:extLst>
      <p:ext uri="{BB962C8B-B14F-4D97-AF65-F5344CB8AC3E}">
        <p14:creationId xmlns:p14="http://schemas.microsoft.com/office/powerpoint/2010/main" val="25749576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70586" y="2488941"/>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341447" y="591733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799929747"/>
              </p:ext>
            </p:extLst>
          </p:nvPr>
        </p:nvGraphicFramePr>
        <p:xfrm>
          <a:off x="4111831" y="3405936"/>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081404106"/>
              </p:ext>
            </p:extLst>
          </p:nvPr>
        </p:nvGraphicFramePr>
        <p:xfrm>
          <a:off x="7075055" y="1059941"/>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DBMS</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OS</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sp>
        <p:nvSpPr>
          <p:cNvPr id="11" name="TextBox 10"/>
          <p:cNvSpPr txBox="1"/>
          <p:nvPr/>
        </p:nvSpPr>
        <p:spPr>
          <a:xfrm>
            <a:off x="7692761" y="2495275"/>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Course</a:t>
            </a:r>
            <a:endParaRPr lang="en-US" sz="2400" b="1" dirty="0">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261547533"/>
              </p:ext>
            </p:extLst>
          </p:nvPr>
        </p:nvGraphicFramePr>
        <p:xfrm>
          <a:off x="1471411" y="1012691"/>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500670377"/>
              </p:ext>
            </p:extLst>
          </p:nvPr>
        </p:nvGraphicFramePr>
        <p:xfrm>
          <a:off x="4111831" y="4776571"/>
          <a:ext cx="4841175" cy="914400"/>
        </p:xfrm>
        <a:graphic>
          <a:graphicData uri="http://schemas.openxmlformats.org/drawingml/2006/table">
            <a:tbl>
              <a:tblPr firstRow="1" bandRow="1"/>
              <a:tblGrid>
                <a:gridCol w="1613725">
                  <a:extLst>
                    <a:ext uri="{9D8B030D-6E8A-4147-A177-3AD203B41FA5}">
                      <a16:colId xmlns:a16="http://schemas.microsoft.com/office/drawing/2014/main" val="3619128365"/>
                    </a:ext>
                  </a:extLst>
                </a:gridCol>
                <a:gridCol w="1613725">
                  <a:extLst>
                    <a:ext uri="{9D8B030D-6E8A-4147-A177-3AD203B41FA5}">
                      <a16:colId xmlns:a16="http://schemas.microsoft.com/office/drawing/2014/main" val="3016084674"/>
                    </a:ext>
                  </a:extLst>
                </a:gridCol>
                <a:gridCol w="1613725">
                  <a:extLst>
                    <a:ext uri="{9D8B030D-6E8A-4147-A177-3AD203B41FA5}">
                      <a16:colId xmlns:a16="http://schemas.microsoft.com/office/drawing/2014/main" val="4115949586"/>
                    </a:ext>
                  </a:extLst>
                </a:gridCol>
              </a:tblGrid>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390067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2239752"/>
                  </a:ext>
                </a:extLst>
              </a:tr>
            </a:tbl>
          </a:graphicData>
        </a:graphic>
      </p:graphicFrame>
    </p:spTree>
    <p:extLst>
      <p:ext uri="{BB962C8B-B14F-4D97-AF65-F5344CB8AC3E}">
        <p14:creationId xmlns:p14="http://schemas.microsoft.com/office/powerpoint/2010/main" val="167071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409" y="289560"/>
            <a:ext cx="11167752" cy="6385560"/>
          </a:xfrm>
        </p:spPr>
        <p:txBody>
          <a:bodyPr>
            <a:norm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Null Value:</a:t>
            </a:r>
          </a:p>
          <a:p>
            <a:pPr lvl="1"/>
            <a:r>
              <a:rPr lang="en-US" sz="2800" dirty="0" smtClean="0">
                <a:solidFill>
                  <a:prstClr val="black"/>
                </a:solidFill>
                <a:latin typeface="Times New Roman" panose="02020603050405020304" pitchFamily="18" charset="0"/>
                <a:cs typeface="Times New Roman" panose="02020603050405020304" pitchFamily="18" charset="0"/>
              </a:rPr>
              <a:t>Not applicable</a:t>
            </a:r>
          </a:p>
          <a:p>
            <a:pPr lvl="1"/>
            <a:r>
              <a:rPr lang="en-US" sz="2800" dirty="0" smtClean="0">
                <a:solidFill>
                  <a:prstClr val="black"/>
                </a:solidFill>
                <a:latin typeface="Times New Roman" panose="02020603050405020304" pitchFamily="18" charset="0"/>
                <a:cs typeface="Times New Roman" panose="02020603050405020304" pitchFamily="18" charset="0"/>
              </a:rPr>
              <a:t>Unknown</a:t>
            </a:r>
          </a:p>
          <a:p>
            <a:pPr marL="0" indent="0">
              <a:buNone/>
            </a:pPr>
            <a:endParaRPr lang="en-US" dirty="0" smtClean="0">
              <a:solidFill>
                <a:prstClr val="black"/>
              </a:solidFill>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7680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409" y="289560"/>
            <a:ext cx="11167752" cy="6385560"/>
          </a:xfrm>
        </p:spPr>
        <p:txBody>
          <a:bodyPr>
            <a:normAutofit lnSpcReduction="10000"/>
          </a:bodyPr>
          <a:lstStyle/>
          <a:p>
            <a:pPr marL="0" indent="0">
              <a:buNone/>
            </a:pPr>
            <a:r>
              <a:rPr lang="en-US" sz="3600" b="1" dirty="0" smtClean="0">
                <a:solidFill>
                  <a:prstClr val="black"/>
                </a:solidFill>
                <a:latin typeface="Times New Roman" panose="02020603050405020304" pitchFamily="18" charset="0"/>
                <a:cs typeface="Times New Roman" panose="02020603050405020304" pitchFamily="18" charset="0"/>
              </a:rPr>
              <a:t>Relational Model Constraints:</a:t>
            </a:r>
          </a:p>
          <a:p>
            <a:pPr marL="0" indent="0">
              <a:buNone/>
            </a:pPr>
            <a:endParaRPr lang="en-US" sz="3600" b="1" dirty="0" smtClean="0">
              <a:solidFill>
                <a:prstClr val="black"/>
              </a:solidFill>
              <a:latin typeface="Times New Roman" panose="02020603050405020304" pitchFamily="18" charset="0"/>
              <a:cs typeface="Times New Roman" panose="02020603050405020304" pitchFamily="18" charset="0"/>
            </a:endParaRPr>
          </a:p>
          <a:p>
            <a:pPr marL="0" indent="0">
              <a:buNone/>
            </a:pPr>
            <a:r>
              <a:rPr lang="en-US" b="1" dirty="0" smtClean="0">
                <a:solidFill>
                  <a:prstClr val="black"/>
                </a:solidFill>
                <a:latin typeface="Times New Roman" panose="02020603050405020304" pitchFamily="18" charset="0"/>
                <a:cs typeface="Times New Roman" panose="02020603050405020304" pitchFamily="18" charset="0"/>
              </a:rPr>
              <a:t>1. Domain Constraint:</a:t>
            </a:r>
          </a:p>
          <a:p>
            <a:r>
              <a:rPr lang="en-US" dirty="0" smtClean="0">
                <a:solidFill>
                  <a:prstClr val="black"/>
                </a:solidFill>
                <a:latin typeface="Times New Roman" panose="02020603050405020304" pitchFamily="18" charset="0"/>
                <a:cs typeface="Times New Roman" panose="02020603050405020304" pitchFamily="18" charset="0"/>
              </a:rPr>
              <a:t>It specifies that for each tuple the value of each of its attribute, A, must be an atomic value from the domain of A.</a:t>
            </a:r>
          </a:p>
          <a:p>
            <a:endParaRPr lang="en-US" dirty="0" smtClean="0">
              <a:solidFill>
                <a:prstClr val="black"/>
              </a:solidFill>
              <a:latin typeface="Times New Roman" panose="02020603050405020304" pitchFamily="18" charset="0"/>
              <a:cs typeface="Times New Roman" panose="02020603050405020304" pitchFamily="18" charset="0"/>
            </a:endParaRPr>
          </a:p>
          <a:p>
            <a:pPr marL="0" indent="0">
              <a:buNone/>
            </a:pPr>
            <a:r>
              <a:rPr lang="en-US" b="1" dirty="0" smtClean="0">
                <a:solidFill>
                  <a:prstClr val="black"/>
                </a:solidFill>
                <a:latin typeface="Times New Roman" panose="02020603050405020304" pitchFamily="18" charset="0"/>
                <a:cs typeface="Times New Roman" panose="02020603050405020304" pitchFamily="18" charset="0"/>
              </a:rPr>
              <a:t>2. Entity Integrity:</a:t>
            </a:r>
          </a:p>
          <a:p>
            <a:r>
              <a:rPr lang="en-US" dirty="0" smtClean="0">
                <a:solidFill>
                  <a:prstClr val="black"/>
                </a:solidFill>
                <a:latin typeface="Times New Roman" panose="02020603050405020304" pitchFamily="18" charset="0"/>
                <a:cs typeface="Times New Roman" panose="02020603050405020304" pitchFamily="18" charset="0"/>
              </a:rPr>
              <a:t>It specifies that in a base relation, no attribute(s) of a primary key can be null.</a:t>
            </a:r>
          </a:p>
          <a:p>
            <a:endParaRPr lang="en-US" dirty="0" smtClean="0">
              <a:solidFill>
                <a:prstClr val="black"/>
              </a:solidFill>
              <a:latin typeface="Times New Roman" panose="02020603050405020304" pitchFamily="18" charset="0"/>
              <a:cs typeface="Times New Roman" panose="02020603050405020304" pitchFamily="18" charset="0"/>
            </a:endParaRPr>
          </a:p>
          <a:p>
            <a:pPr marL="0" indent="0">
              <a:buNone/>
            </a:pPr>
            <a:r>
              <a:rPr lang="en-US" b="1" dirty="0" smtClean="0">
                <a:solidFill>
                  <a:prstClr val="black"/>
                </a:solidFill>
                <a:latin typeface="Times New Roman" panose="02020603050405020304" pitchFamily="18" charset="0"/>
                <a:cs typeface="Times New Roman" panose="02020603050405020304" pitchFamily="18" charset="0"/>
              </a:rPr>
              <a:t>3. Referential Integrity:</a:t>
            </a:r>
          </a:p>
          <a:p>
            <a:r>
              <a:rPr lang="en-US" dirty="0" smtClean="0">
                <a:solidFill>
                  <a:prstClr val="black"/>
                </a:solidFill>
                <a:latin typeface="Times New Roman" panose="02020603050405020304" pitchFamily="18" charset="0"/>
                <a:cs typeface="Times New Roman" panose="02020603050405020304" pitchFamily="18" charset="0"/>
              </a:rPr>
              <a:t>If a </a:t>
            </a:r>
            <a:r>
              <a:rPr lang="en-US" b="1" dirty="0" smtClean="0">
                <a:solidFill>
                  <a:prstClr val="black"/>
                </a:solidFill>
                <a:latin typeface="Times New Roman" panose="02020603050405020304" pitchFamily="18" charset="0"/>
                <a:cs typeface="Times New Roman" panose="02020603050405020304" pitchFamily="18" charset="0"/>
              </a:rPr>
              <a:t>foreign key </a:t>
            </a:r>
            <a:r>
              <a:rPr lang="en-US" dirty="0" smtClean="0">
                <a:solidFill>
                  <a:prstClr val="black"/>
                </a:solidFill>
                <a:latin typeface="Times New Roman" panose="02020603050405020304" pitchFamily="18" charset="0"/>
                <a:cs typeface="Times New Roman" panose="02020603050405020304" pitchFamily="18" charset="0"/>
              </a:rPr>
              <a:t>exits in a child relation, then either the foreign key value(s) must match the primary key value(s) of the parent relation or the foreign key value(s) must be null.</a:t>
            </a:r>
          </a:p>
          <a:p>
            <a:endParaRPr lang="en-US" dirty="0" smtClean="0">
              <a:solidFill>
                <a:prstClr val="black"/>
              </a:solidFill>
              <a:latin typeface="Times New Roman" panose="02020603050405020304" pitchFamily="18" charset="0"/>
              <a:cs typeface="Times New Roman" panose="02020603050405020304" pitchFamily="18" charset="0"/>
            </a:endParaRPr>
          </a:p>
          <a:p>
            <a:endParaRPr lang="en-US" dirty="0" smtClean="0">
              <a:solidFill>
                <a:prstClr val="black"/>
              </a:solidFill>
              <a:latin typeface="Times New Roman" panose="02020603050405020304" pitchFamily="18" charset="0"/>
              <a:cs typeface="Times New Roman" panose="02020603050405020304" pitchFamily="18" charset="0"/>
            </a:endParaRPr>
          </a:p>
          <a:p>
            <a:pPr marL="0" indent="0">
              <a:buNone/>
            </a:pPr>
            <a:endParaRPr lang="en-US" dirty="0" smtClean="0">
              <a:solidFill>
                <a:prstClr val="black"/>
              </a:solidFill>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84670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41447" y="591733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160249125"/>
              </p:ext>
            </p:extLst>
          </p:nvPr>
        </p:nvGraphicFramePr>
        <p:xfrm>
          <a:off x="4111831" y="3405936"/>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name</a:t>
                      </a:r>
                      <a:endParaRPr lang="en-US" sz="2400" b="1" u="none"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algn="ctr"/>
                      <a:r>
                        <a:rPr lang="en-US" sz="2400" b="1" u="none" dirty="0" smtClean="0">
                          <a:latin typeface="Times New Roman" panose="02020603050405020304" pitchFamily="18" charset="0"/>
                          <a:cs typeface="Times New Roman" panose="02020603050405020304" pitchFamily="18" charset="0"/>
                        </a:rPr>
                        <a:t>FA-ID</a:t>
                      </a:r>
                      <a:endParaRPr lang="en-US" sz="2400" b="1" u="none" dirty="0">
                        <a:latin typeface="Times New Roman" panose="02020603050405020304" pitchFamily="18" charset="0"/>
                        <a:cs typeface="Times New Roman" panose="02020603050405020304" pitchFamily="18" charset="0"/>
                      </a:endParaRPr>
                    </a:p>
                  </a:txBody>
                  <a:tcPr>
                    <a:solidFill>
                      <a:srgbClr val="FF0000"/>
                    </a:solidFill>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FA976</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james</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FA764</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893985863"/>
              </p:ext>
            </p:extLst>
          </p:nvPr>
        </p:nvGraphicFramePr>
        <p:xfrm>
          <a:off x="3228987" y="552928"/>
          <a:ext cx="6576234" cy="1371600"/>
        </p:xfrm>
        <a:graphic>
          <a:graphicData uri="http://schemas.openxmlformats.org/drawingml/2006/table">
            <a:tbl>
              <a:tblPr firstRow="1" bandRow="1"/>
              <a:tblGrid>
                <a:gridCol w="3288117">
                  <a:extLst>
                    <a:ext uri="{9D8B030D-6E8A-4147-A177-3AD203B41FA5}">
                      <a16:colId xmlns:a16="http://schemas.microsoft.com/office/drawing/2014/main" val="1683109112"/>
                    </a:ext>
                  </a:extLst>
                </a:gridCol>
                <a:gridCol w="3288117">
                  <a:extLst>
                    <a:ext uri="{9D8B030D-6E8A-4147-A177-3AD203B41FA5}">
                      <a16:colId xmlns:a16="http://schemas.microsoft.com/office/drawing/2014/main" val="2527666802"/>
                    </a:ext>
                  </a:extLst>
                </a:gridCol>
              </a:tblGrid>
              <a:tr h="387157">
                <a:tc>
                  <a:txBody>
                    <a:bodyPr/>
                    <a:lstStyle/>
                    <a:p>
                      <a:pPr algn="ctr"/>
                      <a:r>
                        <a:rPr lang="en-US" sz="2400" b="1" u="sng" dirty="0" smtClean="0">
                          <a:latin typeface="Times New Roman" panose="02020603050405020304" pitchFamily="18" charset="0"/>
                          <a:cs typeface="Times New Roman" panose="02020603050405020304" pitchFamily="18" charset="0"/>
                        </a:rPr>
                        <a:t>FA-ID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Faculty-Advisor-name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FA976</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Smith</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FA764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Tomas</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sp>
        <p:nvSpPr>
          <p:cNvPr id="11" name="TextBox 10"/>
          <p:cNvSpPr txBox="1"/>
          <p:nvPr/>
        </p:nvSpPr>
        <p:spPr>
          <a:xfrm>
            <a:off x="5086721" y="2028121"/>
            <a:ext cx="2351314" cy="461665"/>
          </a:xfrm>
          <a:prstGeom prst="rect">
            <a:avLst/>
          </a:prstGeom>
          <a:noFill/>
        </p:spPr>
        <p:txBody>
          <a:bodyPr wrap="square" rtlCol="0">
            <a:spAutoFit/>
          </a:bodyPr>
          <a:lstStyle/>
          <a:p>
            <a:pPr algn="ctr"/>
            <a:r>
              <a:rPr lang="en-US" sz="2400" b="1" dirty="0" err="1" smtClean="0">
                <a:latin typeface="Times New Roman" panose="02020603050405020304" pitchFamily="18" charset="0"/>
                <a:cs typeface="Times New Roman" panose="02020603050405020304" pitchFamily="18" charset="0"/>
              </a:rPr>
              <a:t>Faculty_Advisor</a:t>
            </a:r>
            <a:endParaRPr lang="en-US" sz="2400" b="1" dirty="0">
              <a:latin typeface="Times New Roman" panose="02020603050405020304" pitchFamily="18" charset="0"/>
              <a:cs typeface="Times New Roman" panose="02020603050405020304" pitchFamily="18"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2105443041"/>
              </p:ext>
            </p:extLst>
          </p:nvPr>
        </p:nvGraphicFramePr>
        <p:xfrm>
          <a:off x="4111831" y="4776571"/>
          <a:ext cx="4841175" cy="914400"/>
        </p:xfrm>
        <a:graphic>
          <a:graphicData uri="http://schemas.openxmlformats.org/drawingml/2006/table">
            <a:tbl>
              <a:tblPr firstRow="1" bandRow="1"/>
              <a:tblGrid>
                <a:gridCol w="1613725">
                  <a:extLst>
                    <a:ext uri="{9D8B030D-6E8A-4147-A177-3AD203B41FA5}">
                      <a16:colId xmlns:a16="http://schemas.microsoft.com/office/drawing/2014/main" val="3619128365"/>
                    </a:ext>
                  </a:extLst>
                </a:gridCol>
                <a:gridCol w="1613725">
                  <a:extLst>
                    <a:ext uri="{9D8B030D-6E8A-4147-A177-3AD203B41FA5}">
                      <a16:colId xmlns:a16="http://schemas.microsoft.com/office/drawing/2014/main" val="3016084674"/>
                    </a:ext>
                  </a:extLst>
                </a:gridCol>
                <a:gridCol w="1613725">
                  <a:extLst>
                    <a:ext uri="{9D8B030D-6E8A-4147-A177-3AD203B41FA5}">
                      <a16:colId xmlns:a16="http://schemas.microsoft.com/office/drawing/2014/main" val="4115949586"/>
                    </a:ext>
                  </a:extLst>
                </a:gridCol>
              </a:tblGrid>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FA764</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390067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rose</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NULL</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2239752"/>
                  </a:ext>
                </a:extLst>
              </a:tr>
            </a:tbl>
          </a:graphicData>
        </a:graphic>
      </p:graphicFrame>
    </p:spTree>
    <p:extLst>
      <p:ext uri="{BB962C8B-B14F-4D97-AF65-F5344CB8AC3E}">
        <p14:creationId xmlns:p14="http://schemas.microsoft.com/office/powerpoint/2010/main" val="141910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1" y="251752"/>
            <a:ext cx="11201354" cy="6678751"/>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a:t>
            </a:r>
            <a:r>
              <a:rPr lang="en-US" sz="3200" b="1" dirty="0">
                <a:latin typeface="Times New Roman" panose="02020603050405020304" pitchFamily="18" charset="0"/>
                <a:cs typeface="Times New Roman" panose="02020603050405020304" pitchFamily="18" charset="0"/>
              </a:rPr>
              <a:t>to </a:t>
            </a:r>
            <a:r>
              <a:rPr lang="en-US" sz="3200" b="1" dirty="0" smtClean="0">
                <a:latin typeface="Times New Roman" panose="02020603050405020304" pitchFamily="18" charset="0"/>
                <a:cs typeface="Times New Roman" panose="02020603050405020304" pitchFamily="18" charset="0"/>
              </a:rPr>
              <a:t>Specify Primary &amp; Foreign Key for a </a:t>
            </a:r>
            <a:r>
              <a:rPr lang="en-US" sz="3200" b="1" dirty="0">
                <a:latin typeface="Times New Roman" panose="02020603050405020304" pitchFamily="18" charset="0"/>
                <a:cs typeface="Times New Roman" panose="02020603050405020304" pitchFamily="18" charset="0"/>
              </a:rPr>
              <a:t>table</a:t>
            </a:r>
            <a:r>
              <a:rPr lang="en-US" sz="3200" b="1"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Create table </a:t>
            </a:r>
            <a:r>
              <a:rPr lang="en-US" sz="2800" dirty="0" smtClean="0">
                <a:latin typeface="Times New Roman" panose="02020603050405020304" pitchFamily="18" charset="0"/>
                <a:cs typeface="Times New Roman" panose="02020603050405020304" pitchFamily="18" charset="0"/>
              </a:rPr>
              <a:t>&lt;table-name&gt;</a:t>
            </a:r>
          </a:p>
          <a:p>
            <a:pPr lvl="1"/>
            <a:r>
              <a:rPr lang="en-US" sz="2800" dirty="0" smtClean="0">
                <a:latin typeface="Times New Roman" panose="02020603050405020304" pitchFamily="18" charset="0"/>
                <a:cs typeface="Times New Roman" panose="02020603050405020304" pitchFamily="18" charset="0"/>
              </a:rPr>
              <a:t>( col-1 data-type, </a:t>
            </a:r>
          </a:p>
          <a:p>
            <a:pPr lvl="1"/>
            <a:r>
              <a:rPr lang="en-US" sz="2800" dirty="0" smtClean="0">
                <a:latin typeface="Times New Roman" panose="02020603050405020304" pitchFamily="18" charset="0"/>
                <a:cs typeface="Times New Roman" panose="02020603050405020304" pitchFamily="18" charset="0"/>
              </a:rPr>
              <a:t> col-2 </a:t>
            </a:r>
            <a:r>
              <a:rPr lang="en-US" sz="2800" dirty="0">
                <a:latin typeface="Times New Roman" panose="02020603050405020304" pitchFamily="18" charset="0"/>
                <a:cs typeface="Times New Roman" panose="02020603050405020304" pitchFamily="18" charset="0"/>
              </a:rPr>
              <a:t>data-type, </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lvl="1"/>
            <a:r>
              <a:rPr lang="en-US" sz="2800" b="1" dirty="0" smtClean="0">
                <a:latin typeface="Times New Roman" panose="02020603050405020304" pitchFamily="18" charset="0"/>
                <a:cs typeface="Times New Roman" panose="02020603050405020304" pitchFamily="18" charset="0"/>
              </a:rPr>
              <a:t>constraint</a:t>
            </a:r>
            <a:r>
              <a:rPr lang="en-US" sz="2800" dirty="0" smtClean="0">
                <a:latin typeface="Times New Roman" panose="02020603050405020304" pitchFamily="18" charset="0"/>
                <a:cs typeface="Times New Roman" panose="02020603050405020304" pitchFamily="18" charset="0"/>
              </a:rPr>
              <a:t> &lt;</a:t>
            </a:r>
            <a:r>
              <a:rPr lang="en-US" sz="2800" dirty="0" err="1" smtClean="0">
                <a:latin typeface="Times New Roman" panose="02020603050405020304" pitchFamily="18" charset="0"/>
                <a:cs typeface="Times New Roman" panose="02020603050405020304" pitchFamily="18" charset="0"/>
              </a:rPr>
              <a:t>constraint_name</a:t>
            </a:r>
            <a:r>
              <a:rPr lang="en-US" sz="2800" dirty="0" smtClean="0">
                <a:latin typeface="Times New Roman" panose="02020603050405020304" pitchFamily="18" charset="0"/>
                <a:cs typeface="Times New Roman" panose="02020603050405020304" pitchFamily="18" charset="0"/>
              </a:rPr>
              <a:t>&gt; </a:t>
            </a:r>
            <a:r>
              <a:rPr lang="en-US" sz="2800" b="1" dirty="0" smtClean="0">
                <a:latin typeface="Times New Roman" panose="02020603050405020304" pitchFamily="18" charset="0"/>
                <a:cs typeface="Times New Roman" panose="02020603050405020304" pitchFamily="18" charset="0"/>
              </a:rPr>
              <a:t>primary key </a:t>
            </a:r>
            <a:r>
              <a:rPr lang="en-US" sz="2800" dirty="0" smtClean="0">
                <a:latin typeface="Times New Roman" panose="02020603050405020304" pitchFamily="18" charset="0"/>
                <a:cs typeface="Times New Roman" panose="02020603050405020304" pitchFamily="18" charset="0"/>
              </a:rPr>
              <a:t>(col-1,col-2,…)</a:t>
            </a:r>
          </a:p>
          <a:p>
            <a:pPr lvl="1"/>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Create table </a:t>
            </a:r>
            <a:r>
              <a:rPr lang="en-US" sz="2800" dirty="0">
                <a:latin typeface="Times New Roman" panose="02020603050405020304" pitchFamily="18" charset="0"/>
                <a:cs typeface="Times New Roman" panose="02020603050405020304" pitchFamily="18" charset="0"/>
              </a:rPr>
              <a:t>student</a:t>
            </a:r>
          </a:p>
          <a:p>
            <a:pPr lvl="1"/>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rollno</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number</a:t>
            </a:r>
            <a:r>
              <a:rPr lang="en-US" sz="2800" dirty="0">
                <a:latin typeface="Times New Roman" panose="02020603050405020304" pitchFamily="18" charset="0"/>
                <a:cs typeface="Times New Roman" panose="02020603050405020304" pitchFamily="18" charset="0"/>
              </a:rPr>
              <a:t>, </a:t>
            </a:r>
          </a:p>
          <a:p>
            <a:pPr lvl="1"/>
            <a:r>
              <a:rPr lang="en-US" sz="2800" dirty="0" smtClean="0">
                <a:latin typeface="Times New Roman" panose="02020603050405020304" pitchFamily="18" charset="0"/>
                <a:cs typeface="Times New Roman" panose="02020603050405020304" pitchFamily="18" charset="0"/>
              </a:rPr>
              <a:t>name </a:t>
            </a:r>
            <a:r>
              <a:rPr lang="en-US" sz="2800" b="1" dirty="0">
                <a:latin typeface="Times New Roman" panose="02020603050405020304" pitchFamily="18" charset="0"/>
                <a:cs typeface="Times New Roman" panose="02020603050405020304" pitchFamily="18" charset="0"/>
              </a:rPr>
              <a:t>char(20)</a:t>
            </a:r>
            <a:r>
              <a:rPr lang="en-US" sz="2800" dirty="0">
                <a:latin typeface="Times New Roman" panose="02020603050405020304" pitchFamily="18" charset="0"/>
                <a:cs typeface="Times New Roman" panose="02020603050405020304" pitchFamily="18" charset="0"/>
              </a:rPr>
              <a:t>, </a:t>
            </a:r>
          </a:p>
          <a:p>
            <a:pPr lvl="1"/>
            <a:r>
              <a:rPr lang="en-US" sz="2800" b="1" dirty="0" smtClean="0">
                <a:latin typeface="Times New Roman" panose="02020603050405020304" pitchFamily="18" charset="0"/>
                <a:cs typeface="Times New Roman" panose="02020603050405020304" pitchFamily="18" charset="0"/>
              </a:rPr>
              <a:t>constraint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student_pk</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primary key </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rollno</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8986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19"/>
            <a:ext cx="10515600" cy="1325563"/>
          </a:xfrm>
        </p:spPr>
        <p:txBody>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3200" b="1" dirty="0" smtClean="0">
                <a:latin typeface="Times New Roman" panose="02020603050405020304" pitchFamily="18" charset="0"/>
                <a:cs typeface="Times New Roman" panose="02020603050405020304" pitchFamily="18" charset="0"/>
              </a:rPr>
              <a:t>Database Management System:</a:t>
            </a:r>
          </a:p>
          <a:p>
            <a:r>
              <a:rPr lang="en-US" dirty="0" smtClean="0">
                <a:latin typeface="Times New Roman" panose="02020603050405020304" pitchFamily="18" charset="0"/>
                <a:cs typeface="Times New Roman" panose="02020603050405020304" pitchFamily="18" charset="0"/>
              </a:rPr>
              <a:t>Its is a software that is used to define, create, maintain and control access to database.</a:t>
            </a:r>
          </a:p>
          <a:p>
            <a:r>
              <a:rPr lang="en-US" dirty="0" smtClean="0">
                <a:latin typeface="Times New Roman" panose="02020603050405020304" pitchFamily="18" charset="0"/>
                <a:cs typeface="Times New Roman" panose="02020603050405020304" pitchFamily="18" charset="0"/>
              </a:rPr>
              <a:t>Example: Oracle, MySQL, DB2, </a:t>
            </a:r>
            <a:r>
              <a:rPr lang="en-US" dirty="0" err="1" smtClean="0">
                <a:latin typeface="Times New Roman" panose="02020603050405020304" pitchFamily="18" charset="0"/>
                <a:cs typeface="Times New Roman" panose="02020603050405020304" pitchFamily="18" charset="0"/>
              </a:rPr>
              <a:t>Postgress</a:t>
            </a:r>
            <a:r>
              <a:rPr lang="en-US" dirty="0" smtClean="0">
                <a:latin typeface="Times New Roman" panose="02020603050405020304" pitchFamily="18" charset="0"/>
                <a:cs typeface="Times New Roman" panose="02020603050405020304" pitchFamily="18" charset="0"/>
              </a:rPr>
              <a:t> etc.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6215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1" y="85502"/>
            <a:ext cx="11201354" cy="5816977"/>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a:t>
            </a:r>
            <a:r>
              <a:rPr lang="en-US" sz="3200" b="1" dirty="0">
                <a:latin typeface="Times New Roman" panose="02020603050405020304" pitchFamily="18" charset="0"/>
                <a:cs typeface="Times New Roman" panose="02020603050405020304" pitchFamily="18" charset="0"/>
              </a:rPr>
              <a:t>to </a:t>
            </a:r>
            <a:r>
              <a:rPr lang="en-US" sz="3200" b="1" dirty="0" smtClean="0">
                <a:latin typeface="Times New Roman" panose="02020603050405020304" pitchFamily="18" charset="0"/>
                <a:cs typeface="Times New Roman" panose="02020603050405020304" pitchFamily="18" charset="0"/>
              </a:rPr>
              <a:t>Specify Primary Key using alter table command:</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&lt;table-name&gt; </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add </a:t>
            </a:r>
            <a:r>
              <a:rPr lang="en-US" sz="2800" b="1" dirty="0">
                <a:latin typeface="Times New Roman" panose="02020603050405020304" pitchFamily="18" charset="0"/>
                <a:cs typeface="Times New Roman" panose="02020603050405020304" pitchFamily="18" charset="0"/>
              </a:rPr>
              <a:t>constraint </a:t>
            </a:r>
            <a:r>
              <a:rPr lang="en-US" sz="2800" dirty="0">
                <a:latin typeface="Times New Roman" panose="02020603050405020304" pitchFamily="18" charset="0"/>
                <a:cs typeface="Times New Roman" panose="02020603050405020304" pitchFamily="18" charset="0"/>
              </a:rPr>
              <a:t>&lt;</a:t>
            </a:r>
            <a:r>
              <a:rPr lang="en-US" sz="2800" dirty="0" err="1">
                <a:latin typeface="Times New Roman" panose="02020603050405020304" pitchFamily="18" charset="0"/>
                <a:cs typeface="Times New Roman" panose="02020603050405020304" pitchFamily="18" charset="0"/>
              </a:rPr>
              <a:t>constraint_name</a:t>
            </a:r>
            <a:r>
              <a:rPr lang="en-US" sz="2800" dirty="0">
                <a:latin typeface="Times New Roman" panose="02020603050405020304" pitchFamily="18" charset="0"/>
                <a:cs typeface="Times New Roman" panose="02020603050405020304" pitchFamily="18" charset="0"/>
              </a:rPr>
              <a:t>&gt; </a:t>
            </a:r>
            <a:r>
              <a:rPr lang="en-US" sz="2800" b="1" dirty="0">
                <a:latin typeface="Times New Roman" panose="02020603050405020304" pitchFamily="18" charset="0"/>
                <a:cs typeface="Times New Roman" panose="02020603050405020304" pitchFamily="18" charset="0"/>
              </a:rPr>
              <a:t>primary key </a:t>
            </a:r>
            <a:r>
              <a:rPr lang="en-US" sz="2800" dirty="0">
                <a:latin typeface="Times New Roman" panose="02020603050405020304" pitchFamily="18" charset="0"/>
                <a:cs typeface="Times New Roman" panose="02020603050405020304" pitchFamily="18" charset="0"/>
              </a:rPr>
              <a:t>(col-1,col-2</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a:t>
            </a:r>
            <a:r>
              <a:rPr lang="en-US" sz="2800" b="1" dirty="0">
                <a:latin typeface="Times New Roman" panose="02020603050405020304" pitchFamily="18" charset="0"/>
                <a:cs typeface="Times New Roman" panose="02020603050405020304" pitchFamily="18" charset="0"/>
              </a:rPr>
              <a:t>table </a:t>
            </a:r>
            <a:r>
              <a:rPr lang="en-US" sz="2800" dirty="0">
                <a:latin typeface="Times New Roman" panose="02020603050405020304" pitchFamily="18" charset="0"/>
                <a:cs typeface="Times New Roman" panose="02020603050405020304" pitchFamily="18" charset="0"/>
              </a:rPr>
              <a:t>student</a:t>
            </a:r>
          </a:p>
          <a:p>
            <a:pPr lvl="1"/>
            <a:r>
              <a:rPr lang="en-US" sz="2800" b="1" dirty="0">
                <a:latin typeface="Times New Roman" panose="02020603050405020304" pitchFamily="18" charset="0"/>
                <a:cs typeface="Times New Roman" panose="02020603050405020304" pitchFamily="18" charset="0"/>
              </a:rPr>
              <a:t>a</a:t>
            </a:r>
            <a:r>
              <a:rPr lang="en-US" sz="2800" b="1" dirty="0" smtClean="0">
                <a:latin typeface="Times New Roman" panose="02020603050405020304" pitchFamily="18" charset="0"/>
                <a:cs typeface="Times New Roman" panose="02020603050405020304" pitchFamily="18" charset="0"/>
              </a:rPr>
              <a:t>dd constraint </a:t>
            </a:r>
            <a:r>
              <a:rPr lang="en-US" sz="2800" dirty="0" err="1">
                <a:latin typeface="Times New Roman" panose="02020603050405020304" pitchFamily="18" charset="0"/>
                <a:cs typeface="Times New Roman" panose="02020603050405020304" pitchFamily="18" charset="0"/>
              </a:rPr>
              <a:t>student_pk</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primary key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rollno</a:t>
            </a:r>
            <a:r>
              <a:rPr lang="en-US" sz="2800" dirty="0" smtClean="0">
                <a:latin typeface="Times New Roman" panose="02020603050405020304" pitchFamily="18" charset="0"/>
                <a:cs typeface="Times New Roman" panose="02020603050405020304" pitchFamily="18" charset="0"/>
              </a:rPr>
              <a:t>);</a:t>
            </a:r>
          </a:p>
          <a:p>
            <a:pPr lvl="1"/>
            <a:endParaRPr lang="en-US" sz="2800" dirty="0" smtClean="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Command to </a:t>
            </a:r>
            <a:r>
              <a:rPr lang="en-US" sz="3200" b="1" dirty="0" smtClean="0">
                <a:latin typeface="Times New Roman" panose="02020603050405020304" pitchFamily="18" charset="0"/>
                <a:cs typeface="Times New Roman" panose="02020603050405020304" pitchFamily="18" charset="0"/>
              </a:rPr>
              <a:t>drop </a:t>
            </a:r>
            <a:r>
              <a:rPr lang="en-US" sz="3200" b="1" dirty="0">
                <a:latin typeface="Times New Roman" panose="02020603050405020304" pitchFamily="18" charset="0"/>
                <a:cs typeface="Times New Roman" panose="02020603050405020304" pitchFamily="18" charset="0"/>
              </a:rPr>
              <a:t>Primary Key using alter table command:</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Alter table </a:t>
            </a:r>
            <a:r>
              <a:rPr lang="en-US" sz="2800" dirty="0">
                <a:latin typeface="Times New Roman" panose="02020603050405020304" pitchFamily="18" charset="0"/>
                <a:cs typeface="Times New Roman" panose="02020603050405020304" pitchFamily="18" charset="0"/>
              </a:rPr>
              <a:t>&lt;table-name&gt; </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drop </a:t>
            </a:r>
            <a:r>
              <a:rPr lang="en-US" sz="2800" b="1" dirty="0">
                <a:latin typeface="Times New Roman" panose="02020603050405020304" pitchFamily="18" charset="0"/>
                <a:cs typeface="Times New Roman" panose="02020603050405020304" pitchFamily="18" charset="0"/>
              </a:rPr>
              <a:t>constraint </a:t>
            </a:r>
            <a:r>
              <a:rPr lang="en-US" sz="2800" dirty="0">
                <a:latin typeface="Times New Roman" panose="02020603050405020304" pitchFamily="18" charset="0"/>
                <a:cs typeface="Times New Roman" panose="02020603050405020304" pitchFamily="18" charset="0"/>
              </a:rPr>
              <a:t>&lt;</a:t>
            </a:r>
            <a:r>
              <a:rPr lang="en-US" sz="2800" dirty="0" err="1">
                <a:latin typeface="Times New Roman" panose="02020603050405020304" pitchFamily="18" charset="0"/>
                <a:cs typeface="Times New Roman" panose="02020603050405020304" pitchFamily="18" charset="0"/>
              </a:rPr>
              <a:t>constraint_name</a:t>
            </a:r>
            <a:r>
              <a:rPr lang="en-US" sz="2800" dirty="0">
                <a:latin typeface="Times New Roman" panose="02020603050405020304" pitchFamily="18" charset="0"/>
                <a:cs typeface="Times New Roman" panose="02020603050405020304" pitchFamily="18" charset="0"/>
              </a:rPr>
              <a:t>&gt; </a:t>
            </a:r>
            <a:r>
              <a:rPr lang="en-US" sz="2800" b="1"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student </a:t>
            </a:r>
            <a:r>
              <a:rPr lang="en-US" sz="2800" b="1" dirty="0" smtClean="0">
                <a:latin typeface="Times New Roman" panose="02020603050405020304" pitchFamily="18" charset="0"/>
                <a:cs typeface="Times New Roman" panose="02020603050405020304" pitchFamily="18" charset="0"/>
              </a:rPr>
              <a:t>drop </a:t>
            </a:r>
            <a:r>
              <a:rPr lang="en-US" sz="2800" b="1" dirty="0">
                <a:latin typeface="Times New Roman" panose="02020603050405020304" pitchFamily="18" charset="0"/>
                <a:cs typeface="Times New Roman" panose="02020603050405020304" pitchFamily="18" charset="0"/>
              </a:rPr>
              <a:t>constraint </a:t>
            </a:r>
            <a:r>
              <a:rPr lang="en-US" sz="2800" dirty="0" err="1" smtClean="0">
                <a:latin typeface="Times New Roman" panose="02020603050405020304" pitchFamily="18" charset="0"/>
                <a:cs typeface="Times New Roman" panose="02020603050405020304" pitchFamily="18" charset="0"/>
              </a:rPr>
              <a:t>student_pk</a:t>
            </a:r>
            <a:r>
              <a:rPr lang="en-US" sz="28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4317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1" y="85502"/>
            <a:ext cx="11201354" cy="6678751"/>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Disable Primary Key using alter table command:</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table </a:t>
            </a:r>
            <a:r>
              <a:rPr lang="en-US" sz="2800" dirty="0" smtClean="0">
                <a:latin typeface="Times New Roman" panose="02020603050405020304" pitchFamily="18" charset="0"/>
                <a:cs typeface="Times New Roman" panose="02020603050405020304" pitchFamily="18" charset="0"/>
              </a:rPr>
              <a:t>&lt;table-name&gt; </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disable </a:t>
            </a:r>
            <a:r>
              <a:rPr lang="en-US" sz="2800" b="1" dirty="0">
                <a:latin typeface="Times New Roman" panose="02020603050405020304" pitchFamily="18" charset="0"/>
                <a:cs typeface="Times New Roman" panose="02020603050405020304" pitchFamily="18" charset="0"/>
              </a:rPr>
              <a:t>constraint </a:t>
            </a:r>
            <a:r>
              <a:rPr lang="en-US" sz="2800" dirty="0">
                <a:latin typeface="Times New Roman" panose="02020603050405020304" pitchFamily="18" charset="0"/>
                <a:cs typeface="Times New Roman" panose="02020603050405020304" pitchFamily="18" charset="0"/>
              </a:rPr>
              <a:t>&lt;</a:t>
            </a:r>
            <a:r>
              <a:rPr lang="en-US" sz="2800" dirty="0" err="1" smtClean="0">
                <a:latin typeface="Times New Roman" panose="02020603050405020304" pitchFamily="18" charset="0"/>
                <a:cs typeface="Times New Roman" panose="02020603050405020304" pitchFamily="18" charset="0"/>
              </a:rPr>
              <a:t>constraint_name</a:t>
            </a:r>
            <a:r>
              <a:rPr lang="en-US" sz="2800" dirty="0" smtClean="0">
                <a:latin typeface="Times New Roman" panose="02020603050405020304" pitchFamily="18" charset="0"/>
                <a:cs typeface="Times New Roman" panose="02020603050405020304" pitchFamily="18" charset="0"/>
              </a:rPr>
              <a:t>&gt;;</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alter </a:t>
            </a:r>
            <a:r>
              <a:rPr lang="en-US" sz="2800" b="1" dirty="0">
                <a:latin typeface="Times New Roman" panose="02020603050405020304" pitchFamily="18" charset="0"/>
                <a:cs typeface="Times New Roman" panose="02020603050405020304" pitchFamily="18" charset="0"/>
              </a:rPr>
              <a:t>table </a:t>
            </a:r>
            <a:r>
              <a:rPr lang="en-US" sz="2800" dirty="0">
                <a:latin typeface="Times New Roman" panose="02020603050405020304" pitchFamily="18" charset="0"/>
                <a:cs typeface="Times New Roman" panose="02020603050405020304" pitchFamily="18" charset="0"/>
              </a:rPr>
              <a:t>student</a:t>
            </a:r>
          </a:p>
          <a:p>
            <a:pPr lvl="1"/>
            <a:r>
              <a:rPr lang="en-US" sz="2800" b="1" dirty="0" smtClean="0">
                <a:latin typeface="Times New Roman" panose="02020603050405020304" pitchFamily="18" charset="0"/>
                <a:cs typeface="Times New Roman" panose="02020603050405020304" pitchFamily="18" charset="0"/>
              </a:rPr>
              <a:t>disable constraint </a:t>
            </a:r>
            <a:r>
              <a:rPr lang="en-US" sz="2800" dirty="0" err="1" smtClean="0">
                <a:latin typeface="Times New Roman" panose="02020603050405020304" pitchFamily="18" charset="0"/>
                <a:cs typeface="Times New Roman" panose="02020603050405020304" pitchFamily="18" charset="0"/>
              </a:rPr>
              <a:t>student_pk</a:t>
            </a:r>
            <a:r>
              <a:rPr lang="en-US" sz="2800" dirty="0" smtClean="0">
                <a:latin typeface="Times New Roman" panose="02020603050405020304" pitchFamily="18" charset="0"/>
                <a:cs typeface="Times New Roman" panose="02020603050405020304" pitchFamily="18" charset="0"/>
              </a:rPr>
              <a:t>;</a:t>
            </a:r>
          </a:p>
          <a:p>
            <a:pPr lvl="1"/>
            <a:endParaRPr lang="en-US" sz="2800"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Enable Primary </a:t>
            </a:r>
            <a:r>
              <a:rPr lang="en-US" sz="3200" b="1" dirty="0">
                <a:latin typeface="Times New Roman" panose="02020603050405020304" pitchFamily="18" charset="0"/>
                <a:cs typeface="Times New Roman" panose="02020603050405020304" pitchFamily="18" charset="0"/>
              </a:rPr>
              <a:t>Key using alter table command:</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Alter table </a:t>
            </a:r>
            <a:r>
              <a:rPr lang="en-US" sz="2800" dirty="0">
                <a:latin typeface="Times New Roman" panose="02020603050405020304" pitchFamily="18" charset="0"/>
                <a:cs typeface="Times New Roman" panose="02020603050405020304" pitchFamily="18" charset="0"/>
              </a:rPr>
              <a:t>&lt;table-name&gt; </a:t>
            </a:r>
          </a:p>
          <a:p>
            <a:r>
              <a:rPr lang="en-US" sz="2800"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enable </a:t>
            </a:r>
            <a:r>
              <a:rPr lang="en-US" sz="2800" b="1" dirty="0">
                <a:latin typeface="Times New Roman" panose="02020603050405020304" pitchFamily="18" charset="0"/>
                <a:cs typeface="Times New Roman" panose="02020603050405020304" pitchFamily="18" charset="0"/>
              </a:rPr>
              <a:t>constraint </a:t>
            </a:r>
            <a:r>
              <a:rPr lang="en-US" sz="2800" dirty="0">
                <a:latin typeface="Times New Roman" panose="02020603050405020304" pitchFamily="18" charset="0"/>
                <a:cs typeface="Times New Roman" panose="02020603050405020304" pitchFamily="18" charset="0"/>
              </a:rPr>
              <a:t>&lt;</a:t>
            </a:r>
            <a:r>
              <a:rPr lang="en-US" sz="2800" dirty="0" err="1">
                <a:latin typeface="Times New Roman" panose="02020603050405020304" pitchFamily="18" charset="0"/>
                <a:cs typeface="Times New Roman" panose="02020603050405020304" pitchFamily="18" charset="0"/>
              </a:rPr>
              <a:t>constraint_name</a:t>
            </a:r>
            <a:r>
              <a:rPr lang="en-US" sz="2800" dirty="0">
                <a:latin typeface="Times New Roman" panose="02020603050405020304" pitchFamily="18" charset="0"/>
                <a:cs typeface="Times New Roman" panose="02020603050405020304" pitchFamily="18" charset="0"/>
              </a:rPr>
              <a:t>&gt; </a:t>
            </a:r>
            <a:r>
              <a:rPr lang="en-US" sz="2800" b="1"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alter table </a:t>
            </a:r>
            <a:r>
              <a:rPr lang="en-US" sz="2800" dirty="0">
                <a:latin typeface="Times New Roman" panose="02020603050405020304" pitchFamily="18" charset="0"/>
                <a:cs typeface="Times New Roman" panose="02020603050405020304" pitchFamily="18" charset="0"/>
              </a:rPr>
              <a:t>student</a:t>
            </a:r>
          </a:p>
          <a:p>
            <a:pPr lvl="1"/>
            <a:r>
              <a:rPr lang="en-US" sz="2800" b="1" dirty="0" smtClean="0">
                <a:latin typeface="Times New Roman" panose="02020603050405020304" pitchFamily="18" charset="0"/>
                <a:cs typeface="Times New Roman" panose="02020603050405020304" pitchFamily="18" charset="0"/>
              </a:rPr>
              <a:t>enable </a:t>
            </a:r>
            <a:r>
              <a:rPr lang="en-US" sz="2800" b="1" dirty="0">
                <a:latin typeface="Times New Roman" panose="02020603050405020304" pitchFamily="18" charset="0"/>
                <a:cs typeface="Times New Roman" panose="02020603050405020304" pitchFamily="18" charset="0"/>
              </a:rPr>
              <a:t>constraint </a:t>
            </a:r>
            <a:r>
              <a:rPr lang="en-US" sz="2800" dirty="0" err="1" smtClean="0">
                <a:latin typeface="Times New Roman" panose="02020603050405020304" pitchFamily="18" charset="0"/>
                <a:cs typeface="Times New Roman" panose="02020603050405020304" pitchFamily="18" charset="0"/>
              </a:rPr>
              <a:t>student_pk</a:t>
            </a:r>
            <a:r>
              <a:rPr lang="en-US" sz="28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63633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1" y="85502"/>
            <a:ext cx="11201354" cy="5878532"/>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for Foreign Key constraint:</a:t>
            </a:r>
          </a:p>
          <a:p>
            <a:endParaRPr lang="en-US" sz="32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create table </a:t>
            </a:r>
            <a:r>
              <a:rPr lang="en-US" sz="2800" dirty="0" smtClean="0">
                <a:latin typeface="Times New Roman" panose="02020603050405020304" pitchFamily="18" charset="0"/>
                <a:cs typeface="Times New Roman" panose="02020603050405020304" pitchFamily="18" charset="0"/>
              </a:rPr>
              <a:t>&lt;table-name&gt; </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    col-1 data-type,</a:t>
            </a:r>
          </a:p>
          <a:p>
            <a:pPr lvl="1"/>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col-2 data-type,</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col-3 </a:t>
            </a:r>
            <a:r>
              <a:rPr lang="en-US" sz="2800" dirty="0">
                <a:latin typeface="Times New Roman" panose="02020603050405020304" pitchFamily="18" charset="0"/>
                <a:cs typeface="Times New Roman" panose="02020603050405020304" pitchFamily="18" charset="0"/>
              </a:rPr>
              <a:t>data-type,</a:t>
            </a:r>
          </a:p>
          <a:p>
            <a:pPr lvl="1"/>
            <a:r>
              <a:rPr lang="en-US" sz="2800" b="1" dirty="0" smtClean="0">
                <a:latin typeface="Times New Roman" panose="02020603050405020304" pitchFamily="18" charset="0"/>
                <a:cs typeface="Times New Roman" panose="02020603050405020304" pitchFamily="18" charset="0"/>
              </a:rPr>
              <a:t>      constraint </a:t>
            </a:r>
            <a:r>
              <a:rPr lang="en-US" sz="2800" dirty="0" smtClean="0">
                <a:latin typeface="Times New Roman" panose="02020603050405020304" pitchFamily="18" charset="0"/>
                <a:cs typeface="Times New Roman" panose="02020603050405020304" pitchFamily="18" charset="0"/>
              </a:rPr>
              <a:t>&lt;</a:t>
            </a:r>
            <a:r>
              <a:rPr lang="en-US" sz="2800" dirty="0" err="1" smtClean="0">
                <a:latin typeface="Times New Roman" panose="02020603050405020304" pitchFamily="18" charset="0"/>
                <a:cs typeface="Times New Roman" panose="02020603050405020304" pitchFamily="18" charset="0"/>
              </a:rPr>
              <a:t>foreign_key_name</a:t>
            </a:r>
            <a:r>
              <a:rPr lang="en-US" sz="2800" dirty="0" smtClean="0">
                <a:latin typeface="Times New Roman" panose="02020603050405020304" pitchFamily="18" charset="0"/>
                <a:cs typeface="Times New Roman" panose="02020603050405020304" pitchFamily="18" charset="0"/>
              </a:rPr>
              <a:t>&gt; </a:t>
            </a:r>
            <a:r>
              <a:rPr lang="en-US" sz="2800" b="1" dirty="0" smtClean="0">
                <a:latin typeface="Times New Roman" panose="02020603050405020304" pitchFamily="18" charset="0"/>
                <a:cs typeface="Times New Roman" panose="02020603050405020304" pitchFamily="18" charset="0"/>
              </a:rPr>
              <a:t>foreign key </a:t>
            </a:r>
            <a:r>
              <a:rPr lang="en-US" sz="2800" dirty="0" smtClean="0">
                <a:latin typeface="Times New Roman" panose="02020603050405020304" pitchFamily="18" charset="0"/>
                <a:cs typeface="Times New Roman" panose="02020603050405020304" pitchFamily="18" charset="0"/>
              </a:rPr>
              <a:t>(col-2) </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references</a:t>
            </a:r>
            <a:r>
              <a:rPr lang="en-US" sz="2800" dirty="0" smtClean="0">
                <a:latin typeface="Times New Roman" panose="02020603050405020304" pitchFamily="18" charset="0"/>
                <a:cs typeface="Times New Roman" panose="02020603050405020304" pitchFamily="18" charset="0"/>
              </a:rPr>
              <a:t> &lt;</a:t>
            </a:r>
            <a:r>
              <a:rPr lang="en-US" sz="2800" dirty="0" err="1" smtClean="0">
                <a:latin typeface="Times New Roman" panose="02020603050405020304" pitchFamily="18" charset="0"/>
                <a:cs typeface="Times New Roman" panose="02020603050405020304" pitchFamily="18" charset="0"/>
              </a:rPr>
              <a:t>parent_table_name</a:t>
            </a:r>
            <a:r>
              <a:rPr lang="en-US" sz="2800" dirty="0" smtClean="0">
                <a:latin typeface="Times New Roman" panose="02020603050405020304" pitchFamily="18" charset="0"/>
                <a:cs typeface="Times New Roman" panose="02020603050405020304" pitchFamily="18" charset="0"/>
              </a:rPr>
              <a:t>(col-2)&gt;,</a:t>
            </a:r>
          </a:p>
          <a:p>
            <a:pPr lvl="1"/>
            <a:r>
              <a:rPr lang="en-US" sz="2800"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constraint </a:t>
            </a:r>
            <a:r>
              <a:rPr lang="en-US" sz="2800" dirty="0">
                <a:latin typeface="Times New Roman" panose="02020603050405020304" pitchFamily="18" charset="0"/>
                <a:cs typeface="Times New Roman" panose="02020603050405020304" pitchFamily="18" charset="0"/>
              </a:rPr>
              <a:t>&lt;</a:t>
            </a:r>
            <a:r>
              <a:rPr lang="en-US" sz="2800" dirty="0" err="1">
                <a:latin typeface="Times New Roman" panose="02020603050405020304" pitchFamily="18" charset="0"/>
                <a:cs typeface="Times New Roman" panose="02020603050405020304" pitchFamily="18" charset="0"/>
              </a:rPr>
              <a:t>foreign_key_name</a:t>
            </a:r>
            <a:r>
              <a:rPr lang="en-US" sz="2800" dirty="0">
                <a:latin typeface="Times New Roman" panose="02020603050405020304" pitchFamily="18" charset="0"/>
                <a:cs typeface="Times New Roman" panose="02020603050405020304" pitchFamily="18" charset="0"/>
              </a:rPr>
              <a:t>&gt; </a:t>
            </a:r>
            <a:r>
              <a:rPr lang="en-US" sz="2800" b="1" dirty="0">
                <a:latin typeface="Times New Roman" panose="02020603050405020304" pitchFamily="18" charset="0"/>
                <a:cs typeface="Times New Roman" panose="02020603050405020304" pitchFamily="18" charset="0"/>
              </a:rPr>
              <a:t>foreign key </a:t>
            </a:r>
            <a:r>
              <a:rPr lang="en-US" sz="2800" dirty="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col-3) </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references</a:t>
            </a:r>
            <a:r>
              <a:rPr lang="en-US" sz="2800" dirty="0">
                <a:latin typeface="Times New Roman" panose="02020603050405020304" pitchFamily="18" charset="0"/>
                <a:cs typeface="Times New Roman" panose="02020603050405020304" pitchFamily="18" charset="0"/>
              </a:rPr>
              <a:t> &lt;</a:t>
            </a:r>
            <a:r>
              <a:rPr lang="en-US" sz="2800" dirty="0" err="1" smtClean="0">
                <a:latin typeface="Times New Roman" panose="02020603050405020304" pitchFamily="18" charset="0"/>
                <a:cs typeface="Times New Roman" panose="02020603050405020304" pitchFamily="18" charset="0"/>
              </a:rPr>
              <a:t>parent_table_name</a:t>
            </a:r>
            <a:r>
              <a:rPr lang="en-US" sz="2800" dirty="0" smtClean="0">
                <a:latin typeface="Times New Roman" panose="02020603050405020304" pitchFamily="18" charset="0"/>
                <a:cs typeface="Times New Roman" panose="02020603050405020304" pitchFamily="18" charset="0"/>
              </a:rPr>
              <a:t>(col-3)&gt;,</a:t>
            </a:r>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lvl="1"/>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06796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1460" y="85502"/>
            <a:ext cx="11593241" cy="5447645"/>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Command for Foreign Key constraint:</a:t>
            </a:r>
          </a:p>
          <a:p>
            <a:pPr marL="457200" indent="-4572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Example:</a:t>
            </a:r>
          </a:p>
          <a:p>
            <a:endParaRPr lang="en-US" sz="3200" dirty="0" smtClean="0">
              <a:latin typeface="Times New Roman" panose="02020603050405020304" pitchFamily="18" charset="0"/>
              <a:cs typeface="Times New Roman" panose="02020603050405020304" pitchFamily="18" charset="0"/>
            </a:endParaRPr>
          </a:p>
          <a:p>
            <a:r>
              <a:rPr lang="en-US" sz="2800" b="1" dirty="0" smtClean="0">
                <a:latin typeface="Times New Roman" panose="02020603050405020304" pitchFamily="18" charset="0"/>
                <a:cs typeface="Times New Roman" panose="02020603050405020304" pitchFamily="18" charset="0"/>
              </a:rPr>
              <a:t>create table </a:t>
            </a:r>
            <a:r>
              <a:rPr lang="en-US" sz="2800" dirty="0" smtClean="0">
                <a:latin typeface="Times New Roman" panose="02020603050405020304" pitchFamily="18" charset="0"/>
                <a:cs typeface="Times New Roman" panose="02020603050405020304" pitchFamily="18" charset="0"/>
              </a:rPr>
              <a:t>grade </a:t>
            </a:r>
          </a:p>
          <a:p>
            <a:r>
              <a:rPr lang="en-US" sz="2800" dirty="0" smtClean="0">
                <a:latin typeface="Times New Roman" panose="02020603050405020304" pitchFamily="18" charset="0"/>
                <a:cs typeface="Times New Roman" panose="02020603050405020304" pitchFamily="18" charset="0"/>
              </a:rPr>
              <a:t>(   roll number,</a:t>
            </a:r>
          </a:p>
          <a:p>
            <a:pPr lvl="1"/>
            <a:r>
              <a:rPr lang="en-US" sz="2800" dirty="0" err="1" smtClean="0">
                <a:latin typeface="Times New Roman" panose="02020603050405020304" pitchFamily="18" charset="0"/>
                <a:cs typeface="Times New Roman" panose="02020603050405020304" pitchFamily="18" charset="0"/>
              </a:rPr>
              <a:t>courseID</a:t>
            </a:r>
            <a:r>
              <a:rPr lang="en-US" sz="2800" dirty="0" smtClean="0">
                <a:latin typeface="Times New Roman" panose="02020603050405020304" pitchFamily="18" charset="0"/>
                <a:cs typeface="Times New Roman" panose="02020603050405020304" pitchFamily="18" charset="0"/>
              </a:rPr>
              <a:t> char(20),</a:t>
            </a:r>
          </a:p>
          <a:p>
            <a:pPr lvl="1"/>
            <a:r>
              <a:rPr lang="en-US" sz="2800" dirty="0" smtClean="0">
                <a:latin typeface="Times New Roman" panose="02020603050405020304" pitchFamily="18" charset="0"/>
                <a:cs typeface="Times New Roman" panose="02020603050405020304" pitchFamily="18" charset="0"/>
              </a:rPr>
              <a:t>grade char(10),</a:t>
            </a:r>
          </a:p>
          <a:p>
            <a:pPr lvl="1"/>
            <a:r>
              <a:rPr lang="en-US" sz="2800" b="1" dirty="0">
                <a:latin typeface="Times New Roman" panose="02020603050405020304" pitchFamily="18" charset="0"/>
                <a:cs typeface="Times New Roman" panose="02020603050405020304" pitchFamily="18" charset="0"/>
              </a:rPr>
              <a:t>c</a:t>
            </a:r>
            <a:r>
              <a:rPr lang="en-US" sz="2800" b="1" dirty="0" smtClean="0">
                <a:latin typeface="Times New Roman" panose="02020603050405020304" pitchFamily="18" charset="0"/>
                <a:cs typeface="Times New Roman" panose="02020603050405020304" pitchFamily="18" charset="0"/>
              </a:rPr>
              <a:t>onstraint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grade_pk</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primary</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key </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roll,courseID</a:t>
            </a:r>
            <a:r>
              <a:rPr lang="en-US" sz="2800" dirty="0" smtClean="0">
                <a:latin typeface="Times New Roman" panose="02020603050405020304" pitchFamily="18" charset="0"/>
                <a:cs typeface="Times New Roman" panose="02020603050405020304" pitchFamily="18" charset="0"/>
              </a:rPr>
              <a:t>),</a:t>
            </a:r>
          </a:p>
          <a:p>
            <a:pPr lvl="1"/>
            <a:r>
              <a:rPr lang="en-US" sz="2800" b="1" dirty="0" smtClean="0">
                <a:latin typeface="Times New Roman" panose="02020603050405020304" pitchFamily="18" charset="0"/>
                <a:cs typeface="Times New Roman" panose="02020603050405020304" pitchFamily="18" charset="0"/>
              </a:rPr>
              <a:t>constraint </a:t>
            </a:r>
            <a:r>
              <a:rPr lang="en-US" sz="2800" dirty="0" err="1" smtClean="0">
                <a:latin typeface="Times New Roman" panose="02020603050405020304" pitchFamily="18" charset="0"/>
                <a:cs typeface="Times New Roman" panose="02020603050405020304" pitchFamily="18" charset="0"/>
              </a:rPr>
              <a:t>fk_student</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foreign key </a:t>
            </a:r>
            <a:r>
              <a:rPr lang="en-US" sz="2800" dirty="0" smtClean="0">
                <a:latin typeface="Times New Roman" panose="02020603050405020304" pitchFamily="18" charset="0"/>
                <a:cs typeface="Times New Roman" panose="02020603050405020304" pitchFamily="18" charset="0"/>
              </a:rPr>
              <a:t>(roll) </a:t>
            </a:r>
            <a:r>
              <a:rPr lang="en-US" sz="2800" b="1" dirty="0" smtClean="0">
                <a:latin typeface="Times New Roman" panose="02020603050405020304" pitchFamily="18" charset="0"/>
                <a:cs typeface="Times New Roman" panose="02020603050405020304" pitchFamily="18" charset="0"/>
              </a:rPr>
              <a:t>references</a:t>
            </a:r>
            <a:r>
              <a:rPr lang="en-US" sz="2800" dirty="0" smtClean="0">
                <a:latin typeface="Times New Roman" panose="02020603050405020304" pitchFamily="18" charset="0"/>
                <a:cs typeface="Times New Roman" panose="02020603050405020304" pitchFamily="18" charset="0"/>
              </a:rPr>
              <a:t> student (roll),</a:t>
            </a:r>
          </a:p>
          <a:p>
            <a:pPr lvl="1"/>
            <a:r>
              <a:rPr lang="en-US" sz="2800" b="1" dirty="0" smtClean="0">
                <a:latin typeface="Times New Roman" panose="02020603050405020304" pitchFamily="18" charset="0"/>
                <a:cs typeface="Times New Roman" panose="02020603050405020304" pitchFamily="18" charset="0"/>
              </a:rPr>
              <a:t>constraint </a:t>
            </a:r>
            <a:r>
              <a:rPr lang="en-US" sz="2800" dirty="0" err="1" smtClean="0">
                <a:latin typeface="Times New Roman" panose="02020603050405020304" pitchFamily="18" charset="0"/>
                <a:cs typeface="Times New Roman" panose="02020603050405020304" pitchFamily="18" charset="0"/>
              </a:rPr>
              <a:t>fk_course</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foreign </a:t>
            </a:r>
            <a:r>
              <a:rPr lang="en-US" sz="2800" b="1" dirty="0">
                <a:latin typeface="Times New Roman" panose="02020603050405020304" pitchFamily="18" charset="0"/>
                <a:cs typeface="Times New Roman" panose="02020603050405020304" pitchFamily="18" charset="0"/>
              </a:rPr>
              <a:t>key </a:t>
            </a: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courseID</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references</a:t>
            </a:r>
            <a:r>
              <a:rPr lang="en-US" sz="2800" dirty="0" smtClean="0">
                <a:latin typeface="Times New Roman" panose="02020603050405020304" pitchFamily="18" charset="0"/>
                <a:cs typeface="Times New Roman" panose="02020603050405020304" pitchFamily="18" charset="0"/>
              </a:rPr>
              <a:t> course(</a:t>
            </a:r>
            <a:r>
              <a:rPr lang="en-US" sz="2800" dirty="0" err="1" smtClean="0">
                <a:latin typeface="Times New Roman" panose="02020603050405020304" pitchFamily="18" charset="0"/>
                <a:cs typeface="Times New Roman" panose="02020603050405020304" pitchFamily="18" charset="0"/>
              </a:rPr>
              <a:t>courseID</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t>
            </a:r>
            <a:endParaRPr lang="en-US" sz="3200" b="1"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25572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4955203"/>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Foreign Key constraint can be added or dropped using alter table command</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600" b="1" dirty="0" smtClean="0">
                <a:latin typeface="Times New Roman" panose="02020603050405020304" pitchFamily="18" charset="0"/>
                <a:cs typeface="Times New Roman" panose="02020603050405020304" pitchFamily="18" charset="0"/>
              </a:rPr>
              <a:t>Data types in Oracle:</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Character (char)</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Numeric (number)</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Date</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LOB</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RAW and Long RAW</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ROWID and UROWID</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98854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2739211"/>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Character Data types</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1. char</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2. varchar2 &amp; varchar</a:t>
            </a:r>
          </a:p>
          <a:p>
            <a:pPr marL="1371600" lvl="2"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3. LOB character data types </a:t>
            </a:r>
          </a:p>
          <a:p>
            <a:pPr marL="1371600" lvl="2"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4</a:t>
            </a:r>
            <a:r>
              <a:rPr lang="en-US" sz="2800" dirty="0" smtClean="0">
                <a:latin typeface="Times New Roman" panose="02020603050405020304" pitchFamily="18" charset="0"/>
                <a:cs typeface="Times New Roman" panose="02020603050405020304" pitchFamily="18" charset="0"/>
              </a:rPr>
              <a:t>. LONG data types</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71835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6678751"/>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1. Char Data types</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It stores </a:t>
            </a:r>
            <a:r>
              <a:rPr lang="en-US" altLang="en-US" sz="2800" dirty="0">
                <a:latin typeface="Times New Roman" panose="02020603050405020304" pitchFamily="18" charset="0"/>
                <a:cs typeface="Times New Roman" panose="02020603050405020304" pitchFamily="18" charset="0"/>
              </a:rPr>
              <a:t>fixed-length character </a:t>
            </a:r>
            <a:r>
              <a:rPr lang="en-US" altLang="en-US" sz="2800" dirty="0" smtClean="0">
                <a:latin typeface="Times New Roman" panose="02020603050405020304" pitchFamily="18" charset="0"/>
                <a:cs typeface="Times New Roman" panose="02020603050405020304" pitchFamily="18" charset="0"/>
              </a:rPr>
              <a:t>strings between </a:t>
            </a:r>
            <a:r>
              <a:rPr lang="en-US" altLang="en-US" sz="2800" dirty="0">
                <a:latin typeface="Times New Roman" panose="02020603050405020304" pitchFamily="18" charset="0"/>
                <a:cs typeface="Times New Roman" panose="02020603050405020304" pitchFamily="18" charset="0"/>
              </a:rPr>
              <a:t>1 and 2000 </a:t>
            </a:r>
            <a:r>
              <a:rPr lang="en-US" altLang="en-US" sz="2800" dirty="0" smtClean="0">
                <a:latin typeface="Times New Roman" panose="02020603050405020304" pitchFamily="18" charset="0"/>
                <a:cs typeface="Times New Roman" panose="02020603050405020304" pitchFamily="18" charset="0"/>
              </a:rPr>
              <a:t>bytes.</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Default length is one byte.</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If a string is shorter, </a:t>
            </a:r>
            <a:r>
              <a:rPr lang="en-US" altLang="en-US" sz="2800" dirty="0">
                <a:latin typeface="Times New Roman" panose="02020603050405020304" pitchFamily="18" charset="0"/>
                <a:cs typeface="Times New Roman" panose="02020603050405020304" pitchFamily="18" charset="0"/>
              </a:rPr>
              <a:t>then </a:t>
            </a:r>
            <a:r>
              <a:rPr lang="en-US" altLang="en-US" sz="2800" dirty="0" smtClean="0">
                <a:latin typeface="Times New Roman" panose="02020603050405020304" pitchFamily="18" charset="0"/>
                <a:cs typeface="Times New Roman" panose="02020603050405020304" pitchFamily="18" charset="0"/>
              </a:rPr>
              <a:t>it is </a:t>
            </a:r>
            <a:r>
              <a:rPr lang="en-US" altLang="en-US" sz="2800" dirty="0">
                <a:latin typeface="Times New Roman" panose="02020603050405020304" pitchFamily="18" charset="0"/>
                <a:cs typeface="Times New Roman" panose="02020603050405020304" pitchFamily="18" charset="0"/>
              </a:rPr>
              <a:t>blank-padded to the fixed length.</a:t>
            </a: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If </a:t>
            </a:r>
            <a:r>
              <a:rPr lang="en-US" altLang="en-US" sz="2800" dirty="0" smtClean="0">
                <a:latin typeface="Times New Roman" panose="02020603050405020304" pitchFamily="18" charset="0"/>
                <a:cs typeface="Times New Roman" panose="02020603050405020304" pitchFamily="18" charset="0"/>
              </a:rPr>
              <a:t>a string is </a:t>
            </a:r>
            <a:r>
              <a:rPr lang="en-US" altLang="en-US" sz="2800" dirty="0">
                <a:latin typeface="Times New Roman" panose="02020603050405020304" pitchFamily="18" charset="0"/>
                <a:cs typeface="Times New Roman" panose="02020603050405020304" pitchFamily="18" charset="0"/>
              </a:rPr>
              <a:t>too large, Oracle Database returns an error</a:t>
            </a:r>
            <a:r>
              <a:rPr lang="en-US" altLang="en-US"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Ex. Name char( 20 byte) //default</a:t>
            </a: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 </a:t>
            </a:r>
            <a:r>
              <a:rPr lang="en-US" altLang="en-US" sz="2800" dirty="0" smtClean="0">
                <a:latin typeface="Times New Roman" panose="02020603050405020304" pitchFamily="18" charset="0"/>
                <a:cs typeface="Times New Roman" panose="02020603050405020304" pitchFamily="18" charset="0"/>
              </a:rPr>
              <a:t>     Name char( 20 char)</a:t>
            </a:r>
            <a:endParaRPr lang="en-US" altLang="en-US" sz="2800" dirty="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2. Varchar2 and varchar </a:t>
            </a:r>
            <a:r>
              <a:rPr lang="en-US" sz="3200" b="1" dirty="0">
                <a:latin typeface="Times New Roman" panose="02020603050405020304" pitchFamily="18" charset="0"/>
                <a:cs typeface="Times New Roman" panose="02020603050405020304" pitchFamily="18" charset="0"/>
              </a:rPr>
              <a:t>Data types</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varchar2 </a:t>
            </a:r>
            <a:r>
              <a:rPr lang="en-US" altLang="en-US" sz="2800" dirty="0">
                <a:latin typeface="Times New Roman" panose="02020603050405020304" pitchFamily="18" charset="0"/>
                <a:cs typeface="Times New Roman" panose="02020603050405020304" pitchFamily="18" charset="0"/>
              </a:rPr>
              <a:t>stores </a:t>
            </a:r>
            <a:r>
              <a:rPr lang="en-US" altLang="en-US" sz="2800" dirty="0" smtClean="0">
                <a:latin typeface="Times New Roman" panose="02020603050405020304" pitchFamily="18" charset="0"/>
                <a:cs typeface="Times New Roman" panose="02020603050405020304" pitchFamily="18" charset="0"/>
              </a:rPr>
              <a:t>variable-length </a:t>
            </a:r>
            <a:r>
              <a:rPr lang="en-US" altLang="en-US" sz="2800" dirty="0">
                <a:latin typeface="Times New Roman" panose="02020603050405020304" pitchFamily="18" charset="0"/>
                <a:cs typeface="Times New Roman" panose="02020603050405020304" pitchFamily="18" charset="0"/>
              </a:rPr>
              <a:t>character strings between 1 and </a:t>
            </a:r>
            <a:r>
              <a:rPr lang="en-US" altLang="en-US" sz="2800" dirty="0" smtClean="0">
                <a:latin typeface="Times New Roman" panose="02020603050405020304" pitchFamily="18" charset="0"/>
                <a:cs typeface="Times New Roman" panose="02020603050405020304" pitchFamily="18" charset="0"/>
              </a:rPr>
              <a:t>4000 </a:t>
            </a:r>
            <a:r>
              <a:rPr lang="en-US" altLang="en-US" sz="2800" dirty="0">
                <a:latin typeface="Times New Roman" panose="02020603050405020304" pitchFamily="18" charset="0"/>
                <a:cs typeface="Times New Roman" panose="02020603050405020304" pitchFamily="18" charset="0"/>
              </a:rPr>
              <a:t>bytes.</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If a string is shorter</a:t>
            </a:r>
            <a:r>
              <a:rPr lang="en-US" altLang="en-US" sz="2800" dirty="0">
                <a:latin typeface="Times New Roman" panose="02020603050405020304" pitchFamily="18" charset="0"/>
                <a:cs typeface="Times New Roman" panose="02020603050405020304" pitchFamily="18" charset="0"/>
              </a:rPr>
              <a:t>, then it is </a:t>
            </a:r>
            <a:r>
              <a:rPr lang="en-US" altLang="en-US" sz="2800" dirty="0" smtClean="0">
                <a:latin typeface="Times New Roman" panose="02020603050405020304" pitchFamily="18" charset="0"/>
                <a:cs typeface="Times New Roman" panose="02020603050405020304" pitchFamily="18" charset="0"/>
              </a:rPr>
              <a:t>not padded.</a:t>
            </a:r>
            <a:endParaRPr lang="en-US" altLang="en-US"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If </a:t>
            </a:r>
            <a:r>
              <a:rPr lang="en-US" altLang="en-US" sz="2800" dirty="0" smtClean="0">
                <a:latin typeface="Times New Roman" panose="02020603050405020304" pitchFamily="18" charset="0"/>
                <a:cs typeface="Times New Roman" panose="02020603050405020304" pitchFamily="18" charset="0"/>
              </a:rPr>
              <a:t>a string </a:t>
            </a:r>
            <a:r>
              <a:rPr lang="en-US" altLang="en-US" sz="2800" dirty="0">
                <a:latin typeface="Times New Roman" panose="02020603050405020304" pitchFamily="18" charset="0"/>
                <a:cs typeface="Times New Roman" panose="02020603050405020304" pitchFamily="18" charset="0"/>
              </a:rPr>
              <a:t>is too large, Oracle Database returns an error</a:t>
            </a:r>
            <a:r>
              <a:rPr lang="en-US" altLang="en-US"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Varchar is synonymous to varchar2.</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Varchar2 is advised to use over varchar.</a:t>
            </a:r>
            <a:endParaRPr lang="en-US" altLang="en-US"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00331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3662541"/>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3</a:t>
            </a:r>
            <a:r>
              <a:rPr lang="en-US" sz="3200" b="1" dirty="0" smtClean="0">
                <a:latin typeface="Times New Roman" panose="02020603050405020304" pitchFamily="18" charset="0"/>
                <a:cs typeface="Times New Roman" panose="02020603050405020304" pitchFamily="18" charset="0"/>
              </a:rPr>
              <a:t>. LOB Character Data types</a:t>
            </a:r>
          </a:p>
          <a:p>
            <a:pPr marL="914400" lvl="1" indent="-457200">
              <a:buFont typeface="Arial" panose="020B0604020202020204" pitchFamily="34" charset="0"/>
              <a:buChar char="•"/>
            </a:pPr>
            <a:r>
              <a:rPr lang="en-US" altLang="en-US" sz="2800" b="1" dirty="0" smtClean="0">
                <a:latin typeface="Times New Roman" panose="02020603050405020304" pitchFamily="18" charset="0"/>
                <a:cs typeface="Times New Roman" panose="02020603050405020304" pitchFamily="18" charset="0"/>
              </a:rPr>
              <a:t>LOB</a:t>
            </a:r>
            <a:r>
              <a:rPr lang="en-US" altLang="en-US" sz="2800" dirty="0" smtClean="0">
                <a:latin typeface="Times New Roman" panose="02020603050405020304" pitchFamily="18" charset="0"/>
                <a:cs typeface="Times New Roman" panose="02020603050405020304" pitchFamily="18" charset="0"/>
              </a:rPr>
              <a:t> = Large Object</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LOB datatypes for character data are CLOB and NCLOB.</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They can store up to 8 TB of data. </a:t>
            </a:r>
            <a:endParaRPr lang="en-US" altLang="en-US" sz="2800" dirty="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4. Long Data types (LONG)</a:t>
            </a:r>
            <a:endParaRPr lang="en-US" sz="3200" b="1"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It can store up to 2 GB of variable-length string.</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It is not recommended by oracle.</a:t>
            </a:r>
          </a:p>
          <a:p>
            <a:pPr marL="914400" lvl="1" indent="-457200">
              <a:buFont typeface="Arial" panose="020B0604020202020204" pitchFamily="34" charset="0"/>
              <a:buChar char="•"/>
            </a:pPr>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3143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6186309"/>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Numeric Data types</a:t>
            </a:r>
          </a:p>
          <a:p>
            <a:pPr marL="914400" lvl="1"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Number data type:</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Number </a:t>
            </a:r>
            <a:r>
              <a:rPr lang="en-US" sz="2800" dirty="0">
                <a:latin typeface="Times New Roman" panose="02020603050405020304" pitchFamily="18" charset="0"/>
                <a:cs typeface="Times New Roman" panose="02020603050405020304" pitchFamily="18" charset="0"/>
              </a:rPr>
              <a:t>datatypes store positive and negative </a:t>
            </a:r>
            <a:r>
              <a:rPr lang="en-US" sz="2800" b="1" dirty="0">
                <a:latin typeface="Times New Roman" panose="02020603050405020304" pitchFamily="18" charset="0"/>
                <a:cs typeface="Times New Roman" panose="02020603050405020304" pitchFamily="18" charset="0"/>
              </a:rPr>
              <a:t>fixed</a:t>
            </a:r>
            <a:r>
              <a:rPr lang="en-US" sz="2800" dirty="0">
                <a:latin typeface="Times New Roman" panose="02020603050405020304" pitchFamily="18" charset="0"/>
                <a:cs typeface="Times New Roman" panose="02020603050405020304" pitchFamily="18" charset="0"/>
              </a:rPr>
              <a:t> and </a:t>
            </a:r>
            <a:r>
              <a:rPr lang="en-US" sz="2800" b="1" dirty="0">
                <a:latin typeface="Times New Roman" panose="02020603050405020304" pitchFamily="18" charset="0"/>
                <a:cs typeface="Times New Roman" panose="02020603050405020304" pitchFamily="18" charset="0"/>
              </a:rPr>
              <a:t>floating-point</a:t>
            </a:r>
            <a:r>
              <a:rPr lang="en-US" sz="2800" dirty="0">
                <a:latin typeface="Times New Roman" panose="02020603050405020304" pitchFamily="18" charset="0"/>
                <a:cs typeface="Times New Roman" panose="02020603050405020304" pitchFamily="18" charset="0"/>
              </a:rPr>
              <a:t> numbers, </a:t>
            </a:r>
            <a:r>
              <a:rPr lang="en-US" sz="2800" b="1" dirty="0">
                <a:latin typeface="Times New Roman" panose="02020603050405020304" pitchFamily="18" charset="0"/>
                <a:cs typeface="Times New Roman" panose="02020603050405020304" pitchFamily="18" charset="0"/>
              </a:rPr>
              <a:t>zero</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infinity</a:t>
            </a:r>
            <a:r>
              <a:rPr lang="en-US" sz="2800" dirty="0">
                <a:latin typeface="Times New Roman" panose="02020603050405020304" pitchFamily="18" charset="0"/>
                <a:cs typeface="Times New Roman" panose="02020603050405020304" pitchFamily="18" charset="0"/>
              </a:rPr>
              <a:t>, and values that are the undefined result of an operation (that is, is "not a number" or </a:t>
            </a:r>
            <a:r>
              <a:rPr lang="en-US" sz="2800" b="1" dirty="0">
                <a:latin typeface="Times New Roman" panose="02020603050405020304" pitchFamily="18" charset="0"/>
                <a:cs typeface="Times New Roman" panose="02020603050405020304" pitchFamily="18" charset="0"/>
              </a:rPr>
              <a:t>NAN</a:t>
            </a:r>
            <a:r>
              <a:rPr lang="en-US"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Syntax:</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Column-name </a:t>
            </a:r>
            <a:r>
              <a:rPr lang="en-US" sz="2800" b="1" dirty="0" smtClean="0">
                <a:latin typeface="Times New Roman" panose="02020603050405020304" pitchFamily="18" charset="0"/>
                <a:cs typeface="Times New Roman" panose="02020603050405020304" pitchFamily="18" charset="0"/>
              </a:rPr>
              <a:t>number</a:t>
            </a:r>
            <a:r>
              <a:rPr lang="en-US" sz="2800" dirty="0" smtClean="0">
                <a:latin typeface="Times New Roman" panose="02020603050405020304" pitchFamily="18" charset="0"/>
                <a:cs typeface="Times New Roman" panose="02020603050405020304" pitchFamily="18" charset="0"/>
              </a:rPr>
              <a:t>(precision, scale)</a:t>
            </a:r>
          </a:p>
          <a:p>
            <a:pPr marL="914400" lvl="1"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Precision</a:t>
            </a:r>
            <a:r>
              <a:rPr lang="en-US" sz="2800" dirty="0" smtClean="0">
                <a:latin typeface="Times New Roman" panose="02020603050405020304" pitchFamily="18" charset="0"/>
                <a:cs typeface="Times New Roman" panose="02020603050405020304" pitchFamily="18" charset="0"/>
              </a:rPr>
              <a:t> is the total number of digits</a:t>
            </a:r>
          </a:p>
          <a:p>
            <a:pPr marL="914400" lvl="1"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Scale</a:t>
            </a:r>
            <a:r>
              <a:rPr lang="en-US" sz="2800" dirty="0" smtClean="0">
                <a:latin typeface="Times New Roman" panose="02020603050405020304" pitchFamily="18" charset="0"/>
                <a:cs typeface="Times New Roman" panose="02020603050405020304" pitchFamily="18" charset="0"/>
              </a:rPr>
              <a:t> is the </a:t>
            </a:r>
            <a:r>
              <a:rPr lang="en-US" sz="2800" dirty="0">
                <a:latin typeface="Times New Roman" panose="02020603050405020304" pitchFamily="18" charset="0"/>
                <a:cs typeface="Times New Roman" panose="02020603050405020304" pitchFamily="18" charset="0"/>
              </a:rPr>
              <a:t>total number of </a:t>
            </a:r>
            <a:r>
              <a:rPr lang="en-US" sz="2800" dirty="0" smtClean="0">
                <a:latin typeface="Times New Roman" panose="02020603050405020304" pitchFamily="18" charset="0"/>
                <a:cs typeface="Times New Roman" panose="02020603050405020304" pitchFamily="18" charset="0"/>
              </a:rPr>
              <a:t>digits to the right of the decimal point</a:t>
            </a:r>
          </a:p>
          <a:p>
            <a:pPr marL="914400" lvl="1"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If a precision is not specified, the column stores values as given</a:t>
            </a:r>
            <a:r>
              <a:rPr lang="en-US"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If </a:t>
            </a:r>
            <a:r>
              <a:rPr lang="en-US" sz="2800" dirty="0">
                <a:latin typeface="Times New Roman" panose="02020603050405020304" pitchFamily="18" charset="0"/>
                <a:cs typeface="Times New Roman" panose="02020603050405020304" pitchFamily="18" charset="0"/>
              </a:rPr>
              <a:t>no scale is specified, the scale is zero</a:t>
            </a:r>
            <a:r>
              <a:rPr lang="en-US"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Example:</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Height number(8,4);</a:t>
            </a:r>
            <a:endParaRPr lang="en-US"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74721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2739211"/>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Date Data types</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1. data </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2. timestamp</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3. timestamp with time zone </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4. timestamp with local time zone</a:t>
            </a:r>
          </a:p>
          <a:p>
            <a:pPr marL="914400" lvl="1"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60371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19"/>
            <a:ext cx="10515600" cy="1325563"/>
          </a:xfrm>
        </p:spPr>
        <p:txBody>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2574" y="1540618"/>
            <a:ext cx="10515600" cy="4351338"/>
          </a:xfrm>
        </p:spPr>
        <p:txBody>
          <a:bodyPr>
            <a:normAutofit/>
          </a:bodyPr>
          <a:lstStyle/>
          <a:p>
            <a:r>
              <a:rPr lang="en-US" sz="3200" b="1" dirty="0" smtClean="0">
                <a:latin typeface="Times New Roman" panose="02020603050405020304" pitchFamily="18" charset="0"/>
                <a:cs typeface="Times New Roman" panose="02020603050405020304" pitchFamily="18" charset="0"/>
              </a:rPr>
              <a:t>Database System:</a:t>
            </a:r>
          </a:p>
          <a:p>
            <a:r>
              <a:rPr lang="en-US" dirty="0" smtClean="0">
                <a:latin typeface="Times New Roman" panose="02020603050405020304" pitchFamily="18" charset="0"/>
                <a:cs typeface="Times New Roman" panose="02020603050405020304" pitchFamily="18" charset="0"/>
              </a:rPr>
              <a:t>It is a computerized system (hardware + software) that is used to store, retrieve and manipulate data in a database.</a:t>
            </a:r>
          </a:p>
          <a:p>
            <a:r>
              <a:rPr lang="en-US" b="1" dirty="0" smtClean="0">
                <a:latin typeface="Times New Roman" panose="02020603050405020304" pitchFamily="18" charset="0"/>
                <a:cs typeface="Times New Roman" panose="02020603050405020304" pitchFamily="18" charset="0"/>
              </a:rPr>
              <a:t>Hardware requirements: </a:t>
            </a:r>
          </a:p>
          <a:p>
            <a:pPr lvl="1"/>
            <a:r>
              <a:rPr lang="en-US" sz="2800" dirty="0" smtClean="0">
                <a:latin typeface="Times New Roman" panose="02020603050405020304" pitchFamily="18" charset="0"/>
                <a:cs typeface="Times New Roman" panose="02020603050405020304" pitchFamily="18" charset="0"/>
              </a:rPr>
              <a:t>Secondary Storage like Disks and Tapes  </a:t>
            </a:r>
          </a:p>
          <a:p>
            <a:pPr lvl="1"/>
            <a:r>
              <a:rPr lang="en-US" sz="2800" dirty="0" smtClean="0">
                <a:latin typeface="Times New Roman" panose="02020603050405020304" pitchFamily="18" charset="0"/>
                <a:cs typeface="Times New Roman" panose="02020603050405020304" pitchFamily="18" charset="0"/>
              </a:rPr>
              <a:t>Processors and associated Primary memory</a:t>
            </a:r>
          </a:p>
          <a:p>
            <a:r>
              <a:rPr lang="en-US" b="1" dirty="0" smtClean="0">
                <a:latin typeface="Times New Roman" panose="02020603050405020304" pitchFamily="18" charset="0"/>
                <a:cs typeface="Times New Roman" panose="02020603050405020304" pitchFamily="18" charset="0"/>
              </a:rPr>
              <a:t>Software requirements:</a:t>
            </a:r>
          </a:p>
          <a:p>
            <a:pPr lvl="1"/>
            <a:r>
              <a:rPr lang="en-US" sz="2800" dirty="0" smtClean="0">
                <a:latin typeface="Times New Roman" panose="02020603050405020304" pitchFamily="18" charset="0"/>
                <a:cs typeface="Times New Roman" panose="02020603050405020304" pitchFamily="18" charset="0"/>
              </a:rPr>
              <a:t>DBMS and Application programs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0314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6186309"/>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1. Date Data type</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It is used to represent a date with the default format </a:t>
            </a:r>
            <a:r>
              <a:rPr lang="en-US" sz="2800" b="1" dirty="0" smtClean="0">
                <a:latin typeface="Times New Roman" panose="02020603050405020304" pitchFamily="18" charset="0"/>
                <a:cs typeface="Times New Roman" panose="02020603050405020304" pitchFamily="18" charset="0"/>
              </a:rPr>
              <a:t>‘</a:t>
            </a:r>
            <a:r>
              <a:rPr lang="en-US" sz="2800" b="1" dirty="0" err="1" smtClean="0">
                <a:latin typeface="Times New Roman" panose="02020603050405020304" pitchFamily="18" charset="0"/>
                <a:cs typeface="Times New Roman" panose="02020603050405020304" pitchFamily="18" charset="0"/>
              </a:rPr>
              <a:t>yyyy</a:t>
            </a:r>
            <a:r>
              <a:rPr lang="en-US" sz="2800" b="1" dirty="0" smtClean="0">
                <a:latin typeface="Times New Roman" panose="02020603050405020304" pitchFamily="18" charset="0"/>
                <a:cs typeface="Times New Roman" panose="02020603050405020304" pitchFamily="18" charset="0"/>
              </a:rPr>
              <a:t>-mm-</a:t>
            </a:r>
            <a:r>
              <a:rPr lang="en-US" sz="2800" b="1" dirty="0" err="1" smtClean="0">
                <a:latin typeface="Times New Roman" panose="02020603050405020304" pitchFamily="18" charset="0"/>
                <a:cs typeface="Times New Roman" panose="02020603050405020304" pitchFamily="18" charset="0"/>
              </a:rPr>
              <a:t>dd</a:t>
            </a:r>
            <a:r>
              <a:rPr lang="en-US" sz="2800" b="1"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It also represents time.</a:t>
            </a:r>
          </a:p>
          <a:p>
            <a:pPr marL="914400" lvl="1"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Example:</a:t>
            </a:r>
          </a:p>
          <a:p>
            <a:pPr marL="914400" lvl="1"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create table student</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roll </a:t>
            </a:r>
            <a:r>
              <a:rPr lang="en-US" sz="2800" b="1" dirty="0">
                <a:latin typeface="Times New Roman" panose="02020603050405020304" pitchFamily="18" charset="0"/>
                <a:cs typeface="Times New Roman" panose="02020603050405020304" pitchFamily="18" charset="0"/>
              </a:rPr>
              <a:t>number</a:t>
            </a:r>
            <a:r>
              <a:rPr lang="en-US" sz="2800" dirty="0">
                <a:latin typeface="Times New Roman" panose="02020603050405020304" pitchFamily="18" charset="0"/>
                <a:cs typeface="Times New Roman" panose="02020603050405020304" pitchFamily="18" charset="0"/>
              </a:rPr>
              <a:t>,</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name </a:t>
            </a:r>
            <a:r>
              <a:rPr lang="en-US" sz="2800" b="1" dirty="0">
                <a:latin typeface="Times New Roman" panose="02020603050405020304" pitchFamily="18" charset="0"/>
                <a:cs typeface="Times New Roman" panose="02020603050405020304" pitchFamily="18" charset="0"/>
              </a:rPr>
              <a:t>char</a:t>
            </a:r>
            <a:r>
              <a:rPr lang="en-US" sz="2800" dirty="0">
                <a:latin typeface="Times New Roman" panose="02020603050405020304" pitchFamily="18" charset="0"/>
                <a:cs typeface="Times New Roman" panose="02020603050405020304" pitchFamily="18" charset="0"/>
              </a:rPr>
              <a:t>(20 char),</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DOB  </a:t>
            </a:r>
            <a:r>
              <a:rPr lang="en-US" sz="2800" b="1" dirty="0">
                <a:latin typeface="Times New Roman" panose="02020603050405020304" pitchFamily="18" charset="0"/>
                <a:cs typeface="Times New Roman" panose="02020603050405020304" pitchFamily="18" charset="0"/>
              </a:rPr>
              <a:t>date</a:t>
            </a:r>
            <a:r>
              <a:rPr lang="en-US" sz="2800" dirty="0">
                <a:latin typeface="Times New Roman" panose="02020603050405020304" pitchFamily="18" charset="0"/>
                <a:cs typeface="Times New Roman" panose="02020603050405020304" pitchFamily="18" charset="0"/>
              </a:rPr>
              <a:t>,</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constraint</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student_pk</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primary key </a:t>
            </a:r>
            <a:r>
              <a:rPr lang="en-US" sz="2800" dirty="0">
                <a:latin typeface="Times New Roman" panose="02020603050405020304" pitchFamily="18" charset="0"/>
                <a:cs typeface="Times New Roman" panose="02020603050405020304" pitchFamily="18" charset="0"/>
              </a:rPr>
              <a:t>(roll)</a:t>
            </a:r>
          </a:p>
          <a:p>
            <a:pPr lvl="1"/>
            <a:r>
              <a:rPr lang="en-US" sz="2800" dirty="0">
                <a:latin typeface="Times New Roman" panose="02020603050405020304" pitchFamily="18" charset="0"/>
                <a:cs typeface="Times New Roman" panose="02020603050405020304" pitchFamily="18" charset="0"/>
              </a:rPr>
              <a:t>    );</a:t>
            </a:r>
          </a:p>
          <a:p>
            <a:pPr marL="914400" lvl="1"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insert into </a:t>
            </a:r>
            <a:r>
              <a:rPr lang="en-US" sz="2800" dirty="0">
                <a:latin typeface="Times New Roman" panose="02020603050405020304" pitchFamily="18" charset="0"/>
                <a:cs typeface="Times New Roman" panose="02020603050405020304" pitchFamily="18" charset="0"/>
              </a:rPr>
              <a:t>student </a:t>
            </a:r>
            <a:r>
              <a:rPr lang="en-US" sz="2800" b="1" dirty="0">
                <a:latin typeface="Times New Roman" panose="02020603050405020304" pitchFamily="18" charset="0"/>
                <a:cs typeface="Times New Roman" panose="02020603050405020304" pitchFamily="18" charset="0"/>
              </a:rPr>
              <a:t>values</a:t>
            </a:r>
            <a:r>
              <a:rPr lang="en-US" sz="2800" dirty="0">
                <a:latin typeface="Times New Roman" panose="02020603050405020304" pitchFamily="18" charset="0"/>
                <a:cs typeface="Times New Roman" panose="02020603050405020304" pitchFamily="18" charset="0"/>
              </a:rPr>
              <a:t>(111,'AA',</a:t>
            </a:r>
            <a:r>
              <a:rPr lang="en-US" sz="2800" b="1" dirty="0">
                <a:latin typeface="Times New Roman" panose="02020603050405020304" pitchFamily="18" charset="0"/>
                <a:cs typeface="Times New Roman" panose="02020603050405020304" pitchFamily="18" charset="0"/>
              </a:rPr>
              <a:t>date</a:t>
            </a:r>
            <a:r>
              <a:rPr lang="en-US" sz="2800" dirty="0">
                <a:latin typeface="Times New Roman" panose="02020603050405020304" pitchFamily="18" charset="0"/>
                <a:cs typeface="Times New Roman" panose="02020603050405020304" pitchFamily="18" charset="0"/>
              </a:rPr>
              <a:t> '1999-02-17');</a:t>
            </a:r>
          </a:p>
          <a:p>
            <a:pPr marL="914400" lvl="1"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insert into </a:t>
            </a:r>
            <a:r>
              <a:rPr lang="en-US" sz="2800" dirty="0">
                <a:latin typeface="Times New Roman" panose="02020603050405020304" pitchFamily="18" charset="0"/>
                <a:cs typeface="Times New Roman" panose="02020603050405020304" pitchFamily="18" charset="0"/>
              </a:rPr>
              <a:t>student </a:t>
            </a:r>
            <a:r>
              <a:rPr lang="en-US" sz="2800" b="1" dirty="0">
                <a:latin typeface="Times New Roman" panose="02020603050405020304" pitchFamily="18" charset="0"/>
                <a:cs typeface="Times New Roman" panose="02020603050405020304" pitchFamily="18" charset="0"/>
              </a:rPr>
              <a:t>values</a:t>
            </a:r>
            <a:r>
              <a:rPr lang="en-US" sz="2800" dirty="0">
                <a:latin typeface="Times New Roman" panose="02020603050405020304" pitchFamily="18" charset="0"/>
                <a:cs typeface="Times New Roman" panose="02020603050405020304" pitchFamily="18" charset="0"/>
              </a:rPr>
              <a:t>(222,'bbb',</a:t>
            </a:r>
            <a:r>
              <a:rPr lang="en-US" sz="2800" b="1" dirty="0">
                <a:latin typeface="Times New Roman" panose="02020603050405020304" pitchFamily="18" charset="0"/>
                <a:cs typeface="Times New Roman" panose="02020603050405020304" pitchFamily="18" charset="0"/>
              </a:rPr>
              <a:t>date</a:t>
            </a:r>
            <a:r>
              <a:rPr lang="en-US" sz="2800" dirty="0">
                <a:latin typeface="Times New Roman" panose="02020603050405020304" pitchFamily="18" charset="0"/>
                <a:cs typeface="Times New Roman" panose="02020603050405020304" pitchFamily="18" charset="0"/>
              </a:rPr>
              <a:t> '2002-12-25');</a:t>
            </a:r>
            <a:endParaRPr lang="en-US" sz="2800" dirty="0" smtClean="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95515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6124754"/>
          </a:xfrm>
          <a:prstGeom prst="rect">
            <a:avLst/>
          </a:prstGeom>
        </p:spPr>
        <p:txBody>
          <a:bodyPr wrap="square">
            <a:spAutoFit/>
          </a:bodyPr>
          <a:lstStyle/>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Format date using </a:t>
            </a:r>
            <a:r>
              <a:rPr lang="en-US" sz="2800" b="1" dirty="0" err="1" smtClean="0">
                <a:latin typeface="Times New Roman" panose="02020603050405020304" pitchFamily="18" charset="0"/>
                <a:cs typeface="Times New Roman" panose="02020603050405020304" pitchFamily="18" charset="0"/>
              </a:rPr>
              <a:t>to_date</a:t>
            </a:r>
            <a:r>
              <a:rPr lang="en-US" sz="2800" b="1" dirty="0" smtClean="0">
                <a:latin typeface="Times New Roman" panose="02020603050405020304" pitchFamily="18" charset="0"/>
                <a:cs typeface="Times New Roman" panose="02020603050405020304" pitchFamily="18" charset="0"/>
              </a:rPr>
              <a:t>( ) function:</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Syntax:</a:t>
            </a:r>
          </a:p>
          <a:p>
            <a:pPr marL="457200" indent="-457200">
              <a:buFont typeface="Arial" panose="020B0604020202020204" pitchFamily="34" charset="0"/>
              <a:buChar char="•"/>
            </a:pPr>
            <a:r>
              <a:rPr lang="en-US" sz="2800" b="1" dirty="0" err="1" smtClean="0">
                <a:latin typeface="Times New Roman" panose="02020603050405020304" pitchFamily="18" charset="0"/>
                <a:cs typeface="Times New Roman" panose="02020603050405020304" pitchFamily="18" charset="0"/>
              </a:rPr>
              <a:t>To_date</a:t>
            </a:r>
            <a:r>
              <a:rPr lang="en-US" sz="2800" dirty="0" smtClean="0">
                <a:latin typeface="Times New Roman" panose="02020603050405020304" pitchFamily="18" charset="0"/>
                <a:cs typeface="Times New Roman" panose="02020603050405020304" pitchFamily="18" charset="0"/>
              </a:rPr>
              <a:t>(&lt;string&gt;,&lt;format&gt;)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insert into </a:t>
            </a:r>
            <a:r>
              <a:rPr lang="en-US" sz="2800" dirty="0">
                <a:latin typeface="Times New Roman" panose="02020603050405020304" pitchFamily="18" charset="0"/>
                <a:cs typeface="Times New Roman" panose="02020603050405020304" pitchFamily="18" charset="0"/>
              </a:rPr>
              <a:t>student </a:t>
            </a:r>
            <a:r>
              <a:rPr lang="en-US" sz="2800" b="1" dirty="0">
                <a:latin typeface="Times New Roman" panose="02020603050405020304" pitchFamily="18" charset="0"/>
                <a:cs typeface="Times New Roman" panose="02020603050405020304" pitchFamily="18" charset="0"/>
              </a:rPr>
              <a:t>values</a:t>
            </a:r>
            <a:r>
              <a:rPr lang="en-US" sz="2800" dirty="0">
                <a:latin typeface="Times New Roman" panose="02020603050405020304" pitchFamily="18" charset="0"/>
                <a:cs typeface="Times New Roman" panose="02020603050405020304" pitchFamily="18" charset="0"/>
              </a:rPr>
              <a:t>(111,'AA</a:t>
            </a:r>
            <a:r>
              <a:rPr lang="en-US" sz="2800" dirty="0" smtClean="0">
                <a:latin typeface="Times New Roman" panose="02020603050405020304" pitchFamily="18" charset="0"/>
                <a:cs typeface="Times New Roman" panose="02020603050405020304" pitchFamily="18" charset="0"/>
              </a:rPr>
              <a:t>',</a:t>
            </a:r>
            <a:r>
              <a:rPr lang="en-US" sz="2800" b="1" dirty="0" smtClean="0">
                <a:latin typeface="Times New Roman" panose="02020603050405020304" pitchFamily="18" charset="0"/>
                <a:cs typeface="Times New Roman" panose="02020603050405020304" pitchFamily="18" charset="0"/>
              </a:rPr>
              <a:t>to_date(</a:t>
            </a:r>
            <a:r>
              <a:rPr lang="en-US" sz="2800" dirty="0" smtClean="0">
                <a:latin typeface="Times New Roman" panose="02020603050405020304" pitchFamily="18" charset="0"/>
                <a:cs typeface="Times New Roman" panose="02020603050405020304" pitchFamily="18" charset="0"/>
              </a:rPr>
              <a:t>’25-01-2017‘,’dd-mm-yyyy’);</a:t>
            </a: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Format date display using </a:t>
            </a:r>
            <a:r>
              <a:rPr lang="en-US" sz="2800" b="1" dirty="0" err="1" smtClean="0">
                <a:latin typeface="Times New Roman" panose="02020603050405020304" pitchFamily="18" charset="0"/>
                <a:cs typeface="Times New Roman" panose="02020603050405020304" pitchFamily="18" charset="0"/>
              </a:rPr>
              <a:t>to_char</a:t>
            </a:r>
            <a:r>
              <a:rPr lang="en-US" sz="2800" b="1" dirty="0" smtClean="0">
                <a:latin typeface="Times New Roman" panose="02020603050405020304" pitchFamily="18" charset="0"/>
                <a:cs typeface="Times New Roman" panose="02020603050405020304" pitchFamily="18" charset="0"/>
              </a:rPr>
              <a:t>( ) function:</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Select </a:t>
            </a:r>
            <a:r>
              <a:rPr lang="en-US" sz="2800" b="1" dirty="0" err="1" smtClean="0">
                <a:latin typeface="Times New Roman" panose="02020603050405020304" pitchFamily="18" charset="0"/>
                <a:cs typeface="Times New Roman" panose="02020603050405020304" pitchFamily="18" charset="0"/>
              </a:rPr>
              <a:t>to_char</a:t>
            </a:r>
            <a:r>
              <a:rPr lang="en-US" sz="2800" dirty="0" smtClean="0">
                <a:latin typeface="Times New Roman" panose="02020603050405020304" pitchFamily="18" charset="0"/>
                <a:cs typeface="Times New Roman" panose="02020603050405020304" pitchFamily="18" charset="0"/>
              </a:rPr>
              <a:t>(DOB,’</a:t>
            </a:r>
            <a:r>
              <a:rPr lang="en-US" sz="2800" dirty="0" err="1" smtClean="0">
                <a:latin typeface="Times New Roman" panose="02020603050405020304" pitchFamily="18" charset="0"/>
                <a:cs typeface="Times New Roman" panose="02020603050405020304" pitchFamily="18" charset="0"/>
              </a:rPr>
              <a:t>mo</a:t>
            </a:r>
            <a:r>
              <a:rPr lang="en-US" sz="2800" dirty="0" smtClean="0">
                <a:latin typeface="Times New Roman" panose="02020603050405020304" pitchFamily="18" charset="0"/>
                <a:cs typeface="Times New Roman" panose="02020603050405020304" pitchFamily="18" charset="0"/>
              </a:rPr>
              <a:t>nth-dy-yyyy’) from student;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Output = January-fri-2017</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Dates can be added and subtracted</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They can be compared</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b="1" dirty="0" smtClean="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6416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6309420"/>
          </a:xfrm>
          <a:prstGeom prst="rect">
            <a:avLst/>
          </a:prstGeom>
        </p:spPr>
        <p:txBody>
          <a:bodyPr wrap="square">
            <a:spAutoFit/>
          </a:bodyPr>
          <a:lstStyle/>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2</a:t>
            </a:r>
            <a:r>
              <a:rPr lang="en-US" sz="3200" b="1" dirty="0" smtClean="0">
                <a:latin typeface="Times New Roman" panose="02020603050405020304" pitchFamily="18" charset="0"/>
                <a:cs typeface="Times New Roman" panose="02020603050405020304" pitchFamily="18" charset="0"/>
              </a:rPr>
              <a:t>. timestamp Data type</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format </a:t>
            </a:r>
            <a:r>
              <a:rPr lang="en-US" sz="3200" b="1" dirty="0" smtClean="0">
                <a:latin typeface="Times New Roman" panose="02020603050405020304" pitchFamily="18" charset="0"/>
                <a:cs typeface="Times New Roman" panose="02020603050405020304" pitchFamily="18" charset="0"/>
              </a:rPr>
              <a:t>‘yyyy-mm-dd:hh24:mi:ss.ff’.</a:t>
            </a:r>
          </a:p>
          <a:p>
            <a:pPr marL="914400" lvl="1" indent="-4572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Timestamp[</a:t>
            </a:r>
            <a:r>
              <a:rPr lang="en-US" sz="3200" dirty="0" err="1" smtClean="0">
                <a:latin typeface="Times New Roman" panose="02020603050405020304" pitchFamily="18" charset="0"/>
                <a:cs typeface="Times New Roman" panose="02020603050405020304" pitchFamily="18" charset="0"/>
              </a:rPr>
              <a:t>fractional_second_precision</a:t>
            </a:r>
            <a:r>
              <a:rPr lang="en-US" sz="32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fraction_of_second</a:t>
            </a:r>
            <a:r>
              <a:rPr lang="en-US" sz="2800" dirty="0" smtClean="0">
                <a:latin typeface="Times New Roman" panose="02020603050405020304" pitchFamily="18" charset="0"/>
                <a:cs typeface="Times New Roman" panose="02020603050405020304" pitchFamily="18" charset="0"/>
              </a:rPr>
              <a:t> can range from 0 to 9</a:t>
            </a: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Default value is 6</a:t>
            </a:r>
          </a:p>
          <a:p>
            <a:pPr marL="914400" lvl="1"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Example:</a:t>
            </a:r>
          </a:p>
          <a:p>
            <a:pPr marL="914400" lvl="1"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create table student</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roll </a:t>
            </a:r>
            <a:r>
              <a:rPr lang="en-US" sz="2800" b="1" dirty="0">
                <a:latin typeface="Times New Roman" panose="02020603050405020304" pitchFamily="18" charset="0"/>
                <a:cs typeface="Times New Roman" panose="02020603050405020304" pitchFamily="18" charset="0"/>
              </a:rPr>
              <a:t>number</a:t>
            </a:r>
            <a:r>
              <a:rPr lang="en-US" sz="2800" dirty="0">
                <a:latin typeface="Times New Roman" panose="02020603050405020304" pitchFamily="18" charset="0"/>
                <a:cs typeface="Times New Roman" panose="02020603050405020304" pitchFamily="18" charset="0"/>
              </a:rPr>
              <a:t>,</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name </a:t>
            </a:r>
            <a:r>
              <a:rPr lang="en-US" sz="2800" b="1" dirty="0">
                <a:latin typeface="Times New Roman" panose="02020603050405020304" pitchFamily="18" charset="0"/>
                <a:cs typeface="Times New Roman" panose="02020603050405020304" pitchFamily="18" charset="0"/>
              </a:rPr>
              <a:t>char</a:t>
            </a:r>
            <a:r>
              <a:rPr lang="en-US" sz="2800" dirty="0">
                <a:latin typeface="Times New Roman" panose="02020603050405020304" pitchFamily="18" charset="0"/>
                <a:cs typeface="Times New Roman" panose="02020603050405020304" pitchFamily="18" charset="0"/>
              </a:rPr>
              <a:t>(20 char),</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DOB  </a:t>
            </a:r>
            <a:r>
              <a:rPr lang="en-US" sz="2800" b="1" dirty="0" smtClean="0">
                <a:latin typeface="Times New Roman" panose="02020603050405020304" pitchFamily="18" charset="0"/>
                <a:cs typeface="Times New Roman" panose="02020603050405020304" pitchFamily="18" charset="0"/>
              </a:rPr>
              <a:t>timestamp</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constraint</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student_pk</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primary key </a:t>
            </a:r>
            <a:r>
              <a:rPr lang="en-US" sz="2800" dirty="0">
                <a:latin typeface="Times New Roman" panose="02020603050405020304" pitchFamily="18" charset="0"/>
                <a:cs typeface="Times New Roman" panose="02020603050405020304" pitchFamily="18" charset="0"/>
              </a:rPr>
              <a:t>(roll)</a:t>
            </a:r>
          </a:p>
          <a:p>
            <a:pPr lvl="1"/>
            <a:r>
              <a:rPr lang="en-US" sz="28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endParaRPr lang="en-US" sz="28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insert </a:t>
            </a:r>
            <a:r>
              <a:rPr lang="en-US" sz="2800" b="1" dirty="0">
                <a:latin typeface="Times New Roman" panose="02020603050405020304" pitchFamily="18" charset="0"/>
                <a:cs typeface="Times New Roman" panose="02020603050405020304" pitchFamily="18" charset="0"/>
              </a:rPr>
              <a:t>into </a:t>
            </a:r>
            <a:r>
              <a:rPr lang="en-US" sz="2800" dirty="0">
                <a:latin typeface="Times New Roman" panose="02020603050405020304" pitchFamily="18" charset="0"/>
                <a:cs typeface="Times New Roman" panose="02020603050405020304" pitchFamily="18" charset="0"/>
              </a:rPr>
              <a:t>student </a:t>
            </a:r>
            <a:r>
              <a:rPr lang="en-US" sz="2800" b="1" dirty="0">
                <a:latin typeface="Times New Roman" panose="02020603050405020304" pitchFamily="18" charset="0"/>
                <a:cs typeface="Times New Roman" panose="02020603050405020304" pitchFamily="18" charset="0"/>
              </a:rPr>
              <a:t>values</a:t>
            </a:r>
            <a:r>
              <a:rPr lang="en-US" sz="2800" dirty="0">
                <a:latin typeface="Times New Roman" panose="02020603050405020304" pitchFamily="18" charset="0"/>
                <a:cs typeface="Times New Roman" panose="02020603050405020304" pitchFamily="18" charset="0"/>
              </a:rPr>
              <a:t>(111,'AA', </a:t>
            </a:r>
            <a:r>
              <a:rPr lang="en-US" sz="2800" b="1" dirty="0" smtClean="0">
                <a:latin typeface="Times New Roman" panose="02020603050405020304" pitchFamily="18" charset="0"/>
                <a:cs typeface="Times New Roman" panose="02020603050405020304" pitchFamily="18" charset="0"/>
              </a:rPr>
              <a:t>timestamp </a:t>
            </a:r>
            <a:r>
              <a:rPr lang="en-US" sz="2800" dirty="0" smtClean="0">
                <a:latin typeface="Times New Roman" panose="02020603050405020304" pitchFamily="18" charset="0"/>
                <a:cs typeface="Times New Roman" panose="02020603050405020304" pitchFamily="18" charset="0"/>
              </a:rPr>
              <a:t>'2010-01-10 13:15:04.22');</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94435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4031873"/>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3. timestamp Data type with time zone</a:t>
            </a:r>
          </a:p>
          <a:p>
            <a:pPr marL="914400" lvl="1"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Example:</a:t>
            </a:r>
          </a:p>
          <a:p>
            <a:pPr marL="914400" lvl="1"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create table student</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roll </a:t>
            </a:r>
            <a:r>
              <a:rPr lang="en-US" sz="2800" b="1" dirty="0">
                <a:latin typeface="Times New Roman" panose="02020603050405020304" pitchFamily="18" charset="0"/>
                <a:cs typeface="Times New Roman" panose="02020603050405020304" pitchFamily="18" charset="0"/>
              </a:rPr>
              <a:t>number</a:t>
            </a:r>
            <a:r>
              <a:rPr lang="en-US" sz="2800" dirty="0">
                <a:latin typeface="Times New Roman" panose="02020603050405020304" pitchFamily="18" charset="0"/>
                <a:cs typeface="Times New Roman" panose="02020603050405020304" pitchFamily="18" charset="0"/>
              </a:rPr>
              <a:t>,</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name </a:t>
            </a:r>
            <a:r>
              <a:rPr lang="en-US" sz="2800" b="1" dirty="0">
                <a:latin typeface="Times New Roman" panose="02020603050405020304" pitchFamily="18" charset="0"/>
                <a:cs typeface="Times New Roman" panose="02020603050405020304" pitchFamily="18" charset="0"/>
              </a:rPr>
              <a:t>char</a:t>
            </a:r>
            <a:r>
              <a:rPr lang="en-US" sz="2800" dirty="0">
                <a:latin typeface="Times New Roman" panose="02020603050405020304" pitchFamily="18" charset="0"/>
                <a:cs typeface="Times New Roman" panose="02020603050405020304" pitchFamily="18" charset="0"/>
              </a:rPr>
              <a:t>(20 char),</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DOB  </a:t>
            </a:r>
            <a:r>
              <a:rPr lang="en-US" sz="2800" b="1" dirty="0" smtClean="0">
                <a:latin typeface="Times New Roman" panose="02020603050405020304" pitchFamily="18" charset="0"/>
                <a:cs typeface="Times New Roman" panose="02020603050405020304" pitchFamily="18" charset="0"/>
              </a:rPr>
              <a:t>timestamp with time zone</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constraint</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student_pk</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primary key </a:t>
            </a:r>
            <a:r>
              <a:rPr lang="en-US" sz="2800" dirty="0">
                <a:latin typeface="Times New Roman" panose="02020603050405020304" pitchFamily="18" charset="0"/>
                <a:cs typeface="Times New Roman" panose="02020603050405020304" pitchFamily="18" charset="0"/>
              </a:rPr>
              <a:t>(roll)</a:t>
            </a:r>
          </a:p>
          <a:p>
            <a:pPr lvl="1"/>
            <a:r>
              <a:rPr lang="en-US" sz="28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endParaRPr lang="en-US" sz="28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0239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4031873"/>
          </a:xfrm>
          <a:prstGeom prst="rect">
            <a:avLst/>
          </a:prstGeom>
        </p:spPr>
        <p:txBody>
          <a:bodyPr wrap="square">
            <a:spAutoFit/>
          </a:bodyPr>
          <a:lstStyle/>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4</a:t>
            </a:r>
            <a:r>
              <a:rPr lang="en-US" sz="3200" b="1" dirty="0" smtClean="0">
                <a:latin typeface="Times New Roman" panose="02020603050405020304" pitchFamily="18" charset="0"/>
                <a:cs typeface="Times New Roman" panose="02020603050405020304" pitchFamily="18" charset="0"/>
              </a:rPr>
              <a:t>. timestamp Data type with local time zone</a:t>
            </a:r>
          </a:p>
          <a:p>
            <a:pPr marL="914400" lvl="1"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Example:</a:t>
            </a:r>
          </a:p>
          <a:p>
            <a:pPr marL="914400" lvl="1"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create table student</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roll </a:t>
            </a:r>
            <a:r>
              <a:rPr lang="en-US" sz="2800" b="1" dirty="0">
                <a:latin typeface="Times New Roman" panose="02020603050405020304" pitchFamily="18" charset="0"/>
                <a:cs typeface="Times New Roman" panose="02020603050405020304" pitchFamily="18" charset="0"/>
              </a:rPr>
              <a:t>number</a:t>
            </a:r>
            <a:r>
              <a:rPr lang="en-US" sz="2800" dirty="0">
                <a:latin typeface="Times New Roman" panose="02020603050405020304" pitchFamily="18" charset="0"/>
                <a:cs typeface="Times New Roman" panose="02020603050405020304" pitchFamily="18" charset="0"/>
              </a:rPr>
              <a:t>,</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name </a:t>
            </a:r>
            <a:r>
              <a:rPr lang="en-US" sz="2800" b="1" dirty="0">
                <a:latin typeface="Times New Roman" panose="02020603050405020304" pitchFamily="18" charset="0"/>
                <a:cs typeface="Times New Roman" panose="02020603050405020304" pitchFamily="18" charset="0"/>
              </a:rPr>
              <a:t>char</a:t>
            </a:r>
            <a:r>
              <a:rPr lang="en-US" sz="2800" dirty="0">
                <a:latin typeface="Times New Roman" panose="02020603050405020304" pitchFamily="18" charset="0"/>
                <a:cs typeface="Times New Roman" panose="02020603050405020304" pitchFamily="18" charset="0"/>
              </a:rPr>
              <a:t>(20 char),</a:t>
            </a: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DOB  </a:t>
            </a:r>
            <a:r>
              <a:rPr lang="en-US" sz="2800" b="1" dirty="0" smtClean="0">
                <a:latin typeface="Times New Roman" panose="02020603050405020304" pitchFamily="18" charset="0"/>
                <a:cs typeface="Times New Roman" panose="02020603050405020304" pitchFamily="18" charset="0"/>
              </a:rPr>
              <a:t>timestamp with time zone</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constraint</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student_pk</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primary key </a:t>
            </a:r>
            <a:r>
              <a:rPr lang="en-US" sz="2800" dirty="0">
                <a:latin typeface="Times New Roman" panose="02020603050405020304" pitchFamily="18" charset="0"/>
                <a:cs typeface="Times New Roman" panose="02020603050405020304" pitchFamily="18" charset="0"/>
              </a:rPr>
              <a:t>(roll)</a:t>
            </a:r>
          </a:p>
          <a:p>
            <a:pPr lvl="1"/>
            <a:r>
              <a:rPr lang="en-US" sz="2800" dirty="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endParaRPr lang="en-US" sz="28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5307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3416320"/>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LOB Data types</a:t>
            </a:r>
          </a:p>
          <a:p>
            <a:pPr marL="457200" indent="-457200">
              <a:buFont typeface="Arial" panose="020B0604020202020204" pitchFamily="34" charset="0"/>
              <a:buChar char="•"/>
            </a:pPr>
            <a:endParaRPr lang="en-US" sz="3200" b="1" dirty="0" smtClean="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LOB = large object</a:t>
            </a:r>
          </a:p>
          <a:p>
            <a:pPr marL="914400" lvl="1"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1. BLOB</a:t>
            </a:r>
          </a:p>
          <a:p>
            <a:pPr marL="914400" lvl="1"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2. CLOB and NCLOB</a:t>
            </a:r>
          </a:p>
          <a:p>
            <a:pPr marL="914400" lvl="1"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3.  BFILE</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94622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643643"/>
            <a:ext cx="11593241" cy="5632311"/>
          </a:xfrm>
          <a:prstGeom prst="rect">
            <a:avLst/>
          </a:prstGeom>
        </p:spPr>
        <p:txBody>
          <a:bodyPr wrap="square">
            <a:spAutoFit/>
          </a:bodyPr>
          <a:lstStyle/>
          <a:p>
            <a:pPr marL="742950" indent="-742950">
              <a:buAutoNum type="arabicPeriod"/>
            </a:pPr>
            <a:r>
              <a:rPr lang="en-US" sz="3600" b="1" dirty="0" smtClean="0">
                <a:latin typeface="Times New Roman" panose="02020603050405020304" pitchFamily="18" charset="0"/>
                <a:cs typeface="Times New Roman" panose="02020603050405020304" pitchFamily="18" charset="0"/>
              </a:rPr>
              <a:t>BLOB</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The </a:t>
            </a:r>
            <a:r>
              <a:rPr lang="en-US" altLang="en-US" sz="2800" dirty="0">
                <a:latin typeface="Times New Roman" panose="02020603050405020304" pitchFamily="18" charset="0"/>
                <a:cs typeface="Times New Roman" panose="02020603050405020304" pitchFamily="18" charset="0"/>
              </a:rPr>
              <a:t>BLOB datatype stores unstructured </a:t>
            </a:r>
            <a:r>
              <a:rPr lang="en-US" altLang="en-US" sz="2800" b="1" dirty="0">
                <a:latin typeface="Times New Roman" panose="02020603050405020304" pitchFamily="18" charset="0"/>
                <a:cs typeface="Times New Roman" panose="02020603050405020304" pitchFamily="18" charset="0"/>
              </a:rPr>
              <a:t>binary data </a:t>
            </a:r>
            <a:r>
              <a:rPr lang="en-US" altLang="en-US" sz="2800" dirty="0">
                <a:latin typeface="Times New Roman" panose="02020603050405020304" pitchFamily="18" charset="0"/>
                <a:cs typeface="Times New Roman" panose="02020603050405020304" pitchFamily="18" charset="0"/>
              </a:rPr>
              <a:t>in the database</a:t>
            </a:r>
            <a:r>
              <a:rPr lang="en-US" altLang="en-US" sz="2800" dirty="0" smtClean="0">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BLOBs can store up to 128 terabytes of binary data. </a:t>
            </a:r>
            <a:endParaRPr lang="en-US" altLang="en-US" sz="2800" dirty="0" smtClean="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Binary data like audio data, image data, etc.</a:t>
            </a:r>
          </a:p>
          <a:p>
            <a:pPr marL="914400" lvl="1" indent="-457200">
              <a:buFont typeface="Arial" panose="020B0604020202020204" pitchFamily="34" charset="0"/>
              <a:buChar char="•"/>
            </a:pPr>
            <a:endParaRPr lang="en-US" altLang="en-US" sz="2800" dirty="0" smtClean="0">
              <a:latin typeface="Times New Roman" panose="02020603050405020304" pitchFamily="18" charset="0"/>
              <a:cs typeface="Times New Roman" panose="02020603050405020304" pitchFamily="18" charset="0"/>
            </a:endParaRPr>
          </a:p>
          <a:p>
            <a:pPr marL="742950" indent="-742950">
              <a:buAutoNum type="arabicPeriod"/>
            </a:pPr>
            <a:r>
              <a:rPr lang="en-US" sz="3600" b="1" dirty="0" smtClean="0">
                <a:latin typeface="Times New Roman" panose="02020603050405020304" pitchFamily="18" charset="0"/>
                <a:cs typeface="Times New Roman" panose="02020603050405020304" pitchFamily="18" charset="0"/>
              </a:rPr>
              <a:t>CLOB and NCLOB</a:t>
            </a:r>
            <a:endParaRPr lang="en-US" sz="3600" b="1"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The CLOB and NCLOB datatypes store up to 128 terabytes of </a:t>
            </a:r>
            <a:r>
              <a:rPr lang="en-US" altLang="en-US" sz="2800" b="1" dirty="0">
                <a:latin typeface="Times New Roman" panose="02020603050405020304" pitchFamily="18" charset="0"/>
                <a:cs typeface="Times New Roman" panose="02020603050405020304" pitchFamily="18" charset="0"/>
              </a:rPr>
              <a:t>character data</a:t>
            </a:r>
            <a:r>
              <a:rPr lang="en-US" altLang="en-US" sz="2800" dirty="0">
                <a:latin typeface="Times New Roman" panose="02020603050405020304" pitchFamily="18" charset="0"/>
                <a:cs typeface="Times New Roman" panose="02020603050405020304" pitchFamily="18" charset="0"/>
              </a:rPr>
              <a:t> in the database. </a:t>
            </a:r>
            <a:endParaRPr lang="en-US" altLang="en-US" sz="2800" dirty="0" smtClean="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CLOBs </a:t>
            </a:r>
            <a:r>
              <a:rPr lang="en-US" altLang="en-US" sz="2800" dirty="0">
                <a:latin typeface="Times New Roman" panose="02020603050405020304" pitchFamily="18" charset="0"/>
                <a:cs typeface="Times New Roman" panose="02020603050405020304" pitchFamily="18" charset="0"/>
              </a:rPr>
              <a:t>store database character set </a:t>
            </a:r>
            <a:r>
              <a:rPr lang="en-US" altLang="en-US" sz="2800" dirty="0" smtClean="0">
                <a:latin typeface="Times New Roman" panose="02020603050405020304" pitchFamily="18" charset="0"/>
                <a:cs typeface="Times New Roman" panose="02020603050405020304" pitchFamily="18" charset="0"/>
              </a:rPr>
              <a:t>data</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NCLOBs </a:t>
            </a:r>
            <a:r>
              <a:rPr lang="en-US" altLang="en-US" sz="2800" dirty="0">
                <a:latin typeface="Times New Roman" panose="02020603050405020304" pitchFamily="18" charset="0"/>
                <a:cs typeface="Times New Roman" panose="02020603050405020304" pitchFamily="18" charset="0"/>
              </a:rPr>
              <a:t>store Unicode national character set data. </a:t>
            </a:r>
          </a:p>
          <a:p>
            <a:pPr marL="914400" lvl="1" indent="-457200">
              <a:buFont typeface="Arial" panose="020B0604020202020204" pitchFamily="34" charset="0"/>
              <a:buChar char="•"/>
            </a:pPr>
            <a:endParaRPr lang="en-US" altLang="en-US"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endParaRPr lang="en-US" sz="36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9681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643643"/>
            <a:ext cx="11593241" cy="4524315"/>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3. BFILE</a:t>
            </a: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The BFILE datatype stores </a:t>
            </a:r>
            <a:r>
              <a:rPr lang="en-US" altLang="en-US" sz="2800" b="1" dirty="0">
                <a:latin typeface="Times New Roman" panose="02020603050405020304" pitchFamily="18" charset="0"/>
                <a:cs typeface="Times New Roman" panose="02020603050405020304" pitchFamily="18" charset="0"/>
              </a:rPr>
              <a:t>unstructured binary data </a:t>
            </a:r>
            <a:r>
              <a:rPr lang="en-US" altLang="en-US" sz="2800" dirty="0">
                <a:latin typeface="Times New Roman" panose="02020603050405020304" pitchFamily="18" charset="0"/>
                <a:cs typeface="Times New Roman" panose="02020603050405020304" pitchFamily="18" charset="0"/>
              </a:rPr>
              <a:t>in operating-system files </a:t>
            </a:r>
            <a:r>
              <a:rPr lang="en-US" altLang="en-US" sz="2800" b="1" dirty="0">
                <a:latin typeface="Times New Roman" panose="02020603050405020304" pitchFamily="18" charset="0"/>
                <a:cs typeface="Times New Roman" panose="02020603050405020304" pitchFamily="18" charset="0"/>
              </a:rPr>
              <a:t>outside</a:t>
            </a:r>
            <a:r>
              <a:rPr lang="en-US" altLang="en-US" sz="2800" dirty="0">
                <a:latin typeface="Times New Roman" panose="02020603050405020304" pitchFamily="18" charset="0"/>
                <a:cs typeface="Times New Roman" panose="02020603050405020304" pitchFamily="18" charset="0"/>
              </a:rPr>
              <a:t> the </a:t>
            </a:r>
            <a:r>
              <a:rPr lang="en-US" altLang="en-US" sz="2800" dirty="0" smtClean="0">
                <a:latin typeface="Times New Roman" panose="02020603050405020304" pitchFamily="18" charset="0"/>
                <a:cs typeface="Times New Roman" panose="02020603050405020304" pitchFamily="18" charset="0"/>
              </a:rPr>
              <a:t>database of a DBMS. </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A </a:t>
            </a:r>
            <a:r>
              <a:rPr lang="en-US" altLang="en-US" sz="2800" dirty="0">
                <a:latin typeface="Times New Roman" panose="02020603050405020304" pitchFamily="18" charset="0"/>
                <a:cs typeface="Times New Roman" panose="02020603050405020304" pitchFamily="18" charset="0"/>
              </a:rPr>
              <a:t>BFILE column </a:t>
            </a:r>
            <a:r>
              <a:rPr lang="en-US" altLang="en-US" sz="2800" dirty="0" smtClean="0">
                <a:latin typeface="Times New Roman" panose="02020603050405020304" pitchFamily="18" charset="0"/>
                <a:cs typeface="Times New Roman" panose="02020603050405020304" pitchFamily="18" charset="0"/>
              </a:rPr>
              <a:t>stores </a:t>
            </a:r>
            <a:r>
              <a:rPr lang="en-US" altLang="en-US" sz="2800" dirty="0">
                <a:latin typeface="Times New Roman" panose="02020603050405020304" pitchFamily="18" charset="0"/>
                <a:cs typeface="Times New Roman" panose="02020603050405020304" pitchFamily="18" charset="0"/>
              </a:rPr>
              <a:t>a file locator that points to an external </a:t>
            </a:r>
            <a:r>
              <a:rPr lang="en-US" altLang="en-US" sz="2800" dirty="0" smtClean="0">
                <a:latin typeface="Times New Roman" panose="02020603050405020304" pitchFamily="18" charset="0"/>
                <a:cs typeface="Times New Roman" panose="02020603050405020304" pitchFamily="18" charset="0"/>
              </a:rPr>
              <a:t>file outside the database of a DBMS. </a:t>
            </a:r>
          </a:p>
          <a:p>
            <a:pPr marL="914400" lvl="1" indent="-457200">
              <a:buFont typeface="Arial" panose="020B0604020202020204" pitchFamily="34" charset="0"/>
              <a:buChar char="•"/>
            </a:pPr>
            <a:r>
              <a:rPr lang="en-US" altLang="en-US" sz="2800" dirty="0" smtClean="0">
                <a:latin typeface="Times New Roman" panose="02020603050405020304" pitchFamily="18" charset="0"/>
                <a:cs typeface="Times New Roman" panose="02020603050405020304" pitchFamily="18" charset="0"/>
              </a:rPr>
              <a:t>The </a:t>
            </a:r>
            <a:r>
              <a:rPr lang="en-US" altLang="en-US" sz="2800" dirty="0">
                <a:latin typeface="Times New Roman" panose="02020603050405020304" pitchFamily="18" charset="0"/>
                <a:cs typeface="Times New Roman" panose="02020603050405020304" pitchFamily="18" charset="0"/>
              </a:rPr>
              <a:t>amount of BFILE data that can be stored is limited by the operating system.</a:t>
            </a: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BFILEs are read </a:t>
            </a:r>
            <a:r>
              <a:rPr lang="en-US" altLang="en-US" sz="2800" dirty="0" smtClean="0">
                <a:latin typeface="Times New Roman" panose="02020603050405020304" pitchFamily="18" charset="0"/>
                <a:cs typeface="Times New Roman" panose="02020603050405020304" pitchFamily="18" charset="0"/>
              </a:rPr>
              <a:t>only and it cannot be modified.</a:t>
            </a:r>
          </a:p>
          <a:p>
            <a:pPr marL="914400" lvl="1" indent="-457200">
              <a:buFont typeface="Arial" panose="020B0604020202020204" pitchFamily="34" charset="0"/>
              <a:buChar char="•"/>
            </a:pPr>
            <a:r>
              <a:rPr lang="en-US" altLang="en-US" sz="2800" dirty="0">
                <a:latin typeface="Times New Roman" panose="02020603050405020304" pitchFamily="18" charset="0"/>
                <a:cs typeface="Times New Roman" panose="02020603050405020304" pitchFamily="18" charset="0"/>
              </a:rPr>
              <a:t>The </a:t>
            </a:r>
            <a:r>
              <a:rPr lang="en-US" altLang="en-US" sz="2800" dirty="0" smtClean="0">
                <a:latin typeface="Times New Roman" panose="02020603050405020304" pitchFamily="18" charset="0"/>
                <a:cs typeface="Times New Roman" panose="02020603050405020304" pitchFamily="18" charset="0"/>
              </a:rPr>
              <a:t>operating </a:t>
            </a:r>
            <a:r>
              <a:rPr lang="en-US" altLang="en-US" sz="2800" dirty="0">
                <a:latin typeface="Times New Roman" panose="02020603050405020304" pitchFamily="18" charset="0"/>
                <a:cs typeface="Times New Roman" panose="02020603050405020304" pitchFamily="18" charset="0"/>
              </a:rPr>
              <a:t>system must maintain the file integrity, security, and durability for BFILEs. </a:t>
            </a:r>
            <a:endParaRPr lang="en-US" sz="36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6497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5324535"/>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RAW and LRAW Data types</a:t>
            </a:r>
          </a:p>
          <a:p>
            <a:pPr marL="457200" indent="-457200">
              <a:buFont typeface="Arial" panose="020B0604020202020204" pitchFamily="34" charset="0"/>
              <a:buChar char="•"/>
            </a:pPr>
            <a:endParaRPr lang="en-US" sz="32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Oracle Net Services and Import/Export</a:t>
            </a:r>
            <a:r>
              <a:rPr lang="en-US" sz="2800" dirty="0">
                <a:latin typeface="Times New Roman" panose="02020603050405020304" pitchFamily="18" charset="0"/>
                <a:cs typeface="Times New Roman" panose="02020603050405020304" pitchFamily="18" charset="0"/>
              </a:rPr>
              <a:t> automatically convert CHAR, VARCHAR2, and LONG data between the database character set and the user session character set, if the two character sets are different. </a:t>
            </a:r>
          </a:p>
          <a:p>
            <a:pPr marL="457200" indent="-457200">
              <a:buFont typeface="Arial" panose="020B0604020202020204" pitchFamily="34" charset="0"/>
              <a:buChar char="•"/>
            </a:pPr>
            <a:endParaRPr lang="en-US" sz="32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RAW and LRAW data types store binary data that should not be interpreted when moved between systems.</a:t>
            </a:r>
          </a:p>
          <a:p>
            <a:pPr marL="457200" indent="-4572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RAW has maximum size of 2000 bytes</a:t>
            </a:r>
          </a:p>
          <a:p>
            <a:pPr marL="457200" indent="-4572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LRAW has maximum size of 2 GB</a:t>
            </a:r>
          </a:p>
          <a:p>
            <a:pPr marL="457200" indent="-457200">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89160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6309420"/>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ROWID and UROWID Data types</a:t>
            </a:r>
          </a:p>
          <a:p>
            <a:pPr marL="457200" indent="-457200">
              <a:buFont typeface="Arial" panose="020B0604020202020204" pitchFamily="34" charset="0"/>
              <a:buChar char="•"/>
            </a:pPr>
            <a:endParaRPr lang="en-US" sz="32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Internally</a:t>
            </a:r>
            <a:r>
              <a:rPr lang="en-US" sz="2800" dirty="0">
                <a:latin typeface="Times New Roman" panose="02020603050405020304" pitchFamily="18" charset="0"/>
                <a:cs typeface="Times New Roman" panose="02020603050405020304" pitchFamily="18" charset="0"/>
              </a:rPr>
              <a:t>, every database table has a </a:t>
            </a:r>
            <a:r>
              <a:rPr lang="en-US" sz="2800" b="1" dirty="0">
                <a:latin typeface="Times New Roman" panose="02020603050405020304" pitchFamily="18" charset="0"/>
                <a:cs typeface="Times New Roman" panose="02020603050405020304" pitchFamily="18" charset="0"/>
              </a:rPr>
              <a:t>ROWID </a:t>
            </a:r>
            <a:r>
              <a:rPr lang="en-US" sz="2800" b="1" dirty="0" err="1" smtClean="0">
                <a:latin typeface="Times New Roman" panose="02020603050405020304" pitchFamily="18" charset="0"/>
                <a:cs typeface="Times New Roman" panose="02020603050405020304" pitchFamily="18" charset="0"/>
              </a:rPr>
              <a:t>pseudocolumn</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It </a:t>
            </a:r>
            <a:r>
              <a:rPr lang="en-US" sz="2800" dirty="0">
                <a:latin typeface="Times New Roman" panose="02020603050405020304" pitchFamily="18" charset="0"/>
                <a:cs typeface="Times New Roman" panose="02020603050405020304" pitchFamily="18" charset="0"/>
              </a:rPr>
              <a:t>stores binary values called </a:t>
            </a:r>
            <a:r>
              <a:rPr lang="en-US" sz="2800" b="1" dirty="0" err="1">
                <a:latin typeface="Times New Roman" panose="02020603050405020304" pitchFamily="18" charset="0"/>
                <a:cs typeface="Times New Roman" panose="02020603050405020304" pitchFamily="18" charset="0"/>
              </a:rPr>
              <a:t>rowids</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Each </a:t>
            </a:r>
            <a:r>
              <a:rPr lang="en-US" sz="2800" b="1" dirty="0" err="1">
                <a:latin typeface="Times New Roman" panose="02020603050405020304" pitchFamily="18" charset="0"/>
                <a:cs typeface="Times New Roman" panose="02020603050405020304" pitchFamily="18" charset="0"/>
              </a:rPr>
              <a:t>rowid</a:t>
            </a:r>
            <a:r>
              <a:rPr lang="en-US" sz="2800" dirty="0">
                <a:latin typeface="Times New Roman" panose="02020603050405020304" pitchFamily="18" charset="0"/>
                <a:cs typeface="Times New Roman" panose="02020603050405020304" pitchFamily="18" charset="0"/>
              </a:rPr>
              <a:t> represents the storage address of a row. </a:t>
            </a: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 </a:t>
            </a:r>
            <a:r>
              <a:rPr lang="en-US" sz="2800" b="1" dirty="0">
                <a:latin typeface="Times New Roman" panose="02020603050405020304" pitchFamily="18" charset="0"/>
                <a:cs typeface="Times New Roman" panose="02020603050405020304" pitchFamily="18" charset="0"/>
              </a:rPr>
              <a:t>physical </a:t>
            </a:r>
            <a:r>
              <a:rPr lang="en-US" sz="2800" b="1" dirty="0" err="1">
                <a:latin typeface="Times New Roman" panose="02020603050405020304" pitchFamily="18" charset="0"/>
                <a:cs typeface="Times New Roman" panose="02020603050405020304" pitchFamily="18" charset="0"/>
              </a:rPr>
              <a:t>rowid</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identifies a row in an ordinary table. </a:t>
            </a: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A </a:t>
            </a:r>
            <a:r>
              <a:rPr lang="en-US" sz="2800" b="1" dirty="0">
                <a:latin typeface="Times New Roman" panose="02020603050405020304" pitchFamily="18" charset="0"/>
                <a:cs typeface="Times New Roman" panose="02020603050405020304" pitchFamily="18" charset="0"/>
              </a:rPr>
              <a:t>logical </a:t>
            </a:r>
            <a:r>
              <a:rPr lang="en-US" sz="2800" b="1" dirty="0" err="1">
                <a:latin typeface="Times New Roman" panose="02020603050405020304" pitchFamily="18" charset="0"/>
                <a:cs typeface="Times New Roman" panose="02020603050405020304" pitchFamily="18" charset="0"/>
              </a:rPr>
              <a:t>rowid</a:t>
            </a:r>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identifies a row in an index-organized table. </a:t>
            </a: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ROWID datatype can store only physical </a:t>
            </a:r>
            <a:r>
              <a:rPr lang="en-US" sz="2800" dirty="0" err="1">
                <a:latin typeface="Times New Roman" panose="02020603050405020304" pitchFamily="18" charset="0"/>
                <a:cs typeface="Times New Roman" panose="02020603050405020304" pitchFamily="18" charset="0"/>
              </a:rPr>
              <a:t>rowids</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UROWID (universal </a:t>
            </a:r>
            <a:r>
              <a:rPr lang="en-US" sz="2800" dirty="0" err="1">
                <a:latin typeface="Times New Roman" panose="02020603050405020304" pitchFamily="18" charset="0"/>
                <a:cs typeface="Times New Roman" panose="02020603050405020304" pitchFamily="18" charset="0"/>
              </a:rPr>
              <a:t>rowid</a:t>
            </a:r>
            <a:r>
              <a:rPr lang="en-US" sz="2800" dirty="0">
                <a:latin typeface="Times New Roman" panose="02020603050405020304" pitchFamily="18" charset="0"/>
                <a:cs typeface="Times New Roman" panose="02020603050405020304" pitchFamily="18" charset="0"/>
              </a:rPr>
              <a:t>) datatype can store physical, logical, or foreign (non-Oracle) </a:t>
            </a:r>
            <a:r>
              <a:rPr lang="en-US" sz="2800" dirty="0" err="1">
                <a:latin typeface="Times New Roman" panose="02020603050405020304" pitchFamily="18" charset="0"/>
                <a:cs typeface="Times New Roman" panose="02020603050405020304" pitchFamily="18" charset="0"/>
              </a:rPr>
              <a:t>rowids</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Example: </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Select </a:t>
            </a:r>
            <a:r>
              <a:rPr lang="en-US" sz="2800" b="1" dirty="0" err="1" smtClean="0">
                <a:latin typeface="Times New Roman" panose="02020603050405020304" pitchFamily="18" charset="0"/>
                <a:cs typeface="Times New Roman" panose="02020603050405020304" pitchFamily="18" charset="0"/>
              </a:rPr>
              <a:t>rowid</a:t>
            </a:r>
            <a:r>
              <a:rPr lang="en-US" sz="2800" dirty="0" smtClean="0">
                <a:latin typeface="Times New Roman" panose="02020603050405020304" pitchFamily="18" charset="0"/>
                <a:cs typeface="Times New Roman" panose="02020603050405020304" pitchFamily="18" charset="0"/>
              </a:rPr>
              <a:t>, name from student where </a:t>
            </a:r>
            <a:r>
              <a:rPr lang="en-US" sz="2800" dirty="0" err="1" smtClean="0">
                <a:latin typeface="Times New Roman" panose="02020603050405020304" pitchFamily="18" charset="0"/>
                <a:cs typeface="Times New Roman" panose="02020603050405020304" pitchFamily="18" charset="0"/>
              </a:rPr>
              <a:t>student.roll</a:t>
            </a:r>
            <a:r>
              <a:rPr lang="en-US" sz="2800" dirty="0" smtClean="0">
                <a:latin typeface="Times New Roman" panose="02020603050405020304" pitchFamily="18" charset="0"/>
                <a:cs typeface="Times New Roman" panose="02020603050405020304" pitchFamily="18" charset="0"/>
              </a:rPr>
              <a:t>=11;</a:t>
            </a:r>
            <a:endParaRPr lang="en-US"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218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1936" y="783771"/>
            <a:ext cx="11167752" cy="3526971"/>
          </a:xfrm>
        </p:spPr>
        <p:txBody>
          <a:bodyPr>
            <a:normAutofit/>
          </a:bodyPr>
          <a:lstStyle/>
          <a:p>
            <a:r>
              <a:rPr lang="en-US" sz="3200" b="1" dirty="0" smtClean="0">
                <a:latin typeface="Times New Roman" panose="02020603050405020304" pitchFamily="18" charset="0"/>
                <a:cs typeface="Times New Roman" panose="02020603050405020304" pitchFamily="18" charset="0"/>
              </a:rPr>
              <a:t>Two ways of storing, retrieving and managing data:</a:t>
            </a:r>
          </a:p>
          <a:p>
            <a:endParaRPr lang="en-US" sz="3200" b="1" dirty="0" smtClean="0">
              <a:latin typeface="Times New Roman" panose="02020603050405020304" pitchFamily="18" charset="0"/>
              <a:cs typeface="Times New Roman" panose="02020603050405020304" pitchFamily="18" charset="0"/>
            </a:endParaRPr>
          </a:p>
          <a:p>
            <a:pPr lvl="1"/>
            <a:r>
              <a:rPr lang="en-US" sz="2800" dirty="0" smtClean="0">
                <a:latin typeface="Times New Roman" panose="02020603050405020304" pitchFamily="18" charset="0"/>
                <a:cs typeface="Times New Roman" panose="02020603050405020304" pitchFamily="18" charset="0"/>
              </a:rPr>
              <a:t>1. File based System</a:t>
            </a:r>
          </a:p>
          <a:p>
            <a:pPr lvl="1"/>
            <a:r>
              <a:rPr lang="en-US" sz="2800" dirty="0" smtClean="0">
                <a:latin typeface="Times New Roman" panose="02020603050405020304" pitchFamily="18" charset="0"/>
                <a:cs typeface="Times New Roman" panose="02020603050405020304" pitchFamily="18" charset="0"/>
              </a:rPr>
              <a:t>2. DBMS based System</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9506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3293209"/>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Substring pattern matching:</a:t>
            </a:r>
          </a:p>
          <a:p>
            <a:pPr marL="457200" indent="-457200">
              <a:buFont typeface="Arial" panose="020B0604020202020204" pitchFamily="34" charset="0"/>
              <a:buChar char="•"/>
            </a:pPr>
            <a:endParaRPr lang="en-US" sz="32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s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s.name </a:t>
            </a:r>
            <a:r>
              <a:rPr lang="en-US" sz="2800" b="1" dirty="0" smtClean="0">
                <a:latin typeface="Times New Roman" panose="02020603050405020304" pitchFamily="18" charset="0"/>
                <a:cs typeface="Times New Roman" panose="02020603050405020304" pitchFamily="18" charset="0"/>
              </a:rPr>
              <a:t>like</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ra</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It will retrieve all the student with names like Ram, Raman, Ramesh, Raju, </a:t>
            </a:r>
            <a:r>
              <a:rPr lang="en-US" sz="2800" dirty="0" err="1" smtClean="0">
                <a:latin typeface="Times New Roman" panose="02020603050405020304" pitchFamily="18" charset="0"/>
                <a:cs typeface="Times New Roman" panose="02020603050405020304" pitchFamily="18" charset="0"/>
              </a:rPr>
              <a:t>Ranjit</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832258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5016758"/>
          </a:xfrm>
          <a:prstGeom prst="rect">
            <a:avLst/>
          </a:prstGeom>
        </p:spPr>
        <p:txBody>
          <a:bodyPr wrap="square">
            <a:spAutoFit/>
          </a:bodyPr>
          <a:lstStyle/>
          <a:p>
            <a:pPr marL="457200" indent="-45720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Order by clause:</a:t>
            </a:r>
          </a:p>
          <a:p>
            <a:pPr marL="457200" indent="-457200">
              <a:buFont typeface="Arial" panose="020B0604020202020204" pitchFamily="34" charset="0"/>
              <a:buChar char="•"/>
            </a:pPr>
            <a:endParaRPr lang="en-US" sz="32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An ORDER BY clause allows you to specify the order in which rows appear in the result set.</a:t>
            </a:r>
            <a:r>
              <a:rPr lang="en-US" sz="3200" dirty="0" smtClean="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ORDER BY </a:t>
            </a:r>
            <a:r>
              <a:rPr lang="en-US" sz="2800" dirty="0" smtClean="0">
                <a:latin typeface="Times New Roman" panose="02020603050405020304" pitchFamily="18" charset="0"/>
                <a:cs typeface="Times New Roman" panose="02020603050405020304" pitchFamily="18" charset="0"/>
              </a:rPr>
              <a:t>&lt; </a:t>
            </a:r>
            <a:r>
              <a:rPr lang="en-US" sz="2800" dirty="0">
                <a:latin typeface="Times New Roman" panose="02020603050405020304" pitchFamily="18" charset="0"/>
                <a:cs typeface="Times New Roman" panose="02020603050405020304" pitchFamily="18" charset="0"/>
              </a:rPr>
              <a:t>column-Name | </a:t>
            </a:r>
            <a:r>
              <a:rPr lang="en-US" sz="2800" dirty="0" err="1">
                <a:latin typeface="Times New Roman" panose="02020603050405020304" pitchFamily="18" charset="0"/>
                <a:cs typeface="Times New Roman" panose="02020603050405020304" pitchFamily="18" charset="0"/>
              </a:rPr>
              <a:t>ColumnPosition</a:t>
            </a:r>
            <a:r>
              <a:rPr lang="en-US" sz="2800" dirty="0">
                <a:latin typeface="Times New Roman" panose="02020603050405020304" pitchFamily="18" charset="0"/>
                <a:cs typeface="Times New Roman" panose="02020603050405020304" pitchFamily="18" charset="0"/>
              </a:rPr>
              <a:t> | </a:t>
            </a:r>
            <a:r>
              <a:rPr lang="en-US" sz="2800" dirty="0" smtClean="0">
                <a:latin typeface="Times New Roman" panose="02020603050405020304" pitchFamily="18" charset="0"/>
                <a:cs typeface="Times New Roman" panose="02020603050405020304" pitchFamily="18" charset="0"/>
              </a:rPr>
              <a:t>Expression&gt;</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 </a:t>
            </a:r>
            <a:r>
              <a:rPr lang="en-US" sz="2800" b="1" dirty="0">
                <a:latin typeface="Times New Roman" panose="02020603050405020304" pitchFamily="18" charset="0"/>
                <a:cs typeface="Times New Roman" panose="02020603050405020304" pitchFamily="18" charset="0"/>
              </a:rPr>
              <a:t>ASC</a:t>
            </a:r>
            <a:r>
              <a:rPr lang="en-US" sz="2800" dirty="0">
                <a:latin typeface="Times New Roman" panose="02020603050405020304" pitchFamily="18" charset="0"/>
                <a:cs typeface="Times New Roman" panose="02020603050405020304" pitchFamily="18" charset="0"/>
              </a:rPr>
              <a:t> | </a:t>
            </a:r>
            <a:r>
              <a:rPr lang="en-US" sz="2800" b="1" dirty="0">
                <a:latin typeface="Times New Roman" panose="02020603050405020304" pitchFamily="18" charset="0"/>
                <a:cs typeface="Times New Roman" panose="02020603050405020304" pitchFamily="18" charset="0"/>
              </a:rPr>
              <a:t>DESC</a:t>
            </a:r>
            <a:r>
              <a:rPr lang="en-US" sz="2800" dirty="0">
                <a:latin typeface="Times New Roman" panose="02020603050405020304" pitchFamily="18" charset="0"/>
                <a:cs typeface="Times New Roman" panose="02020603050405020304" pitchFamily="18" charset="0"/>
              </a:rPr>
              <a:t> ] [ </a:t>
            </a:r>
            <a:r>
              <a:rPr lang="en-US" sz="2800" b="1" dirty="0">
                <a:latin typeface="Times New Roman" panose="02020603050405020304" pitchFamily="18" charset="0"/>
                <a:cs typeface="Times New Roman" panose="02020603050405020304" pitchFamily="18" charset="0"/>
              </a:rPr>
              <a:t>NULLS FIRST </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NULLS LAST </a:t>
            </a:r>
            <a:r>
              <a:rPr lang="en-US" sz="28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order by </a:t>
            </a:r>
            <a:r>
              <a:rPr lang="en-US" sz="2800" dirty="0" smtClean="0">
                <a:latin typeface="Times New Roman" panose="02020603050405020304" pitchFamily="18" charset="0"/>
                <a:cs typeface="Times New Roman" panose="02020603050405020304" pitchFamily="18" charset="0"/>
              </a:rPr>
              <a:t>CGPA;</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roll, name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order by </a:t>
            </a:r>
            <a:r>
              <a:rPr lang="en-US" sz="2800" dirty="0" smtClean="0">
                <a:latin typeface="Times New Roman" panose="02020603050405020304" pitchFamily="18" charset="0"/>
                <a:cs typeface="Times New Roman" panose="02020603050405020304" pitchFamily="18" charset="0"/>
              </a:rPr>
              <a:t>name </a:t>
            </a:r>
            <a:r>
              <a:rPr lang="en-US" sz="2800" b="1" dirty="0" smtClean="0">
                <a:latin typeface="Times New Roman" panose="02020603050405020304" pitchFamily="18" charset="0"/>
                <a:cs typeface="Times New Roman" panose="02020603050405020304" pitchFamily="18" charset="0"/>
              </a:rPr>
              <a:t>ASC</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roll, name </a:t>
            </a:r>
            <a:r>
              <a:rPr lang="en-US" sz="2800" b="1" dirty="0">
                <a:latin typeface="Times New Roman" panose="02020603050405020304" pitchFamily="18" charset="0"/>
                <a:cs typeface="Times New Roman" panose="02020603050405020304" pitchFamily="18" charset="0"/>
              </a:rPr>
              <a:t>from</a:t>
            </a:r>
            <a:r>
              <a:rPr lang="en-US" sz="2800" dirty="0">
                <a:latin typeface="Times New Roman" panose="02020603050405020304" pitchFamily="18" charset="0"/>
                <a:cs typeface="Times New Roman" panose="02020603050405020304" pitchFamily="18" charset="0"/>
              </a:rPr>
              <a:t> student </a:t>
            </a:r>
            <a:r>
              <a:rPr lang="en-US" sz="2800" b="1" dirty="0">
                <a:latin typeface="Times New Roman" panose="02020603050405020304" pitchFamily="18" charset="0"/>
                <a:cs typeface="Times New Roman" panose="02020603050405020304" pitchFamily="18" charset="0"/>
              </a:rPr>
              <a:t>order by </a:t>
            </a:r>
            <a:r>
              <a:rPr lang="en-US" sz="2800" dirty="0">
                <a:latin typeface="Times New Roman" panose="02020603050405020304" pitchFamily="18" charset="0"/>
                <a:cs typeface="Times New Roman" panose="02020603050405020304" pitchFamily="18" charset="0"/>
              </a:rPr>
              <a:t>name </a:t>
            </a:r>
            <a:r>
              <a:rPr lang="en-US" sz="2800" b="1" dirty="0" smtClean="0">
                <a:latin typeface="Times New Roman" panose="02020603050405020304" pitchFamily="18" charset="0"/>
                <a:cs typeface="Times New Roman" panose="02020603050405020304" pitchFamily="18" charset="0"/>
              </a:rPr>
              <a:t>ASC</a:t>
            </a:r>
            <a:r>
              <a:rPr lang="en-US" sz="2800"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NULLS FIRST</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67349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6124754"/>
          </a:xfrm>
          <a:prstGeom prst="rect">
            <a:avLst/>
          </a:prstGeom>
        </p:spPr>
        <p:txBody>
          <a:bodyPr wrap="square">
            <a:spAutoFit/>
          </a:bodyPr>
          <a:lstStyle/>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name, roll </a:t>
            </a:r>
            <a:r>
              <a:rPr lang="en-US" sz="2800" b="1" dirty="0">
                <a:latin typeface="Times New Roman" panose="02020603050405020304" pitchFamily="18" charset="0"/>
                <a:cs typeface="Times New Roman" panose="02020603050405020304" pitchFamily="18" charset="0"/>
              </a:rPr>
              <a:t>from</a:t>
            </a:r>
            <a:r>
              <a:rPr lang="en-US" sz="2800" dirty="0">
                <a:latin typeface="Times New Roman" panose="02020603050405020304" pitchFamily="18" charset="0"/>
                <a:cs typeface="Times New Roman" panose="02020603050405020304" pitchFamily="18" charset="0"/>
              </a:rPr>
              <a:t> student </a:t>
            </a:r>
            <a:r>
              <a:rPr lang="en-US" sz="2800" b="1" dirty="0">
                <a:latin typeface="Times New Roman" panose="02020603050405020304" pitchFamily="18" charset="0"/>
                <a:cs typeface="Times New Roman" panose="02020603050405020304" pitchFamily="18" charset="0"/>
              </a:rPr>
              <a:t>order by </a:t>
            </a:r>
            <a:r>
              <a:rPr lang="en-US" sz="2800" dirty="0">
                <a:latin typeface="Times New Roman" panose="02020603050405020304" pitchFamily="18" charset="0"/>
                <a:cs typeface="Times New Roman" panose="02020603050405020304" pitchFamily="18" charset="0"/>
              </a:rPr>
              <a:t>name </a:t>
            </a:r>
            <a:r>
              <a:rPr lang="en-US" sz="2800" b="1" dirty="0" smtClean="0">
                <a:latin typeface="Times New Roman" panose="02020603050405020304" pitchFamily="18" charset="0"/>
                <a:cs typeface="Times New Roman" panose="02020603050405020304" pitchFamily="18" charset="0"/>
              </a:rPr>
              <a:t>DESC, </a:t>
            </a:r>
            <a:r>
              <a:rPr lang="en-US" sz="2800" dirty="0" smtClean="0">
                <a:latin typeface="Times New Roman" panose="02020603050405020304" pitchFamily="18" charset="0"/>
                <a:cs typeface="Times New Roman" panose="02020603050405020304" pitchFamily="18" charset="0"/>
              </a:rPr>
              <a:t>roll</a:t>
            </a:r>
            <a:r>
              <a:rPr lang="en-US" sz="2800" b="1" dirty="0" smtClean="0">
                <a:latin typeface="Times New Roman" panose="02020603050405020304" pitchFamily="18" charset="0"/>
                <a:cs typeface="Times New Roman" panose="02020603050405020304" pitchFamily="18" charset="0"/>
              </a:rPr>
              <a:t> ASC</a:t>
            </a:r>
            <a:r>
              <a:rPr lang="en-US" sz="2800" dirty="0" smtClean="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a:p>
            <a:pPr lvl="2"/>
            <a:r>
              <a:rPr lang="en-US" sz="2800" b="1" u="sng" dirty="0" smtClean="0">
                <a:latin typeface="Times New Roman" panose="02020603050405020304" pitchFamily="18" charset="0"/>
                <a:cs typeface="Times New Roman" panose="02020603050405020304" pitchFamily="18" charset="0"/>
              </a:rPr>
              <a:t>Name              Roll</a:t>
            </a:r>
          </a:p>
          <a:p>
            <a:pPr lvl="2"/>
            <a:r>
              <a:rPr lang="en-US" sz="2800" dirty="0" err="1" smtClean="0">
                <a:latin typeface="Times New Roman" panose="02020603050405020304" pitchFamily="18" charset="0"/>
                <a:cs typeface="Times New Roman" panose="02020603050405020304" pitchFamily="18" charset="0"/>
              </a:rPr>
              <a:t>Zukar</a:t>
            </a:r>
            <a:r>
              <a:rPr lang="en-US" sz="2800" dirty="0" smtClean="0">
                <a:latin typeface="Times New Roman" panose="02020603050405020304" pitchFamily="18" charset="0"/>
                <a:cs typeface="Times New Roman" panose="02020603050405020304" pitchFamily="18" charset="0"/>
              </a:rPr>
              <a:t>                111</a:t>
            </a:r>
          </a:p>
          <a:p>
            <a:pPr lvl="2"/>
            <a:r>
              <a:rPr lang="en-US" sz="2800" dirty="0" err="1" smtClean="0">
                <a:latin typeface="Times New Roman" panose="02020603050405020304" pitchFamily="18" charset="0"/>
                <a:cs typeface="Times New Roman" panose="02020603050405020304" pitchFamily="18" charset="0"/>
              </a:rPr>
              <a:t>Zukar</a:t>
            </a:r>
            <a:r>
              <a:rPr lang="en-US" sz="2800" dirty="0" smtClean="0">
                <a:latin typeface="Times New Roman" panose="02020603050405020304" pitchFamily="18" charset="0"/>
                <a:cs typeface="Times New Roman" panose="02020603050405020304" pitchFamily="18" charset="0"/>
              </a:rPr>
              <a:t>                112</a:t>
            </a:r>
          </a:p>
          <a:p>
            <a:pPr lvl="2"/>
            <a:r>
              <a:rPr lang="en-US" sz="2800" dirty="0" smtClean="0">
                <a:latin typeface="Times New Roman" panose="02020603050405020304" pitchFamily="18" charset="0"/>
                <a:cs typeface="Times New Roman" panose="02020603050405020304" pitchFamily="18" charset="0"/>
              </a:rPr>
              <a:t>Young               113</a:t>
            </a:r>
          </a:p>
          <a:p>
            <a:pPr lvl="2"/>
            <a:r>
              <a:rPr lang="en-US" sz="2800" dirty="0" smtClean="0">
                <a:latin typeface="Times New Roman" panose="02020603050405020304" pitchFamily="18" charset="0"/>
                <a:cs typeface="Times New Roman" panose="02020603050405020304" pitchFamily="18" charset="0"/>
              </a:rPr>
              <a:t>Mark                 114       </a:t>
            </a:r>
          </a:p>
          <a:p>
            <a:pPr marL="457200"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Select</a:t>
            </a:r>
            <a:r>
              <a:rPr lang="en-US" sz="2800" dirty="0">
                <a:latin typeface="Times New Roman" panose="02020603050405020304" pitchFamily="18" charset="0"/>
                <a:cs typeface="Times New Roman" panose="02020603050405020304" pitchFamily="18" charset="0"/>
              </a:rPr>
              <a:t> name, roll </a:t>
            </a:r>
            <a:r>
              <a:rPr lang="en-US" sz="2800" b="1" dirty="0">
                <a:latin typeface="Times New Roman" panose="02020603050405020304" pitchFamily="18" charset="0"/>
                <a:cs typeface="Times New Roman" panose="02020603050405020304" pitchFamily="18" charset="0"/>
              </a:rPr>
              <a:t>from</a:t>
            </a:r>
            <a:r>
              <a:rPr lang="en-US" sz="2800" dirty="0">
                <a:latin typeface="Times New Roman" panose="02020603050405020304" pitchFamily="18" charset="0"/>
                <a:cs typeface="Times New Roman" panose="02020603050405020304" pitchFamily="18" charset="0"/>
              </a:rPr>
              <a:t> student </a:t>
            </a:r>
            <a:r>
              <a:rPr lang="en-US" sz="2800" b="1" dirty="0">
                <a:latin typeface="Times New Roman" panose="02020603050405020304" pitchFamily="18" charset="0"/>
                <a:cs typeface="Times New Roman" panose="02020603050405020304" pitchFamily="18" charset="0"/>
              </a:rPr>
              <a:t>order by </a:t>
            </a:r>
            <a:r>
              <a:rPr lang="en-US" sz="2800" dirty="0">
                <a:latin typeface="Times New Roman" panose="02020603050405020304" pitchFamily="18" charset="0"/>
                <a:cs typeface="Times New Roman" panose="02020603050405020304" pitchFamily="18" charset="0"/>
              </a:rPr>
              <a:t>name </a:t>
            </a:r>
            <a:r>
              <a:rPr lang="en-US" sz="2800" b="1" dirty="0">
                <a:latin typeface="Times New Roman" panose="02020603050405020304" pitchFamily="18" charset="0"/>
                <a:cs typeface="Times New Roman" panose="02020603050405020304" pitchFamily="18" charset="0"/>
              </a:rPr>
              <a:t>DESC, </a:t>
            </a:r>
            <a:r>
              <a:rPr lang="en-US" sz="2800" dirty="0">
                <a:latin typeface="Times New Roman" panose="02020603050405020304" pitchFamily="18" charset="0"/>
                <a:cs typeface="Times New Roman" panose="02020603050405020304" pitchFamily="18" charset="0"/>
              </a:rPr>
              <a:t>roll</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DESC</a:t>
            </a:r>
            <a:r>
              <a:rPr lang="en-US" sz="2800" dirty="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a:p>
            <a:pPr lvl="2"/>
            <a:r>
              <a:rPr lang="en-US" sz="2800" b="1" u="sng" dirty="0">
                <a:latin typeface="Times New Roman" panose="02020603050405020304" pitchFamily="18" charset="0"/>
                <a:cs typeface="Times New Roman" panose="02020603050405020304" pitchFamily="18" charset="0"/>
              </a:rPr>
              <a:t>Name              Roll</a:t>
            </a:r>
          </a:p>
          <a:p>
            <a:pPr lvl="2"/>
            <a:r>
              <a:rPr lang="en-US" sz="2800" dirty="0" err="1">
                <a:latin typeface="Times New Roman" panose="02020603050405020304" pitchFamily="18" charset="0"/>
                <a:cs typeface="Times New Roman" panose="02020603050405020304" pitchFamily="18" charset="0"/>
              </a:rPr>
              <a:t>Zukar</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112</a:t>
            </a:r>
            <a:endParaRPr lang="en-US" sz="2800" dirty="0">
              <a:latin typeface="Times New Roman" panose="02020603050405020304" pitchFamily="18" charset="0"/>
              <a:cs typeface="Times New Roman" panose="02020603050405020304" pitchFamily="18" charset="0"/>
            </a:endParaRPr>
          </a:p>
          <a:p>
            <a:pPr lvl="2"/>
            <a:r>
              <a:rPr lang="en-US" sz="2800" dirty="0" err="1">
                <a:latin typeface="Times New Roman" panose="02020603050405020304" pitchFamily="18" charset="0"/>
                <a:cs typeface="Times New Roman" panose="02020603050405020304" pitchFamily="18" charset="0"/>
              </a:rPr>
              <a:t>Zukar</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111</a:t>
            </a:r>
            <a:endParaRPr lang="en-US" sz="2800" dirty="0">
              <a:latin typeface="Times New Roman" panose="02020603050405020304" pitchFamily="18" charset="0"/>
              <a:cs typeface="Times New Roman" panose="02020603050405020304" pitchFamily="18" charset="0"/>
            </a:endParaRPr>
          </a:p>
          <a:p>
            <a:pPr lvl="2"/>
            <a:r>
              <a:rPr lang="en-US" sz="2800" dirty="0">
                <a:latin typeface="Times New Roman" panose="02020603050405020304" pitchFamily="18" charset="0"/>
                <a:cs typeface="Times New Roman" panose="02020603050405020304" pitchFamily="18" charset="0"/>
              </a:rPr>
              <a:t>Young               113</a:t>
            </a:r>
          </a:p>
          <a:p>
            <a:pPr lvl="2"/>
            <a:r>
              <a:rPr lang="en-US" sz="2800" dirty="0">
                <a:latin typeface="Times New Roman" panose="02020603050405020304" pitchFamily="18" charset="0"/>
                <a:cs typeface="Times New Roman" panose="02020603050405020304" pitchFamily="18" charset="0"/>
              </a:rPr>
              <a:t>Mark                 114                </a:t>
            </a:r>
          </a:p>
          <a:p>
            <a:pPr lvl="2"/>
            <a:r>
              <a:rPr lang="en-US" sz="2800" dirty="0" smtClean="0">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98514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9584" y="346760"/>
            <a:ext cx="11593241" cy="4093428"/>
          </a:xfrm>
          <a:prstGeom prst="rect">
            <a:avLst/>
          </a:prstGeom>
        </p:spPr>
        <p:txBody>
          <a:bodyPr wrap="square">
            <a:spAutoFit/>
          </a:bodyPr>
          <a:lstStyle/>
          <a:p>
            <a:pPr marL="457200" indent="-45720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G</a:t>
            </a:r>
            <a:r>
              <a:rPr lang="en-US" sz="3200" b="1" dirty="0" smtClean="0">
                <a:latin typeface="Times New Roman" panose="02020603050405020304" pitchFamily="18" charset="0"/>
                <a:cs typeface="Times New Roman" panose="02020603050405020304" pitchFamily="18" charset="0"/>
              </a:rPr>
              <a:t>roup by clause:</a:t>
            </a:r>
          </a:p>
          <a:p>
            <a:pPr marL="457200" indent="-457200">
              <a:buFont typeface="Arial" panose="020B0604020202020204" pitchFamily="34" charset="0"/>
              <a:buChar char="•"/>
            </a:pPr>
            <a:endParaRPr lang="en-US" sz="3200" b="1"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GROUP BY </a:t>
            </a:r>
            <a:r>
              <a:rPr lang="en-US" sz="2800" dirty="0" smtClean="0">
                <a:latin typeface="Times New Roman" panose="02020603050405020304" pitchFamily="18" charset="0"/>
                <a:cs typeface="Times New Roman" panose="02020603050405020304" pitchFamily="18" charset="0"/>
              </a:rPr>
              <a:t>clause groups </a:t>
            </a:r>
            <a:r>
              <a:rPr lang="en-US" sz="2800" dirty="0">
                <a:latin typeface="Times New Roman" panose="02020603050405020304" pitchFamily="18" charset="0"/>
                <a:cs typeface="Times New Roman" panose="02020603050405020304" pitchFamily="18" charset="0"/>
              </a:rPr>
              <a:t>a result into subsets that have matching values for one or more columns. </a:t>
            </a:r>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 </a:t>
            </a:r>
            <a:r>
              <a:rPr lang="en-US" sz="2800" dirty="0">
                <a:latin typeface="Times New Roman" panose="02020603050405020304" pitchFamily="18" charset="0"/>
                <a:cs typeface="Times New Roman" panose="02020603050405020304" pitchFamily="18" charset="0"/>
              </a:rPr>
              <a:t>each group, no two rows have the same value for the grouping </a:t>
            </a:r>
            <a:r>
              <a:rPr lang="en-US" sz="2800" dirty="0" smtClean="0">
                <a:latin typeface="Times New Roman" panose="02020603050405020304" pitchFamily="18" charset="0"/>
                <a:cs typeface="Times New Roman" panose="02020603050405020304" pitchFamily="18" charset="0"/>
              </a:rPr>
              <a:t>columns.</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NULLs </a:t>
            </a:r>
            <a:r>
              <a:rPr lang="en-US" sz="2800" dirty="0">
                <a:latin typeface="Times New Roman" panose="02020603050405020304" pitchFamily="18" charset="0"/>
                <a:cs typeface="Times New Roman" panose="02020603050405020304" pitchFamily="18" charset="0"/>
              </a:rPr>
              <a:t>are considered equivalent for grouping purposes</a:t>
            </a:r>
            <a:r>
              <a:rPr lang="en-US" sz="28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Group by </a:t>
            </a:r>
            <a:r>
              <a:rPr lang="en-US" sz="2800" dirty="0" smtClean="0">
                <a:latin typeface="Times New Roman" panose="02020603050405020304" pitchFamily="18" charset="0"/>
                <a:cs typeface="Times New Roman" panose="02020603050405020304" pitchFamily="18" charset="0"/>
              </a:rPr>
              <a:t>&lt;col-name(s),function(s)&gt;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&lt;</a:t>
            </a:r>
            <a:r>
              <a:rPr lang="en-US" sz="2800" dirty="0" err="1" smtClean="0">
                <a:latin typeface="Times New Roman" panose="02020603050405020304" pitchFamily="18" charset="0"/>
                <a:cs typeface="Times New Roman" panose="02020603050405020304" pitchFamily="18" charset="0"/>
              </a:rPr>
              <a:t>table_name</a:t>
            </a:r>
            <a:r>
              <a:rPr lang="en-US" sz="2800" dirty="0" smtClean="0">
                <a:latin typeface="Times New Roman" panose="02020603050405020304" pitchFamily="18" charset="0"/>
                <a:cs typeface="Times New Roman" panose="02020603050405020304" pitchFamily="18" charset="0"/>
              </a:rPr>
              <a:t>&gt; </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w</a:t>
            </a:r>
            <a:r>
              <a:rPr lang="en-US" sz="2800" b="1" dirty="0" smtClean="0">
                <a:latin typeface="Times New Roman" panose="02020603050405020304" pitchFamily="18" charset="0"/>
                <a:cs typeface="Times New Roman" panose="02020603050405020304" pitchFamily="18" charset="0"/>
              </a:rPr>
              <a:t>here</a:t>
            </a:r>
            <a:r>
              <a:rPr lang="en-US" sz="2800" dirty="0" smtClean="0">
                <a:latin typeface="Times New Roman" panose="02020603050405020304" pitchFamily="18" charset="0"/>
                <a:cs typeface="Times New Roman" panose="02020603050405020304" pitchFamily="18" charset="0"/>
              </a:rPr>
              <a:t> &lt;conditions&gt; </a:t>
            </a:r>
            <a:r>
              <a:rPr lang="en-US" sz="2800" b="1" dirty="0" smtClean="0">
                <a:latin typeface="Times New Roman" panose="02020603050405020304" pitchFamily="18" charset="0"/>
                <a:cs typeface="Times New Roman" panose="02020603050405020304" pitchFamily="18" charset="0"/>
              </a:rPr>
              <a:t>group by </a:t>
            </a:r>
            <a:r>
              <a:rPr lang="en-US" sz="2800" dirty="0" smtClean="0">
                <a:latin typeface="Times New Roman" panose="02020603050405020304" pitchFamily="18" charset="0"/>
                <a:cs typeface="Times New Roman" panose="02020603050405020304" pitchFamily="18" charset="0"/>
              </a:rPr>
              <a:t>&lt;col-name(s)&gt; </a:t>
            </a:r>
          </a:p>
          <a:p>
            <a:pPr marL="457200" indent="-457200">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90861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3" y="2957757"/>
            <a:ext cx="11593241" cy="3108543"/>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name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group by </a:t>
            </a:r>
            <a:r>
              <a:rPr lang="en-US" sz="2800" dirty="0" smtClean="0">
                <a:latin typeface="Times New Roman" panose="02020603050405020304" pitchFamily="18" charset="0"/>
                <a:cs typeface="Times New Roman" panose="02020603050405020304" pitchFamily="18" charset="0"/>
              </a:rPr>
              <a:t>name;</a:t>
            </a:r>
          </a:p>
          <a:p>
            <a:pPr lvl="2"/>
            <a:r>
              <a:rPr lang="en-US" sz="2800" b="1" u="sng" dirty="0" smtClean="0">
                <a:latin typeface="Times New Roman" panose="02020603050405020304" pitchFamily="18" charset="0"/>
                <a:cs typeface="Times New Roman" panose="02020603050405020304" pitchFamily="18" charset="0"/>
              </a:rPr>
              <a:t>Name</a:t>
            </a:r>
          </a:p>
          <a:p>
            <a:pPr lvl="2"/>
            <a:r>
              <a:rPr lang="en-US" sz="2800" dirty="0" smtClean="0">
                <a:latin typeface="Times New Roman" panose="02020603050405020304" pitchFamily="18" charset="0"/>
                <a:cs typeface="Times New Roman" panose="02020603050405020304" pitchFamily="18" charset="0"/>
              </a:rPr>
              <a:t>John</a:t>
            </a:r>
          </a:p>
          <a:p>
            <a:pPr lvl="2"/>
            <a:r>
              <a:rPr lang="en-US" sz="2800" dirty="0" smtClean="0">
                <a:latin typeface="Times New Roman" panose="02020603050405020304" pitchFamily="18" charset="0"/>
                <a:cs typeface="Times New Roman" panose="02020603050405020304" pitchFamily="18" charset="0"/>
              </a:rPr>
              <a:t>Moses</a:t>
            </a:r>
          </a:p>
          <a:p>
            <a:pPr lvl="2"/>
            <a:r>
              <a:rPr lang="en-US" sz="2800" dirty="0" smtClean="0">
                <a:latin typeface="Times New Roman" panose="02020603050405020304" pitchFamily="18" charset="0"/>
                <a:cs typeface="Times New Roman" panose="02020603050405020304" pitchFamily="18" charset="0"/>
              </a:rPr>
              <a:t>Mary</a:t>
            </a:r>
          </a:p>
          <a:p>
            <a:pPr lvl="2"/>
            <a:r>
              <a:rPr lang="en-US" sz="2800" dirty="0" smtClean="0">
                <a:latin typeface="Times New Roman" panose="02020603050405020304" pitchFamily="18" charset="0"/>
                <a:cs typeface="Times New Roman" panose="02020603050405020304" pitchFamily="18" charset="0"/>
              </a:rPr>
              <a:t>Alia</a:t>
            </a:r>
          </a:p>
        </p:txBody>
      </p:sp>
      <p:graphicFrame>
        <p:nvGraphicFramePr>
          <p:cNvPr id="3" name="Table 2"/>
          <p:cNvGraphicFramePr>
            <a:graphicFrameLocks noGrp="1"/>
          </p:cNvGraphicFramePr>
          <p:nvPr>
            <p:extLst>
              <p:ext uri="{D42A27DB-BD31-4B8C-83A1-F6EECF244321}">
                <p14:modId xmlns:p14="http://schemas.microsoft.com/office/powerpoint/2010/main" val="2387735641"/>
              </p:ext>
            </p:extLst>
          </p:nvPr>
        </p:nvGraphicFramePr>
        <p:xfrm>
          <a:off x="2120134" y="356108"/>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Gender</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TN</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34269949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3" y="2957757"/>
            <a:ext cx="11593241" cy="2246769"/>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gender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group by </a:t>
            </a:r>
            <a:r>
              <a:rPr lang="en-US" sz="2800" dirty="0" smtClean="0">
                <a:latin typeface="Times New Roman" panose="02020603050405020304" pitchFamily="18" charset="0"/>
                <a:cs typeface="Times New Roman" panose="02020603050405020304" pitchFamily="18" charset="0"/>
              </a:rPr>
              <a:t>gender;</a:t>
            </a:r>
          </a:p>
          <a:p>
            <a:pPr lvl="2"/>
            <a:r>
              <a:rPr lang="en-US" sz="2800" b="1" u="sng" dirty="0" smtClean="0">
                <a:latin typeface="Times New Roman" panose="02020603050405020304" pitchFamily="18" charset="0"/>
                <a:cs typeface="Times New Roman" panose="02020603050405020304" pitchFamily="18" charset="0"/>
              </a:rPr>
              <a:t>Gender</a:t>
            </a:r>
          </a:p>
          <a:p>
            <a:pPr lvl="2"/>
            <a:r>
              <a:rPr lang="en-US" sz="2800" dirty="0" smtClean="0">
                <a:latin typeface="Times New Roman" panose="02020603050405020304" pitchFamily="18" charset="0"/>
                <a:cs typeface="Times New Roman" panose="02020603050405020304" pitchFamily="18" charset="0"/>
              </a:rPr>
              <a:t>M</a:t>
            </a:r>
          </a:p>
          <a:p>
            <a:pPr lvl="2"/>
            <a:r>
              <a:rPr lang="en-US" sz="2800" dirty="0">
                <a:latin typeface="Times New Roman" panose="02020603050405020304" pitchFamily="18" charset="0"/>
                <a:cs typeface="Times New Roman" panose="02020603050405020304" pitchFamily="18" charset="0"/>
              </a:rPr>
              <a:t>F</a:t>
            </a:r>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626081104"/>
              </p:ext>
            </p:extLst>
          </p:nvPr>
        </p:nvGraphicFramePr>
        <p:xfrm>
          <a:off x="2120134" y="356108"/>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Gender</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9415794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2" y="2726403"/>
            <a:ext cx="11593241" cy="2677656"/>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state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group by </a:t>
            </a:r>
            <a:r>
              <a:rPr lang="en-US" sz="2800" dirty="0" smtClean="0">
                <a:latin typeface="Times New Roman" panose="02020603050405020304" pitchFamily="18" charset="0"/>
                <a:cs typeface="Times New Roman" panose="02020603050405020304" pitchFamily="18" charset="0"/>
              </a:rPr>
              <a:t>state;</a:t>
            </a:r>
          </a:p>
          <a:p>
            <a:pPr lvl="2"/>
            <a:r>
              <a:rPr lang="en-US" sz="2800" b="1" u="sng" dirty="0" smtClean="0">
                <a:latin typeface="Times New Roman" panose="02020603050405020304" pitchFamily="18" charset="0"/>
                <a:cs typeface="Times New Roman" panose="02020603050405020304" pitchFamily="18" charset="0"/>
              </a:rPr>
              <a:t>State</a:t>
            </a:r>
          </a:p>
          <a:p>
            <a:pPr lvl="2"/>
            <a:r>
              <a:rPr lang="en-US" sz="2800" dirty="0" smtClean="0">
                <a:latin typeface="Times New Roman" panose="02020603050405020304" pitchFamily="18" charset="0"/>
                <a:cs typeface="Times New Roman" panose="02020603050405020304" pitchFamily="18" charset="0"/>
              </a:rPr>
              <a:t>MP</a:t>
            </a:r>
          </a:p>
          <a:p>
            <a:pPr lvl="2"/>
            <a:r>
              <a:rPr lang="en-US" sz="2800" dirty="0" smtClean="0">
                <a:latin typeface="Times New Roman" panose="02020603050405020304" pitchFamily="18" charset="0"/>
                <a:cs typeface="Times New Roman" panose="02020603050405020304" pitchFamily="18" charset="0"/>
              </a:rPr>
              <a:t>OD</a:t>
            </a:r>
          </a:p>
          <a:p>
            <a:pPr lvl="2"/>
            <a:r>
              <a:rPr lang="en-US" sz="2800" dirty="0" smtClean="0">
                <a:latin typeface="Times New Roman" panose="02020603050405020304" pitchFamily="18" charset="0"/>
                <a:cs typeface="Times New Roman" panose="02020603050405020304" pitchFamily="18" charset="0"/>
              </a:rPr>
              <a:t>WB</a:t>
            </a:r>
            <a:endParaRPr lang="en-US" sz="28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2120133" y="113737"/>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Gender</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39362366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2" y="3145044"/>
            <a:ext cx="11593241" cy="2677656"/>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state, count(*) as </a:t>
            </a:r>
            <a:r>
              <a:rPr lang="en-US" sz="2800" dirty="0" err="1" smtClean="0">
                <a:latin typeface="Times New Roman" panose="02020603050405020304" pitchFamily="18" charset="0"/>
                <a:cs typeface="Times New Roman" panose="02020603050405020304" pitchFamily="18" charset="0"/>
              </a:rPr>
              <a:t>No_Students</a:t>
            </a:r>
            <a:r>
              <a:rPr lang="en-US" sz="2800"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from</a:t>
            </a:r>
            <a:r>
              <a:rPr lang="en-US" sz="2800" dirty="0">
                <a:latin typeface="Times New Roman" panose="02020603050405020304" pitchFamily="18" charset="0"/>
                <a:cs typeface="Times New Roman" panose="02020603050405020304" pitchFamily="18" charset="0"/>
              </a:rPr>
              <a:t> student </a:t>
            </a:r>
            <a:r>
              <a:rPr lang="en-US" sz="2800" b="1" dirty="0">
                <a:latin typeface="Times New Roman" panose="02020603050405020304" pitchFamily="18" charset="0"/>
                <a:cs typeface="Times New Roman" panose="02020603050405020304" pitchFamily="18" charset="0"/>
              </a:rPr>
              <a:t>group by </a:t>
            </a:r>
            <a:r>
              <a:rPr lang="en-US" sz="2800" dirty="0">
                <a:latin typeface="Times New Roman" panose="02020603050405020304" pitchFamily="18" charset="0"/>
                <a:cs typeface="Times New Roman" panose="02020603050405020304" pitchFamily="18" charset="0"/>
              </a:rPr>
              <a:t>state</a:t>
            </a:r>
            <a:r>
              <a:rPr lang="en-US" sz="2800" dirty="0" smtClean="0">
                <a:latin typeface="Times New Roman" panose="02020603050405020304" pitchFamily="18" charset="0"/>
                <a:cs typeface="Times New Roman" panose="02020603050405020304" pitchFamily="18" charset="0"/>
              </a:rPr>
              <a:t>;</a:t>
            </a:r>
          </a:p>
          <a:p>
            <a:pPr lvl="1"/>
            <a:r>
              <a:rPr lang="en-US" sz="2800" b="1" u="sng" dirty="0" smtClean="0">
                <a:latin typeface="Times New Roman" panose="02020603050405020304" pitchFamily="18" charset="0"/>
                <a:cs typeface="Times New Roman" panose="02020603050405020304" pitchFamily="18" charset="0"/>
              </a:rPr>
              <a:t>State                </a:t>
            </a:r>
            <a:r>
              <a:rPr lang="en-US" sz="2800" b="1" u="sng" dirty="0" err="1" smtClean="0">
                <a:latin typeface="Times New Roman" panose="02020603050405020304" pitchFamily="18" charset="0"/>
                <a:cs typeface="Times New Roman" panose="02020603050405020304" pitchFamily="18" charset="0"/>
              </a:rPr>
              <a:t>No_Students</a:t>
            </a:r>
            <a:r>
              <a:rPr lang="en-US" sz="2800" b="1" u="sng"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p>
          <a:p>
            <a:pPr lvl="1"/>
            <a:r>
              <a:rPr lang="en-US" sz="2800" dirty="0" smtClean="0">
                <a:latin typeface="Times New Roman" panose="02020603050405020304" pitchFamily="18" charset="0"/>
                <a:cs typeface="Times New Roman" panose="02020603050405020304" pitchFamily="18" charset="0"/>
              </a:rPr>
              <a:t>MP                           1</a:t>
            </a:r>
          </a:p>
          <a:p>
            <a:pPr lvl="1"/>
            <a:r>
              <a:rPr lang="en-US" sz="2800" dirty="0" smtClean="0">
                <a:latin typeface="Times New Roman" panose="02020603050405020304" pitchFamily="18" charset="0"/>
                <a:cs typeface="Times New Roman" panose="02020603050405020304" pitchFamily="18" charset="0"/>
              </a:rPr>
              <a:t>OD                           3</a:t>
            </a:r>
          </a:p>
          <a:p>
            <a:pPr lvl="1"/>
            <a:r>
              <a:rPr lang="en-US" sz="2800" dirty="0" smtClean="0">
                <a:latin typeface="Times New Roman" panose="02020603050405020304" pitchFamily="18" charset="0"/>
                <a:cs typeface="Times New Roman" panose="02020603050405020304" pitchFamily="18" charset="0"/>
              </a:rPr>
              <a:t>WB                          1                   </a:t>
            </a:r>
          </a:p>
        </p:txBody>
      </p:sp>
      <p:graphicFrame>
        <p:nvGraphicFramePr>
          <p:cNvPr id="3" name="Table 2"/>
          <p:cNvGraphicFramePr>
            <a:graphicFrameLocks noGrp="1"/>
          </p:cNvGraphicFramePr>
          <p:nvPr>
            <p:extLst>
              <p:ext uri="{D42A27DB-BD31-4B8C-83A1-F6EECF244321}">
                <p14:modId xmlns:p14="http://schemas.microsoft.com/office/powerpoint/2010/main" val="1076619359"/>
              </p:ext>
            </p:extLst>
          </p:nvPr>
        </p:nvGraphicFramePr>
        <p:xfrm>
          <a:off x="2120132" y="455260"/>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Gender</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30148888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2" y="3145044"/>
            <a:ext cx="11593241" cy="2677656"/>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state, max(CGPA),min(CGPA),</a:t>
            </a:r>
            <a:r>
              <a:rPr lang="en-US" sz="2800" dirty="0" err="1" smtClean="0">
                <a:latin typeface="Times New Roman" panose="02020603050405020304" pitchFamily="18" charset="0"/>
                <a:cs typeface="Times New Roman" panose="02020603050405020304" pitchFamily="18" charset="0"/>
              </a:rPr>
              <a:t>avg</a:t>
            </a:r>
            <a:r>
              <a:rPr lang="en-US" sz="2800" dirty="0" smtClean="0">
                <a:latin typeface="Times New Roman" panose="02020603050405020304" pitchFamily="18" charset="0"/>
                <a:cs typeface="Times New Roman" panose="02020603050405020304" pitchFamily="18" charset="0"/>
              </a:rPr>
              <a:t>(CGPA)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student </a:t>
            </a:r>
            <a:r>
              <a:rPr lang="en-US" sz="2800" b="1" dirty="0">
                <a:latin typeface="Times New Roman" panose="02020603050405020304" pitchFamily="18" charset="0"/>
                <a:cs typeface="Times New Roman" panose="02020603050405020304" pitchFamily="18" charset="0"/>
              </a:rPr>
              <a:t>group by </a:t>
            </a:r>
            <a:r>
              <a:rPr lang="en-US" sz="2800" dirty="0">
                <a:latin typeface="Times New Roman" panose="02020603050405020304" pitchFamily="18" charset="0"/>
                <a:cs typeface="Times New Roman" panose="02020603050405020304" pitchFamily="18" charset="0"/>
              </a:rPr>
              <a:t>state</a:t>
            </a:r>
            <a:r>
              <a:rPr lang="en-US" sz="2800" dirty="0" smtClean="0">
                <a:latin typeface="Times New Roman" panose="02020603050405020304" pitchFamily="18" charset="0"/>
                <a:cs typeface="Times New Roman" panose="02020603050405020304" pitchFamily="18" charset="0"/>
              </a:rPr>
              <a:t>;</a:t>
            </a:r>
          </a:p>
          <a:p>
            <a:pPr lvl="3"/>
            <a:r>
              <a:rPr lang="en-US" sz="2800" b="1" u="sng" dirty="0" smtClean="0">
                <a:latin typeface="Times New Roman" panose="02020603050405020304" pitchFamily="18" charset="0"/>
                <a:cs typeface="Times New Roman" panose="02020603050405020304" pitchFamily="18" charset="0"/>
              </a:rPr>
              <a:t>State   Max(CGPA)   Min(CGPA)    </a:t>
            </a:r>
            <a:r>
              <a:rPr lang="en-US" sz="2800" b="1" u="sng" dirty="0" err="1" smtClean="0">
                <a:latin typeface="Times New Roman" panose="02020603050405020304" pitchFamily="18" charset="0"/>
                <a:cs typeface="Times New Roman" panose="02020603050405020304" pitchFamily="18" charset="0"/>
              </a:rPr>
              <a:t>Avg</a:t>
            </a:r>
            <a:r>
              <a:rPr lang="en-US" sz="2800" b="1" u="sng" dirty="0" smtClean="0">
                <a:latin typeface="Times New Roman" panose="02020603050405020304" pitchFamily="18" charset="0"/>
                <a:cs typeface="Times New Roman" panose="02020603050405020304" pitchFamily="18" charset="0"/>
              </a:rPr>
              <a:t>(CGPA  </a:t>
            </a:r>
          </a:p>
          <a:p>
            <a:pPr lvl="3"/>
            <a:r>
              <a:rPr lang="en-US" sz="2800" dirty="0" smtClean="0">
                <a:latin typeface="Times New Roman" panose="02020603050405020304" pitchFamily="18" charset="0"/>
                <a:cs typeface="Times New Roman" panose="02020603050405020304" pitchFamily="18" charset="0"/>
              </a:rPr>
              <a:t> MP              9.9               9.9                   9.9</a:t>
            </a:r>
          </a:p>
          <a:p>
            <a:pPr lvl="3"/>
            <a:r>
              <a:rPr lang="en-US" sz="2800" dirty="0" smtClean="0">
                <a:latin typeface="Times New Roman" panose="02020603050405020304" pitchFamily="18" charset="0"/>
                <a:cs typeface="Times New Roman" panose="02020603050405020304" pitchFamily="18" charset="0"/>
              </a:rPr>
              <a:t> OD              8.65             6.78                 7.643</a:t>
            </a:r>
          </a:p>
          <a:p>
            <a:pPr lvl="3"/>
            <a:r>
              <a:rPr lang="en-US" sz="2800" dirty="0" smtClean="0">
                <a:latin typeface="Times New Roman" panose="02020603050405020304" pitchFamily="18" charset="0"/>
                <a:cs typeface="Times New Roman" panose="02020603050405020304" pitchFamily="18" charset="0"/>
              </a:rPr>
              <a:t> WB             8.26             8.26                  8.26                   </a:t>
            </a:r>
          </a:p>
        </p:txBody>
      </p:sp>
      <p:graphicFrame>
        <p:nvGraphicFramePr>
          <p:cNvPr id="3" name="Table 2"/>
          <p:cNvGraphicFramePr>
            <a:graphicFrameLocks noGrp="1"/>
          </p:cNvGraphicFramePr>
          <p:nvPr>
            <p:extLst>
              <p:ext uri="{D42A27DB-BD31-4B8C-83A1-F6EECF244321}">
                <p14:modId xmlns:p14="http://schemas.microsoft.com/office/powerpoint/2010/main" val="2812881910"/>
              </p:ext>
            </p:extLst>
          </p:nvPr>
        </p:nvGraphicFramePr>
        <p:xfrm>
          <a:off x="2120132" y="455260"/>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CGPA</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9.9</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7.5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8.65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6.78</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8.26</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5448072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2" y="3145044"/>
            <a:ext cx="11593241" cy="3108543"/>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state, count(*) as </a:t>
            </a:r>
            <a:r>
              <a:rPr lang="en-US" sz="2800" dirty="0" err="1" smtClean="0">
                <a:latin typeface="Times New Roman" panose="02020603050405020304" pitchFamily="18" charset="0"/>
                <a:cs typeface="Times New Roman" panose="02020603050405020304" pitchFamily="18" charset="0"/>
              </a:rPr>
              <a:t>No_Students</a:t>
            </a:r>
            <a:r>
              <a:rPr lang="en-US" sz="2800"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from</a:t>
            </a:r>
            <a:r>
              <a:rPr lang="en-US" sz="2800" dirty="0">
                <a:latin typeface="Times New Roman" panose="02020603050405020304" pitchFamily="18" charset="0"/>
                <a:cs typeface="Times New Roman" panose="02020603050405020304" pitchFamily="18" charset="0"/>
              </a:rPr>
              <a:t> student </a:t>
            </a:r>
            <a:endParaRPr lang="en-US" sz="2800" dirty="0" smtClean="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                                  group </a:t>
            </a:r>
            <a:r>
              <a:rPr lang="en-US" sz="2800" b="1" dirty="0">
                <a:latin typeface="Times New Roman" panose="02020603050405020304" pitchFamily="18" charset="0"/>
                <a:cs typeface="Times New Roman" panose="02020603050405020304" pitchFamily="18" charset="0"/>
              </a:rPr>
              <a:t>by </a:t>
            </a:r>
            <a:r>
              <a:rPr lang="en-US" sz="2800" dirty="0" smtClean="0">
                <a:latin typeface="Times New Roman" panose="02020603050405020304" pitchFamily="18" charset="0"/>
                <a:cs typeface="Times New Roman" panose="02020603050405020304" pitchFamily="18" charset="0"/>
              </a:rPr>
              <a:t>state </a:t>
            </a:r>
            <a:r>
              <a:rPr lang="en-US" sz="2800" b="1" dirty="0" smtClean="0">
                <a:latin typeface="Times New Roman" panose="02020603050405020304" pitchFamily="18" charset="0"/>
                <a:cs typeface="Times New Roman" panose="02020603050405020304" pitchFamily="18" charset="0"/>
              </a:rPr>
              <a:t>order by </a:t>
            </a:r>
            <a:r>
              <a:rPr lang="en-US" sz="2800" dirty="0" smtClean="0">
                <a:latin typeface="Times New Roman" panose="02020603050405020304" pitchFamily="18" charset="0"/>
                <a:cs typeface="Times New Roman" panose="02020603050405020304" pitchFamily="18" charset="0"/>
              </a:rPr>
              <a:t>state </a:t>
            </a:r>
            <a:r>
              <a:rPr lang="en-US" sz="2800" b="1" dirty="0" smtClean="0">
                <a:latin typeface="Times New Roman" panose="02020603050405020304" pitchFamily="18" charset="0"/>
                <a:cs typeface="Times New Roman" panose="02020603050405020304" pitchFamily="18" charset="0"/>
              </a:rPr>
              <a:t>ASC</a:t>
            </a:r>
            <a:r>
              <a:rPr lang="en-US" sz="2800" dirty="0" smtClean="0">
                <a:latin typeface="Times New Roman" panose="02020603050405020304" pitchFamily="18" charset="0"/>
                <a:cs typeface="Times New Roman" panose="02020603050405020304" pitchFamily="18" charset="0"/>
              </a:rPr>
              <a:t>;</a:t>
            </a:r>
          </a:p>
          <a:p>
            <a:pPr lvl="1"/>
            <a:r>
              <a:rPr lang="en-US" sz="2800" b="1" u="sng" dirty="0" smtClean="0">
                <a:latin typeface="Times New Roman" panose="02020603050405020304" pitchFamily="18" charset="0"/>
                <a:cs typeface="Times New Roman" panose="02020603050405020304" pitchFamily="18" charset="0"/>
              </a:rPr>
              <a:t>State                </a:t>
            </a:r>
            <a:r>
              <a:rPr lang="en-US" sz="2800" b="1" u="sng" dirty="0" err="1" smtClean="0">
                <a:latin typeface="Times New Roman" panose="02020603050405020304" pitchFamily="18" charset="0"/>
                <a:cs typeface="Times New Roman" panose="02020603050405020304" pitchFamily="18" charset="0"/>
              </a:rPr>
              <a:t>No_Students</a:t>
            </a:r>
            <a:r>
              <a:rPr lang="en-US" sz="2800" b="1" u="sng"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p>
          <a:p>
            <a:pPr lvl="1"/>
            <a:r>
              <a:rPr lang="en-US" sz="2800" dirty="0" smtClean="0">
                <a:latin typeface="Times New Roman" panose="02020603050405020304" pitchFamily="18" charset="0"/>
                <a:cs typeface="Times New Roman" panose="02020603050405020304" pitchFamily="18" charset="0"/>
              </a:rPr>
              <a:t>OD                           3</a:t>
            </a:r>
          </a:p>
          <a:p>
            <a:pPr lvl="1"/>
            <a:r>
              <a:rPr lang="en-US" sz="2800" dirty="0" smtClean="0">
                <a:latin typeface="Times New Roman" panose="02020603050405020304" pitchFamily="18" charset="0"/>
                <a:cs typeface="Times New Roman" panose="02020603050405020304" pitchFamily="18" charset="0"/>
              </a:rPr>
              <a:t>MP                           1</a:t>
            </a:r>
          </a:p>
          <a:p>
            <a:pPr lvl="1"/>
            <a:r>
              <a:rPr lang="en-US" sz="2800" dirty="0" smtClean="0">
                <a:latin typeface="Times New Roman" panose="02020603050405020304" pitchFamily="18" charset="0"/>
                <a:cs typeface="Times New Roman" panose="02020603050405020304" pitchFamily="18" charset="0"/>
              </a:rPr>
              <a:t>WB                          1                   </a:t>
            </a:r>
          </a:p>
        </p:txBody>
      </p:sp>
      <p:graphicFrame>
        <p:nvGraphicFramePr>
          <p:cNvPr id="3" name="Table 2"/>
          <p:cNvGraphicFramePr>
            <a:graphicFrameLocks noGrp="1"/>
          </p:cNvGraphicFramePr>
          <p:nvPr/>
        </p:nvGraphicFramePr>
        <p:xfrm>
          <a:off x="2120132" y="455260"/>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Gender</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1496083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1936" y="783771"/>
            <a:ext cx="11167752" cy="4595751"/>
          </a:xfrm>
        </p:spPr>
        <p:txBody>
          <a:bodyPr>
            <a:normAutofit fontScale="85000" lnSpcReduction="10000"/>
          </a:bodyPr>
          <a:lstStyle/>
          <a:p>
            <a:r>
              <a:rPr lang="en-US" sz="3200" b="1" dirty="0" smtClean="0">
                <a:latin typeface="Times New Roman" panose="02020603050405020304" pitchFamily="18" charset="0"/>
                <a:cs typeface="Times New Roman" panose="02020603050405020304" pitchFamily="18" charset="0"/>
              </a:rPr>
              <a:t>1. File based System:</a:t>
            </a:r>
          </a:p>
          <a:p>
            <a:r>
              <a:rPr lang="en-US" b="1" dirty="0" smtClean="0">
                <a:latin typeface="Times New Roman" panose="02020603050405020304" pitchFamily="18" charset="0"/>
                <a:cs typeface="Times New Roman" panose="02020603050405020304" pitchFamily="18" charset="0"/>
              </a:rPr>
              <a:t>File:</a:t>
            </a:r>
          </a:p>
          <a:p>
            <a:r>
              <a:rPr lang="en-US" dirty="0" smtClean="0">
                <a:latin typeface="Times New Roman" panose="02020603050405020304" pitchFamily="18" charset="0"/>
                <a:cs typeface="Times New Roman" panose="02020603050405020304" pitchFamily="18" charset="0"/>
              </a:rPr>
              <a:t>It is a collection of records.</a:t>
            </a:r>
          </a:p>
          <a:p>
            <a:r>
              <a:rPr lang="en-US" dirty="0" smtClean="0">
                <a:latin typeface="Times New Roman" panose="02020603050405020304" pitchFamily="18" charset="0"/>
                <a:cs typeface="Times New Roman" panose="02020603050405020304" pitchFamily="18" charset="0"/>
              </a:rPr>
              <a:t>Record is a set of logically related data.</a:t>
            </a:r>
          </a:p>
          <a:p>
            <a:r>
              <a:rPr lang="en-US" dirty="0" smtClean="0">
                <a:latin typeface="Times New Roman" panose="02020603050405020304" pitchFamily="18" charset="0"/>
                <a:cs typeface="Times New Roman" panose="02020603050405020304" pitchFamily="18" charset="0"/>
              </a:rPr>
              <a:t>A file is represented as</a:t>
            </a:r>
          </a:p>
          <a:p>
            <a:r>
              <a:rPr lang="en-US" dirty="0" smtClean="0">
                <a:latin typeface="Times New Roman" panose="02020603050405020304" pitchFamily="18" charset="0"/>
                <a:cs typeface="Times New Roman" panose="02020603050405020304" pitchFamily="18" charset="0"/>
              </a:rPr>
              <a:t>file-name(list of fields)</a:t>
            </a:r>
          </a:p>
          <a:p>
            <a:r>
              <a:rPr lang="en-US" dirty="0" smtClean="0">
                <a:latin typeface="Times New Roman" panose="02020603050405020304" pitchFamily="18" charset="0"/>
                <a:cs typeface="Times New Roman" panose="02020603050405020304" pitchFamily="18" charset="0"/>
              </a:rPr>
              <a:t>Example:</a:t>
            </a:r>
          </a:p>
          <a:p>
            <a:r>
              <a:rPr lang="en-US" dirty="0" err="1" smtClean="0">
                <a:latin typeface="Times New Roman" panose="02020603050405020304" pitchFamily="18" charset="0"/>
                <a:cs typeface="Times New Roman" panose="02020603050405020304" pitchFamily="18" charset="0"/>
              </a:rPr>
              <a:t>StaffSalary</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staffNo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fName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lName</a:t>
            </a:r>
            <a:r>
              <a:rPr lang="en-US" dirty="0" smtClean="0">
                <a:latin typeface="Times New Roman" panose="02020603050405020304" pitchFamily="18" charset="0"/>
                <a:cs typeface="Times New Roman" panose="02020603050405020304" pitchFamily="18" charset="0"/>
              </a:rPr>
              <a:t>, sex, salary, </a:t>
            </a:r>
            <a:r>
              <a:rPr lang="en-US" dirty="0" err="1" smtClean="0">
                <a:latin typeface="Times New Roman" panose="02020603050405020304" pitchFamily="18" charset="0"/>
                <a:cs typeface="Times New Roman" panose="02020603050405020304" pitchFamily="18" charset="0"/>
              </a:rPr>
              <a:t>branchNo</a:t>
            </a:r>
            <a:r>
              <a:rPr lang="en-US" dirty="0" smtClean="0">
                <a:latin typeface="Times New Roman" panose="02020603050405020304" pitchFamily="18" charset="0"/>
                <a:cs typeface="Times New Roman" panose="02020603050405020304" pitchFamily="18" charset="0"/>
              </a:rPr>
              <a:t>) in </a:t>
            </a:r>
            <a:r>
              <a:rPr lang="en-US" b="1" dirty="0" smtClean="0">
                <a:latin typeface="Times New Roman" panose="02020603050405020304" pitchFamily="18" charset="0"/>
                <a:cs typeface="Times New Roman" panose="02020603050405020304" pitchFamily="18" charset="0"/>
              </a:rPr>
              <a:t>Payroll Department</a:t>
            </a:r>
          </a:p>
          <a:p>
            <a:endParaRPr lang="en-US" b="1"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Staff(</a:t>
            </a:r>
            <a:r>
              <a:rPr lang="en-US" dirty="0" err="1" smtClean="0">
                <a:latin typeface="Times New Roman" panose="02020603050405020304" pitchFamily="18" charset="0"/>
                <a:cs typeface="Times New Roman" panose="02020603050405020304" pitchFamily="18" charset="0"/>
              </a:rPr>
              <a:t>staffNo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fName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lName</a:t>
            </a:r>
            <a:r>
              <a:rPr lang="en-US" dirty="0" smtClean="0">
                <a:latin typeface="Times New Roman" panose="02020603050405020304" pitchFamily="18" charset="0"/>
                <a:cs typeface="Times New Roman" panose="02020603050405020304" pitchFamily="18" charset="0"/>
              </a:rPr>
              <a:t>, position, sex, </a:t>
            </a:r>
            <a:r>
              <a:rPr lang="en-US" dirty="0" err="1" smtClean="0">
                <a:latin typeface="Times New Roman" panose="02020603050405020304" pitchFamily="18" charset="0"/>
                <a:cs typeface="Times New Roman" panose="02020603050405020304" pitchFamily="18" charset="0"/>
              </a:rPr>
              <a:t>dateOfBirth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branchNo</a:t>
            </a:r>
            <a:r>
              <a:rPr lang="en-US" dirty="0" smtClean="0">
                <a:latin typeface="Times New Roman" panose="02020603050405020304" pitchFamily="18" charset="0"/>
                <a:cs typeface="Times New Roman" panose="02020603050405020304" pitchFamily="18" charset="0"/>
              </a:rPr>
              <a:t>) in </a:t>
            </a:r>
            <a:r>
              <a:rPr lang="en-US" b="1" dirty="0" smtClean="0">
                <a:latin typeface="Times New Roman" panose="02020603050405020304" pitchFamily="18" charset="0"/>
                <a:cs typeface="Times New Roman" panose="02020603050405020304" pitchFamily="18" charset="0"/>
              </a:rPr>
              <a:t>Personnel Department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87578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2" y="3023857"/>
            <a:ext cx="11593241" cy="3108543"/>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gender, count(*) as </a:t>
            </a:r>
            <a:r>
              <a:rPr lang="en-US" sz="2800" dirty="0" err="1" smtClean="0">
                <a:latin typeface="Times New Roman" panose="02020603050405020304" pitchFamily="18" charset="0"/>
                <a:cs typeface="Times New Roman" panose="02020603050405020304" pitchFamily="18" charset="0"/>
              </a:rPr>
              <a:t>No_Students</a:t>
            </a:r>
            <a:r>
              <a:rPr lang="en-US" sz="2800"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from</a:t>
            </a:r>
            <a:r>
              <a:rPr lang="en-US" sz="2800" dirty="0">
                <a:latin typeface="Times New Roman" panose="02020603050405020304" pitchFamily="18" charset="0"/>
                <a:cs typeface="Times New Roman" panose="02020603050405020304" pitchFamily="18" charset="0"/>
              </a:rPr>
              <a:t> student </a:t>
            </a:r>
            <a:r>
              <a:rPr lang="en-US" sz="2800" dirty="0" smtClean="0">
                <a:latin typeface="Times New Roman" panose="02020603050405020304" pitchFamily="18" charset="0"/>
                <a:cs typeface="Times New Roman" panose="02020603050405020304" pitchFamily="18" charset="0"/>
              </a:rPr>
              <a:t>s</a:t>
            </a: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s.state</a:t>
            </a:r>
            <a:r>
              <a:rPr lang="en-US" sz="2800" dirty="0" smtClean="0">
                <a:latin typeface="Times New Roman" panose="02020603050405020304" pitchFamily="18" charset="0"/>
                <a:cs typeface="Times New Roman" panose="02020603050405020304" pitchFamily="18" charset="0"/>
              </a:rPr>
              <a:t> = ‘OD’</a:t>
            </a:r>
          </a:p>
          <a:p>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                                      group </a:t>
            </a:r>
            <a:r>
              <a:rPr lang="en-US" sz="2800" b="1" dirty="0">
                <a:latin typeface="Times New Roman" panose="02020603050405020304" pitchFamily="18" charset="0"/>
                <a:cs typeface="Times New Roman" panose="02020603050405020304" pitchFamily="18" charset="0"/>
              </a:rPr>
              <a:t>by </a:t>
            </a:r>
            <a:r>
              <a:rPr lang="en-US" sz="2800" dirty="0" smtClean="0">
                <a:latin typeface="Times New Roman" panose="02020603050405020304" pitchFamily="18" charset="0"/>
                <a:cs typeface="Times New Roman" panose="02020603050405020304" pitchFamily="18" charset="0"/>
              </a:rPr>
              <a:t>gender </a:t>
            </a:r>
            <a:r>
              <a:rPr lang="en-US" sz="2800" b="1" dirty="0" smtClean="0">
                <a:latin typeface="Times New Roman" panose="02020603050405020304" pitchFamily="18" charset="0"/>
                <a:cs typeface="Times New Roman" panose="02020603050405020304" pitchFamily="18" charset="0"/>
              </a:rPr>
              <a:t>order by </a:t>
            </a:r>
            <a:r>
              <a:rPr lang="en-US" sz="2800" dirty="0" smtClean="0">
                <a:latin typeface="Times New Roman" panose="02020603050405020304" pitchFamily="18" charset="0"/>
                <a:cs typeface="Times New Roman" panose="02020603050405020304" pitchFamily="18" charset="0"/>
              </a:rPr>
              <a:t>gender </a:t>
            </a:r>
            <a:r>
              <a:rPr lang="en-US" sz="2800" b="1" dirty="0" smtClean="0">
                <a:latin typeface="Times New Roman" panose="02020603050405020304" pitchFamily="18" charset="0"/>
                <a:cs typeface="Times New Roman" panose="02020603050405020304" pitchFamily="18" charset="0"/>
              </a:rPr>
              <a:t>ASC</a:t>
            </a:r>
            <a:r>
              <a:rPr lang="en-US" sz="2800" dirty="0" smtClean="0">
                <a:latin typeface="Times New Roman" panose="02020603050405020304" pitchFamily="18" charset="0"/>
                <a:cs typeface="Times New Roman" panose="02020603050405020304" pitchFamily="18" charset="0"/>
              </a:rPr>
              <a:t>;</a:t>
            </a:r>
          </a:p>
          <a:p>
            <a:pPr lvl="1"/>
            <a:r>
              <a:rPr lang="en-US" sz="2800" b="1" u="sng" dirty="0" smtClean="0">
                <a:latin typeface="Times New Roman" panose="02020603050405020304" pitchFamily="18" charset="0"/>
                <a:cs typeface="Times New Roman" panose="02020603050405020304" pitchFamily="18" charset="0"/>
              </a:rPr>
              <a:t>Gender          </a:t>
            </a:r>
            <a:r>
              <a:rPr lang="en-US" sz="2800" b="1" u="sng" dirty="0" err="1" smtClean="0">
                <a:latin typeface="Times New Roman" panose="02020603050405020304" pitchFamily="18" charset="0"/>
                <a:cs typeface="Times New Roman" panose="02020603050405020304" pitchFamily="18" charset="0"/>
              </a:rPr>
              <a:t>No_Students</a:t>
            </a:r>
            <a:r>
              <a:rPr lang="en-US" sz="2800" b="1" u="sng"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p>
          <a:p>
            <a:pPr lvl="1"/>
            <a:r>
              <a:rPr lang="en-US" sz="2800" dirty="0">
                <a:latin typeface="Times New Roman" panose="02020603050405020304" pitchFamily="18" charset="0"/>
                <a:cs typeface="Times New Roman" panose="02020603050405020304" pitchFamily="18" charset="0"/>
              </a:rPr>
              <a:t>F</a:t>
            </a:r>
            <a:r>
              <a:rPr lang="en-US" sz="2800" dirty="0" smtClean="0">
                <a:latin typeface="Times New Roman" panose="02020603050405020304" pitchFamily="18" charset="0"/>
                <a:cs typeface="Times New Roman" panose="02020603050405020304" pitchFamily="18" charset="0"/>
              </a:rPr>
              <a:t>                           1</a:t>
            </a:r>
          </a:p>
          <a:p>
            <a:pPr lvl="1"/>
            <a:r>
              <a:rPr lang="en-US" sz="2800" dirty="0" smtClean="0">
                <a:latin typeface="Times New Roman" panose="02020603050405020304" pitchFamily="18" charset="0"/>
                <a:cs typeface="Times New Roman" panose="02020603050405020304" pitchFamily="18" charset="0"/>
              </a:rPr>
              <a:t>M                          2</a:t>
            </a:r>
          </a:p>
        </p:txBody>
      </p:sp>
      <p:graphicFrame>
        <p:nvGraphicFramePr>
          <p:cNvPr id="3" name="Table 2"/>
          <p:cNvGraphicFramePr>
            <a:graphicFrameLocks noGrp="1"/>
          </p:cNvGraphicFramePr>
          <p:nvPr/>
        </p:nvGraphicFramePr>
        <p:xfrm>
          <a:off x="2120132" y="455260"/>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Gender</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6085468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1242" y="456927"/>
            <a:ext cx="11593241" cy="3662541"/>
          </a:xfrm>
          <a:prstGeom prst="rect">
            <a:avLst/>
          </a:prstGeom>
        </p:spPr>
        <p:txBody>
          <a:bodyPr wrap="square">
            <a:spAutoFit/>
          </a:bodyPr>
          <a:lstStyle/>
          <a:p>
            <a:r>
              <a:rPr lang="en-US" sz="3200" b="1" dirty="0" smtClean="0">
                <a:latin typeface="Times New Roman" panose="02020603050405020304" pitchFamily="18" charset="0"/>
                <a:cs typeface="Times New Roman" panose="02020603050405020304" pitchFamily="18" charset="0"/>
              </a:rPr>
              <a:t>Having Clause:</a:t>
            </a:r>
          </a:p>
          <a:p>
            <a:endParaRPr lang="en-US" sz="3200" b="1"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HAVING clause restricts the results of a GROUP </a:t>
            </a:r>
            <a:r>
              <a:rPr lang="en-US" sz="2800" dirty="0" smtClean="0">
                <a:latin typeface="Times New Roman" panose="02020603050405020304" pitchFamily="18" charset="0"/>
                <a:cs typeface="Times New Roman" panose="02020603050405020304" pitchFamily="18" charset="0"/>
              </a:rPr>
              <a:t>BY.</a:t>
            </a: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HAVING clause is applied to each group of the </a:t>
            </a:r>
            <a:r>
              <a:rPr lang="en-US" sz="2800" dirty="0" smtClean="0">
                <a:latin typeface="Times New Roman" panose="02020603050405020304" pitchFamily="18" charset="0"/>
                <a:cs typeface="Times New Roman" panose="02020603050405020304" pitchFamily="18" charset="0"/>
              </a:rPr>
              <a:t>table.</a:t>
            </a: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If </a:t>
            </a:r>
            <a:r>
              <a:rPr lang="en-US" sz="2800" dirty="0">
                <a:latin typeface="Times New Roman" panose="02020603050405020304" pitchFamily="18" charset="0"/>
                <a:cs typeface="Times New Roman" panose="02020603050405020304" pitchFamily="18" charset="0"/>
              </a:rPr>
              <a:t>there is no GROUP BY clause, the HAVING clause is applied to the entire result as a single group</a:t>
            </a:r>
            <a:r>
              <a:rPr lang="en-US" sz="2800" dirty="0" smtClean="0">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r>
              <a:rPr lang="en-US" sz="2800" b="1" dirty="0" smtClean="0">
                <a:latin typeface="Times New Roman" panose="02020603050405020304" pitchFamily="18" charset="0"/>
                <a:cs typeface="Times New Roman" panose="02020603050405020304" pitchFamily="18" charset="0"/>
              </a:rPr>
              <a:t>HAVING</a:t>
            </a:r>
            <a:r>
              <a:rPr lang="en-US" sz="2800" dirty="0" smtClean="0">
                <a:latin typeface="Times New Roman" panose="02020603050405020304" pitchFamily="18" charset="0"/>
                <a:cs typeface="Times New Roman" panose="02020603050405020304" pitchFamily="18" charset="0"/>
              </a:rPr>
              <a:t> &lt;group-conditions&gt;</a:t>
            </a:r>
          </a:p>
          <a:p>
            <a:pPr marL="457200" indent="-457200" algn="just">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09560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2" y="3145044"/>
            <a:ext cx="11593241" cy="2677656"/>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state, count(*)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group </a:t>
            </a:r>
            <a:r>
              <a:rPr lang="en-US" sz="2800" b="1" dirty="0">
                <a:latin typeface="Times New Roman" panose="02020603050405020304" pitchFamily="18" charset="0"/>
                <a:cs typeface="Times New Roman" panose="02020603050405020304" pitchFamily="18" charset="0"/>
              </a:rPr>
              <a:t>by </a:t>
            </a:r>
            <a:r>
              <a:rPr lang="en-US" sz="2800" dirty="0" smtClean="0">
                <a:latin typeface="Times New Roman" panose="02020603050405020304" pitchFamily="18" charset="0"/>
                <a:cs typeface="Times New Roman" panose="02020603050405020304" pitchFamily="18" charset="0"/>
              </a:rPr>
              <a:t>state </a:t>
            </a:r>
            <a:r>
              <a:rPr lang="en-US" sz="2800" b="1" dirty="0" smtClean="0">
                <a:latin typeface="Times New Roman" panose="02020603050405020304" pitchFamily="18" charset="0"/>
                <a:cs typeface="Times New Roman" panose="02020603050405020304" pitchFamily="18" charset="0"/>
              </a:rPr>
              <a:t>having</a:t>
            </a:r>
            <a:r>
              <a:rPr lang="en-US" sz="2800" dirty="0" smtClean="0">
                <a:latin typeface="Times New Roman" panose="02020603050405020304" pitchFamily="18" charset="0"/>
                <a:cs typeface="Times New Roman" panose="02020603050405020304" pitchFamily="18" charset="0"/>
              </a:rPr>
              <a:t> count(*)=1;</a:t>
            </a:r>
          </a:p>
          <a:p>
            <a:pPr lvl="3"/>
            <a:r>
              <a:rPr lang="en-US" sz="2800" b="1" u="sng" dirty="0" smtClean="0">
                <a:latin typeface="Times New Roman" panose="02020603050405020304" pitchFamily="18" charset="0"/>
                <a:cs typeface="Times New Roman" panose="02020603050405020304" pitchFamily="18" charset="0"/>
              </a:rPr>
              <a:t>State   Count(*)</a:t>
            </a:r>
          </a:p>
          <a:p>
            <a:pPr lvl="3"/>
            <a:r>
              <a:rPr lang="en-US" sz="2800" dirty="0" smtClean="0">
                <a:latin typeface="Times New Roman" panose="02020603050405020304" pitchFamily="18" charset="0"/>
                <a:cs typeface="Times New Roman" panose="02020603050405020304" pitchFamily="18" charset="0"/>
              </a:rPr>
              <a:t>MP          1</a:t>
            </a:r>
          </a:p>
          <a:p>
            <a:pPr lvl="3"/>
            <a:r>
              <a:rPr lang="en-US" sz="2800" dirty="0" smtClean="0">
                <a:latin typeface="Times New Roman" panose="02020603050405020304" pitchFamily="18" charset="0"/>
                <a:cs typeface="Times New Roman" panose="02020603050405020304" pitchFamily="18" charset="0"/>
              </a:rPr>
              <a:t>WB         1</a:t>
            </a:r>
          </a:p>
          <a:p>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2120132" y="455260"/>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CGPA</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9.9</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7.5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8.65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6.78</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8.26</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4117872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2" y="3145044"/>
            <a:ext cx="11593241" cy="2677656"/>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state, count(*)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group </a:t>
            </a:r>
            <a:r>
              <a:rPr lang="en-US" sz="2800" b="1" dirty="0">
                <a:latin typeface="Times New Roman" panose="02020603050405020304" pitchFamily="18" charset="0"/>
                <a:cs typeface="Times New Roman" panose="02020603050405020304" pitchFamily="18" charset="0"/>
              </a:rPr>
              <a:t>by </a:t>
            </a:r>
            <a:r>
              <a:rPr lang="en-US" sz="2800" dirty="0" smtClean="0">
                <a:latin typeface="Times New Roman" panose="02020603050405020304" pitchFamily="18" charset="0"/>
                <a:cs typeface="Times New Roman" panose="02020603050405020304" pitchFamily="18" charset="0"/>
              </a:rPr>
              <a:t>state </a:t>
            </a:r>
            <a:r>
              <a:rPr lang="en-US" sz="2800" b="1" dirty="0" smtClean="0">
                <a:latin typeface="Times New Roman" panose="02020603050405020304" pitchFamily="18" charset="0"/>
                <a:cs typeface="Times New Roman" panose="02020603050405020304" pitchFamily="18" charset="0"/>
              </a:rPr>
              <a:t>having</a:t>
            </a:r>
            <a:r>
              <a:rPr lang="en-US" sz="2800" dirty="0" smtClean="0">
                <a:latin typeface="Times New Roman" panose="02020603050405020304" pitchFamily="18" charset="0"/>
                <a:cs typeface="Times New Roman" panose="02020603050405020304" pitchFamily="18" charset="0"/>
              </a:rPr>
              <a:t> min(CGPA)&gt;8;</a:t>
            </a:r>
          </a:p>
          <a:p>
            <a:pPr lvl="3"/>
            <a:r>
              <a:rPr lang="en-US" sz="2800" b="1" u="sng" dirty="0" smtClean="0">
                <a:latin typeface="Times New Roman" panose="02020603050405020304" pitchFamily="18" charset="0"/>
                <a:cs typeface="Times New Roman" panose="02020603050405020304" pitchFamily="18" charset="0"/>
              </a:rPr>
              <a:t>State   Count(*)</a:t>
            </a:r>
          </a:p>
          <a:p>
            <a:pPr lvl="3"/>
            <a:r>
              <a:rPr lang="en-US" sz="2800" dirty="0" smtClean="0">
                <a:latin typeface="Times New Roman" panose="02020603050405020304" pitchFamily="18" charset="0"/>
                <a:cs typeface="Times New Roman" panose="02020603050405020304" pitchFamily="18" charset="0"/>
              </a:rPr>
              <a:t>MP          1</a:t>
            </a:r>
          </a:p>
          <a:p>
            <a:pPr lvl="3"/>
            <a:r>
              <a:rPr lang="en-US" sz="2800" dirty="0" smtClean="0">
                <a:latin typeface="Times New Roman" panose="02020603050405020304" pitchFamily="18" charset="0"/>
                <a:cs typeface="Times New Roman" panose="02020603050405020304" pitchFamily="18" charset="0"/>
              </a:rPr>
              <a:t>WB         1</a:t>
            </a:r>
          </a:p>
          <a:p>
            <a:endParaRPr lang="en-US" sz="2800" dirty="0" smtClean="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nvGraphicFramePr>
        <p:xfrm>
          <a:off x="2120132" y="455260"/>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CGPA</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9.9</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7.5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8.65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6.78</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8.26</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19935960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8360" y="2748437"/>
            <a:ext cx="11593241" cy="3108543"/>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state, count(*)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r>
              <a:rPr lang="en-US" sz="2800" b="1" dirty="0" smtClean="0">
                <a:latin typeface="Times New Roman" panose="02020603050405020304" pitchFamily="18" charset="0"/>
                <a:cs typeface="Times New Roman" panose="02020603050405020304" pitchFamily="18" charset="0"/>
              </a:rPr>
              <a:t>where</a:t>
            </a:r>
            <a:r>
              <a:rPr lang="en-US" sz="2800" dirty="0" smtClean="0">
                <a:latin typeface="Times New Roman" panose="02020603050405020304" pitchFamily="18" charset="0"/>
                <a:cs typeface="Times New Roman" panose="02020603050405020304" pitchFamily="18" charset="0"/>
              </a:rPr>
              <a:t> state = ‘OD’</a:t>
            </a:r>
          </a:p>
          <a:p>
            <a:r>
              <a:rPr lang="en-US" sz="2800" b="1" dirty="0" smtClean="0">
                <a:latin typeface="Times New Roman" panose="02020603050405020304" pitchFamily="18" charset="0"/>
                <a:cs typeface="Times New Roman" panose="02020603050405020304" pitchFamily="18" charset="0"/>
              </a:rPr>
              <a:t>                                   group </a:t>
            </a:r>
            <a:r>
              <a:rPr lang="en-US" sz="2800" b="1" dirty="0">
                <a:latin typeface="Times New Roman" panose="02020603050405020304" pitchFamily="18" charset="0"/>
                <a:cs typeface="Times New Roman" panose="02020603050405020304" pitchFamily="18" charset="0"/>
              </a:rPr>
              <a:t>by </a:t>
            </a:r>
            <a:r>
              <a:rPr lang="en-US" sz="2800" dirty="0" smtClean="0">
                <a:latin typeface="Times New Roman" panose="02020603050405020304" pitchFamily="18" charset="0"/>
                <a:cs typeface="Times New Roman" panose="02020603050405020304" pitchFamily="18" charset="0"/>
              </a:rPr>
              <a:t>gender </a:t>
            </a:r>
            <a:r>
              <a:rPr lang="en-US" sz="2800" b="1" dirty="0" smtClean="0">
                <a:latin typeface="Times New Roman" panose="02020603050405020304" pitchFamily="18" charset="0"/>
                <a:cs typeface="Times New Roman" panose="02020603050405020304" pitchFamily="18" charset="0"/>
              </a:rPr>
              <a:t>having</a:t>
            </a:r>
            <a:r>
              <a:rPr lang="en-US" sz="2800" dirty="0" smtClean="0">
                <a:latin typeface="Times New Roman" panose="02020603050405020304" pitchFamily="18" charset="0"/>
                <a:cs typeface="Times New Roman" panose="02020603050405020304" pitchFamily="18" charset="0"/>
              </a:rPr>
              <a:t> count(*) = 1;</a:t>
            </a:r>
          </a:p>
          <a:p>
            <a:endParaRPr lang="en-US" sz="2800" dirty="0" smtClean="0">
              <a:latin typeface="Times New Roman" panose="02020603050405020304" pitchFamily="18" charset="0"/>
              <a:cs typeface="Times New Roman" panose="02020603050405020304" pitchFamily="18" charset="0"/>
            </a:endParaRPr>
          </a:p>
          <a:p>
            <a:pPr lvl="3"/>
            <a:r>
              <a:rPr lang="en-US" sz="2800" b="1" u="sng" dirty="0" smtClean="0">
                <a:latin typeface="Times New Roman" panose="02020603050405020304" pitchFamily="18" charset="0"/>
                <a:cs typeface="Times New Roman" panose="02020603050405020304" pitchFamily="18" charset="0"/>
              </a:rPr>
              <a:t>Gender   Count(*)</a:t>
            </a:r>
          </a:p>
          <a:p>
            <a:pPr lvl="3"/>
            <a:r>
              <a:rPr lang="en-US" sz="2800" dirty="0" smtClean="0">
                <a:latin typeface="Times New Roman" panose="02020603050405020304" pitchFamily="18" charset="0"/>
                <a:cs typeface="Times New Roman" panose="02020603050405020304" pitchFamily="18" charset="0"/>
              </a:rPr>
              <a:t>     F          1</a:t>
            </a:r>
          </a:p>
          <a:p>
            <a:endParaRPr lang="en-US" sz="2800" dirty="0" smtClean="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2120132" y="455260"/>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Gender</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36626271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8360" y="2748437"/>
            <a:ext cx="11593241" cy="3970318"/>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state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p>
          <a:p>
            <a:pPr lvl="3"/>
            <a:r>
              <a:rPr lang="en-US" sz="2800" b="1" u="sng" dirty="0" smtClean="0">
                <a:latin typeface="Times New Roman" panose="02020603050405020304" pitchFamily="18" charset="0"/>
                <a:cs typeface="Times New Roman" panose="02020603050405020304" pitchFamily="18" charset="0"/>
              </a:rPr>
              <a:t>State</a:t>
            </a:r>
          </a:p>
          <a:p>
            <a:pPr lvl="3"/>
            <a:r>
              <a:rPr lang="en-US" sz="2800" dirty="0" smtClean="0">
                <a:latin typeface="Times New Roman" panose="02020603050405020304" pitchFamily="18" charset="0"/>
                <a:cs typeface="Times New Roman" panose="02020603050405020304" pitchFamily="18" charset="0"/>
              </a:rPr>
              <a:t>MP</a:t>
            </a:r>
          </a:p>
          <a:p>
            <a:pPr lvl="3"/>
            <a:r>
              <a:rPr lang="en-US" sz="2800" dirty="0" smtClean="0">
                <a:latin typeface="Times New Roman" panose="02020603050405020304" pitchFamily="18" charset="0"/>
                <a:cs typeface="Times New Roman" panose="02020603050405020304" pitchFamily="18" charset="0"/>
              </a:rPr>
              <a:t>OD</a:t>
            </a:r>
          </a:p>
          <a:p>
            <a:pPr lvl="3"/>
            <a:r>
              <a:rPr lang="en-US" sz="2800" dirty="0" smtClean="0">
                <a:latin typeface="Times New Roman" panose="02020603050405020304" pitchFamily="18" charset="0"/>
                <a:cs typeface="Times New Roman" panose="02020603050405020304" pitchFamily="18" charset="0"/>
              </a:rPr>
              <a:t>OD</a:t>
            </a:r>
          </a:p>
          <a:p>
            <a:pPr lvl="3"/>
            <a:r>
              <a:rPr lang="en-US" sz="2800" dirty="0" smtClean="0">
                <a:latin typeface="Times New Roman" panose="02020603050405020304" pitchFamily="18" charset="0"/>
                <a:cs typeface="Times New Roman" panose="02020603050405020304" pitchFamily="18" charset="0"/>
              </a:rPr>
              <a:t>OD</a:t>
            </a:r>
          </a:p>
          <a:p>
            <a:pPr lvl="3"/>
            <a:r>
              <a:rPr lang="en-US" sz="2800" dirty="0" smtClean="0">
                <a:latin typeface="Times New Roman" panose="02020603050405020304" pitchFamily="18" charset="0"/>
                <a:cs typeface="Times New Roman" panose="02020603050405020304" pitchFamily="18" charset="0"/>
              </a:rPr>
              <a:t>WB</a:t>
            </a: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Duplicates are present</a:t>
            </a:r>
          </a:p>
        </p:txBody>
      </p:sp>
      <p:graphicFrame>
        <p:nvGraphicFramePr>
          <p:cNvPr id="4" name="Table 3"/>
          <p:cNvGraphicFramePr>
            <a:graphicFrameLocks noGrp="1"/>
          </p:cNvGraphicFramePr>
          <p:nvPr/>
        </p:nvGraphicFramePr>
        <p:xfrm>
          <a:off x="2120132" y="455260"/>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Gender</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6604356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7511" y="2832700"/>
            <a:ext cx="11593241" cy="3970318"/>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Example:</a:t>
            </a:r>
          </a:p>
          <a:p>
            <a:r>
              <a:rPr lang="en-US" sz="2800" b="1" dirty="0" smtClean="0">
                <a:latin typeface="Times New Roman" panose="02020603050405020304" pitchFamily="18" charset="0"/>
                <a:cs typeface="Times New Roman" panose="02020603050405020304" pitchFamily="18" charset="0"/>
              </a:rPr>
              <a:t>Select</a:t>
            </a:r>
            <a:r>
              <a:rPr lang="en-US" sz="2800" dirty="0" smtClean="0">
                <a:latin typeface="Times New Roman" panose="02020603050405020304" pitchFamily="18" charset="0"/>
                <a:cs typeface="Times New Roman" panose="02020603050405020304" pitchFamily="18" charset="0"/>
              </a:rPr>
              <a:t> Distinct(state) </a:t>
            </a:r>
            <a:r>
              <a:rPr lang="en-US" sz="2800" b="1" dirty="0" smtClean="0">
                <a:latin typeface="Times New Roman" panose="02020603050405020304" pitchFamily="18" charset="0"/>
                <a:cs typeface="Times New Roman" panose="02020603050405020304" pitchFamily="18" charset="0"/>
              </a:rPr>
              <a:t>from</a:t>
            </a:r>
            <a:r>
              <a:rPr lang="en-US" sz="2800" dirty="0" smtClean="0">
                <a:latin typeface="Times New Roman" panose="02020603050405020304" pitchFamily="18" charset="0"/>
                <a:cs typeface="Times New Roman" panose="02020603050405020304" pitchFamily="18" charset="0"/>
              </a:rPr>
              <a:t> student; </a:t>
            </a:r>
          </a:p>
          <a:p>
            <a:pPr lvl="3"/>
            <a:r>
              <a:rPr lang="en-US" sz="2800" b="1" u="sng" dirty="0" smtClean="0">
                <a:latin typeface="Times New Roman" panose="02020603050405020304" pitchFamily="18" charset="0"/>
                <a:cs typeface="Times New Roman" panose="02020603050405020304" pitchFamily="18" charset="0"/>
              </a:rPr>
              <a:t>State</a:t>
            </a:r>
          </a:p>
          <a:p>
            <a:pPr lvl="3"/>
            <a:r>
              <a:rPr lang="en-US" sz="2800" dirty="0" smtClean="0">
                <a:latin typeface="Times New Roman" panose="02020603050405020304" pitchFamily="18" charset="0"/>
                <a:cs typeface="Times New Roman" panose="02020603050405020304" pitchFamily="18" charset="0"/>
              </a:rPr>
              <a:t>MP</a:t>
            </a:r>
          </a:p>
          <a:p>
            <a:pPr lvl="3"/>
            <a:r>
              <a:rPr lang="en-US" sz="2800" dirty="0" smtClean="0">
                <a:latin typeface="Times New Roman" panose="02020603050405020304" pitchFamily="18" charset="0"/>
                <a:cs typeface="Times New Roman" panose="02020603050405020304" pitchFamily="18" charset="0"/>
              </a:rPr>
              <a:t>OD</a:t>
            </a:r>
          </a:p>
          <a:p>
            <a:pPr lvl="3"/>
            <a:r>
              <a:rPr lang="en-US" sz="2800" dirty="0" smtClean="0">
                <a:latin typeface="Times New Roman" panose="02020603050405020304" pitchFamily="18" charset="0"/>
                <a:cs typeface="Times New Roman" panose="02020603050405020304" pitchFamily="18" charset="0"/>
              </a:rPr>
              <a:t>WB  </a:t>
            </a:r>
          </a:p>
          <a:p>
            <a:pPr lvl="3"/>
            <a:endParaRPr lang="en-US" sz="2800" dirty="0" smtClean="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No Duplicates </a:t>
            </a:r>
            <a:r>
              <a:rPr lang="en-US" sz="2800" dirty="0">
                <a:latin typeface="Times New Roman" panose="02020603050405020304" pitchFamily="18" charset="0"/>
                <a:cs typeface="Times New Roman" panose="02020603050405020304" pitchFamily="18" charset="0"/>
              </a:rPr>
              <a:t>are present</a:t>
            </a:r>
          </a:p>
          <a:p>
            <a:pPr lvl="3"/>
            <a:r>
              <a:rPr lang="en-US" sz="2800" dirty="0" smtClean="0">
                <a:latin typeface="Times New Roman" panose="02020603050405020304" pitchFamily="18" charset="0"/>
                <a:cs typeface="Times New Roman" panose="02020603050405020304" pitchFamily="18" charset="0"/>
              </a:rPr>
              <a:t>      </a:t>
            </a:r>
          </a:p>
        </p:txBody>
      </p:sp>
      <p:graphicFrame>
        <p:nvGraphicFramePr>
          <p:cNvPr id="4" name="Table 3"/>
          <p:cNvGraphicFramePr>
            <a:graphicFrameLocks noGrp="1"/>
          </p:cNvGraphicFramePr>
          <p:nvPr/>
        </p:nvGraphicFramePr>
        <p:xfrm>
          <a:off x="2120132" y="455260"/>
          <a:ext cx="8128000" cy="2377440"/>
        </p:xfrm>
        <a:graphic>
          <a:graphicData uri="http://schemas.openxmlformats.org/drawingml/2006/table">
            <a:tbl>
              <a:tblPr firstRow="1" bandRow="1"/>
              <a:tblGrid>
                <a:gridCol w="2032000">
                  <a:extLst>
                    <a:ext uri="{9D8B030D-6E8A-4147-A177-3AD203B41FA5}">
                      <a16:colId xmlns:a16="http://schemas.microsoft.com/office/drawing/2014/main" val="2315598344"/>
                    </a:ext>
                  </a:extLst>
                </a:gridCol>
                <a:gridCol w="2032000">
                  <a:extLst>
                    <a:ext uri="{9D8B030D-6E8A-4147-A177-3AD203B41FA5}">
                      <a16:colId xmlns:a16="http://schemas.microsoft.com/office/drawing/2014/main" val="661956232"/>
                    </a:ext>
                  </a:extLst>
                </a:gridCol>
                <a:gridCol w="2032000">
                  <a:extLst>
                    <a:ext uri="{9D8B030D-6E8A-4147-A177-3AD203B41FA5}">
                      <a16:colId xmlns:a16="http://schemas.microsoft.com/office/drawing/2014/main" val="674170401"/>
                    </a:ext>
                  </a:extLst>
                </a:gridCol>
                <a:gridCol w="2032000">
                  <a:extLst>
                    <a:ext uri="{9D8B030D-6E8A-4147-A177-3AD203B41FA5}">
                      <a16:colId xmlns:a16="http://schemas.microsoft.com/office/drawing/2014/main" val="2688911216"/>
                    </a:ext>
                  </a:extLst>
                </a:gridCol>
              </a:tblGrid>
              <a:tr h="370840">
                <a:tc>
                  <a:txBody>
                    <a:bodyPr/>
                    <a:lstStyle/>
                    <a:p>
                      <a:pPr algn="ctr"/>
                      <a:r>
                        <a:rPr lang="en-US" sz="2000" b="1" u="sng" dirty="0" smtClean="0">
                          <a:latin typeface="Times New Roman" panose="02020603050405020304" pitchFamily="18" charset="0"/>
                          <a:cs typeface="Times New Roman" panose="02020603050405020304" pitchFamily="18" charset="0"/>
                        </a:rPr>
                        <a:t>Roll</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Name</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Gender</a:t>
                      </a:r>
                      <a:endParaRPr lang="en-US" sz="2000" b="1" u="sng" dirty="0">
                        <a:latin typeface="Times New Roman" panose="02020603050405020304" pitchFamily="18" charset="0"/>
                        <a:cs typeface="Times New Roman" panose="02020603050405020304" pitchFamily="18" charset="0"/>
                      </a:endParaRPr>
                    </a:p>
                  </a:txBody>
                  <a:tcPr/>
                </a:tc>
                <a:tc>
                  <a:txBody>
                    <a:bodyPr/>
                    <a:lstStyle/>
                    <a:p>
                      <a:pPr algn="ctr"/>
                      <a:r>
                        <a:rPr lang="en-US" sz="2000" b="1" u="sng" dirty="0" smtClean="0">
                          <a:latin typeface="Times New Roman" panose="02020603050405020304" pitchFamily="18" charset="0"/>
                          <a:cs typeface="Times New Roman" panose="02020603050405020304" pitchFamily="18" charset="0"/>
                        </a:rPr>
                        <a:t>State</a:t>
                      </a:r>
                      <a:endParaRPr lang="en-US" sz="2000" b="1" u="sng"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9063914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111</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MP</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358485"/>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112</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Moses</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3498213"/>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113</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john</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90166098"/>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114</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Mary</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OD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8410870"/>
                  </a:ext>
                </a:extLst>
              </a:tr>
              <a:tr h="370840">
                <a:tc>
                  <a:txBody>
                    <a:bodyPr/>
                    <a:lstStyle/>
                    <a:p>
                      <a:pPr algn="ctr"/>
                      <a:r>
                        <a:rPr lang="en-US" sz="2000" dirty="0" smtClean="0">
                          <a:latin typeface="Times New Roman" panose="02020603050405020304" pitchFamily="18" charset="0"/>
                          <a:cs typeface="Times New Roman" panose="02020603050405020304" pitchFamily="18" charset="0"/>
                        </a:rPr>
                        <a:t>115</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Alia</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F</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smtClean="0">
                          <a:latin typeface="Times New Roman" panose="02020603050405020304" pitchFamily="18" charset="0"/>
                          <a:cs typeface="Times New Roman" panose="02020603050405020304" pitchFamily="18" charset="0"/>
                        </a:rPr>
                        <a:t>WB</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656498"/>
                  </a:ext>
                </a:extLst>
              </a:tr>
            </a:tbl>
          </a:graphicData>
        </a:graphic>
      </p:graphicFrame>
    </p:spTree>
    <p:extLst>
      <p:ext uri="{BB962C8B-B14F-4D97-AF65-F5344CB8AC3E}">
        <p14:creationId xmlns:p14="http://schemas.microsoft.com/office/powerpoint/2010/main" val="30653149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409" y="289560"/>
            <a:ext cx="11167752" cy="6385560"/>
          </a:xfrm>
        </p:spPr>
        <p:txBody>
          <a:bodyPr>
            <a:norm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Deletion Effect on child table:</a:t>
            </a:r>
          </a:p>
          <a:p>
            <a:pPr marL="514350" indent="-514350">
              <a:buAutoNum type="arabicPeriod"/>
            </a:pPr>
            <a:r>
              <a:rPr lang="en-US" sz="3200" b="1" dirty="0" smtClean="0">
                <a:solidFill>
                  <a:prstClr val="black"/>
                </a:solidFill>
                <a:latin typeface="Times New Roman" panose="02020603050405020304" pitchFamily="18" charset="0"/>
                <a:cs typeface="Times New Roman" panose="02020603050405020304" pitchFamily="18" charset="0"/>
              </a:rPr>
              <a:t>On delete cascade:</a:t>
            </a:r>
          </a:p>
          <a:p>
            <a:pPr lvl="1"/>
            <a:r>
              <a:rPr lang="en-US" sz="2800" dirty="0">
                <a:solidFill>
                  <a:prstClr val="black"/>
                </a:solidFill>
                <a:latin typeface="Times New Roman" panose="02020603050405020304" pitchFamily="18" charset="0"/>
                <a:cs typeface="Times New Roman" panose="02020603050405020304" pitchFamily="18" charset="0"/>
              </a:rPr>
              <a:t>if a record in the parent table is deleted, then the corresponding records in the child table will automatically be deleted. </a:t>
            </a:r>
            <a:endParaRPr lang="en-US" dirty="0" smtClean="0">
              <a:solidFill>
                <a:prstClr val="black"/>
              </a:solidFill>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0084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38364" y="2498405"/>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341447" y="591733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nvPr>
        </p:nvGraphicFramePr>
        <p:xfrm>
          <a:off x="4111831" y="3405936"/>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987038272"/>
              </p:ext>
            </p:extLst>
          </p:nvPr>
        </p:nvGraphicFramePr>
        <p:xfrm>
          <a:off x="7879286" y="1071418"/>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C-name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DBMS</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OS</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sp>
        <p:nvSpPr>
          <p:cNvPr id="11" name="TextBox 10"/>
          <p:cNvSpPr txBox="1"/>
          <p:nvPr/>
        </p:nvSpPr>
        <p:spPr>
          <a:xfrm>
            <a:off x="8638647" y="2443018"/>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Course</a:t>
            </a:r>
            <a:endParaRPr lang="en-US" sz="2400" b="1" dirty="0">
              <a:latin typeface="Times New Roman" panose="02020603050405020304" pitchFamily="18" charset="0"/>
              <a:cs typeface="Times New Roman" panose="020206030504050203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610261983"/>
              </p:ext>
            </p:extLst>
          </p:nvPr>
        </p:nvGraphicFramePr>
        <p:xfrm>
          <a:off x="3553599" y="1124038"/>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graphicFrame>
        <p:nvGraphicFramePr>
          <p:cNvPr id="19" name="Table 18"/>
          <p:cNvGraphicFramePr>
            <a:graphicFrameLocks noGrp="1"/>
          </p:cNvGraphicFramePr>
          <p:nvPr>
            <p:extLst/>
          </p:nvPr>
        </p:nvGraphicFramePr>
        <p:xfrm>
          <a:off x="4111831" y="4776571"/>
          <a:ext cx="4841175" cy="914400"/>
        </p:xfrm>
        <a:graphic>
          <a:graphicData uri="http://schemas.openxmlformats.org/drawingml/2006/table">
            <a:tbl>
              <a:tblPr firstRow="1" bandRow="1"/>
              <a:tblGrid>
                <a:gridCol w="1613725">
                  <a:extLst>
                    <a:ext uri="{9D8B030D-6E8A-4147-A177-3AD203B41FA5}">
                      <a16:colId xmlns:a16="http://schemas.microsoft.com/office/drawing/2014/main" val="3619128365"/>
                    </a:ext>
                  </a:extLst>
                </a:gridCol>
                <a:gridCol w="1613725">
                  <a:extLst>
                    <a:ext uri="{9D8B030D-6E8A-4147-A177-3AD203B41FA5}">
                      <a16:colId xmlns:a16="http://schemas.microsoft.com/office/drawing/2014/main" val="3016084674"/>
                    </a:ext>
                  </a:extLst>
                </a:gridCol>
                <a:gridCol w="1613725">
                  <a:extLst>
                    <a:ext uri="{9D8B030D-6E8A-4147-A177-3AD203B41FA5}">
                      <a16:colId xmlns:a16="http://schemas.microsoft.com/office/drawing/2014/main" val="4115949586"/>
                    </a:ext>
                  </a:extLst>
                </a:gridCol>
              </a:tblGrid>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390067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2239752"/>
                  </a:ext>
                </a:extLst>
              </a:tr>
            </a:tbl>
          </a:graphicData>
        </a:graphic>
      </p:graphicFrame>
      <p:sp>
        <p:nvSpPr>
          <p:cNvPr id="9" name="Content Placeholder 2"/>
          <p:cNvSpPr>
            <a:spLocks noGrp="1"/>
          </p:cNvSpPr>
          <p:nvPr>
            <p:ph idx="1"/>
          </p:nvPr>
        </p:nvSpPr>
        <p:spPr>
          <a:xfrm>
            <a:off x="237409" y="204037"/>
            <a:ext cx="11167752" cy="706647"/>
          </a:xfrm>
        </p:spPr>
        <p:txBody>
          <a:bodyPr>
            <a:noAutofit/>
          </a:bodyPr>
          <a:lstStyle/>
          <a:p>
            <a:pPr marL="514350" indent="-514350">
              <a:buAutoNum type="arabicPeriod"/>
            </a:pPr>
            <a:r>
              <a:rPr lang="en-US" sz="3200" b="1" dirty="0" smtClean="0">
                <a:solidFill>
                  <a:prstClr val="black"/>
                </a:solidFill>
                <a:latin typeface="Times New Roman" panose="02020603050405020304" pitchFamily="18" charset="0"/>
                <a:cs typeface="Times New Roman" panose="02020603050405020304" pitchFamily="18" charset="0"/>
              </a:rPr>
              <a:t>On delete cascade:</a:t>
            </a:r>
          </a:p>
          <a:p>
            <a:pPr lvl="1"/>
            <a:r>
              <a:rPr lang="en-US" sz="3200" dirty="0" smtClean="0">
                <a:solidFill>
                  <a:prstClr val="black"/>
                </a:solidFill>
                <a:latin typeface="Times New Roman" panose="02020603050405020304" pitchFamily="18" charset="0"/>
                <a:cs typeface="Times New Roman" panose="02020603050405020304" pitchFamily="18" charset="0"/>
              </a:rPr>
              <a:t>Example:</a:t>
            </a:r>
            <a:endParaRPr lang="en-US" sz="32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305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409" y="289560"/>
            <a:ext cx="11167752" cy="4943452"/>
          </a:xfrm>
        </p:spPr>
        <p:txBody>
          <a:bodyPr>
            <a:normAutofit/>
          </a:bodyPr>
          <a:lstStyle/>
          <a:p>
            <a:pPr marL="514350" indent="-514350">
              <a:buAutoNum type="arabicPeriod"/>
            </a:pPr>
            <a:r>
              <a:rPr lang="en-US" sz="3200" b="1" dirty="0" smtClean="0">
                <a:solidFill>
                  <a:prstClr val="black"/>
                </a:solidFill>
                <a:latin typeface="Times New Roman" panose="02020603050405020304" pitchFamily="18" charset="0"/>
                <a:cs typeface="Times New Roman" panose="02020603050405020304" pitchFamily="18" charset="0"/>
              </a:rPr>
              <a:t>On delete cascade:</a:t>
            </a:r>
          </a:p>
          <a:p>
            <a:pPr lvl="1"/>
            <a:r>
              <a:rPr lang="en-US" sz="2800" b="1" dirty="0" smtClean="0">
                <a:solidFill>
                  <a:prstClr val="black"/>
                </a:solidFill>
                <a:latin typeface="Times New Roman" panose="02020603050405020304" pitchFamily="18" charset="0"/>
                <a:cs typeface="Times New Roman" panose="02020603050405020304" pitchFamily="18" charset="0"/>
              </a:rPr>
              <a:t>Syntax:</a:t>
            </a:r>
          </a:p>
          <a:p>
            <a:pPr lvl="1"/>
            <a:r>
              <a:rPr lang="en-US" sz="2800" dirty="0">
                <a:latin typeface="Times New Roman" panose="02020603050405020304" pitchFamily="18" charset="0"/>
                <a:cs typeface="Times New Roman" panose="02020603050405020304" pitchFamily="18" charset="0"/>
              </a:rPr>
              <a:t>CREATE TABLE </a:t>
            </a:r>
            <a:r>
              <a:rPr lang="en-US" sz="2800" dirty="0" err="1">
                <a:latin typeface="Times New Roman" panose="02020603050405020304" pitchFamily="18" charset="0"/>
                <a:cs typeface="Times New Roman" panose="02020603050405020304" pitchFamily="18" charset="0"/>
              </a:rPr>
              <a:t>table_name</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457200" lvl="1" indent="0">
              <a:buNone/>
            </a:pPr>
            <a:r>
              <a:rPr lang="en-US" sz="2800" dirty="0" smtClean="0">
                <a:latin typeface="Times New Roman" panose="02020603050405020304" pitchFamily="18" charset="0"/>
                <a:cs typeface="Times New Roman" panose="02020603050405020304" pitchFamily="18" charset="0"/>
              </a:rPr>
              <a:t>( col-1 datatype, </a:t>
            </a:r>
          </a:p>
          <a:p>
            <a:pPr marL="457200" lvl="1" indent="0">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col-2 datatype,</a:t>
            </a:r>
          </a:p>
          <a:p>
            <a:pPr marL="457200" lvl="1" indent="0">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p>
          <a:p>
            <a:pPr marL="457200" lvl="1" indent="0">
              <a:buNone/>
            </a:pPr>
            <a:r>
              <a:rPr lang="en-US" sz="2800" dirty="0" smtClean="0">
                <a:latin typeface="Times New Roman" panose="02020603050405020304" pitchFamily="18" charset="0"/>
                <a:cs typeface="Times New Roman" panose="02020603050405020304" pitchFamily="18" charset="0"/>
              </a:rPr>
              <a:t>CONSTRAINT &lt;</a:t>
            </a:r>
            <a:r>
              <a:rPr lang="en-US" sz="2800" dirty="0" err="1" smtClean="0">
                <a:latin typeface="Times New Roman" panose="02020603050405020304" pitchFamily="18" charset="0"/>
                <a:cs typeface="Times New Roman" panose="02020603050405020304" pitchFamily="18" charset="0"/>
              </a:rPr>
              <a:t>fk_name</a:t>
            </a:r>
            <a:r>
              <a:rPr lang="en-US" sz="2800" dirty="0" smtClean="0">
                <a:latin typeface="Times New Roman" panose="02020603050405020304" pitchFamily="18" charset="0"/>
                <a:cs typeface="Times New Roman" panose="02020603050405020304" pitchFamily="18" charset="0"/>
              </a:rPr>
              <a:t>&gt; </a:t>
            </a:r>
            <a:r>
              <a:rPr lang="en-US" sz="2800" dirty="0">
                <a:latin typeface="Times New Roman" panose="02020603050405020304" pitchFamily="18" charset="0"/>
                <a:cs typeface="Times New Roman" panose="02020603050405020304" pitchFamily="18" charset="0"/>
              </a:rPr>
              <a:t>FOREIGN KEY </a:t>
            </a:r>
            <a:r>
              <a:rPr lang="en-US" sz="2800" dirty="0" smtClean="0">
                <a:latin typeface="Times New Roman" panose="02020603050405020304" pitchFamily="18" charset="0"/>
                <a:cs typeface="Times New Roman" panose="02020603050405020304" pitchFamily="18" charset="0"/>
              </a:rPr>
              <a:t>(col-1, ...) </a:t>
            </a:r>
          </a:p>
          <a:p>
            <a:pPr marL="457200" lvl="1" indent="0">
              <a:buNone/>
            </a:pPr>
            <a:r>
              <a:rPr lang="en-US" sz="2800" dirty="0" smtClean="0">
                <a:latin typeface="Times New Roman" panose="02020603050405020304" pitchFamily="18" charset="0"/>
                <a:cs typeface="Times New Roman" panose="02020603050405020304" pitchFamily="18" charset="0"/>
              </a:rPr>
              <a:t>REFERENCES &lt;</a:t>
            </a:r>
            <a:r>
              <a:rPr lang="en-US" sz="2800" dirty="0" err="1" smtClean="0">
                <a:latin typeface="Times New Roman" panose="02020603050405020304" pitchFamily="18" charset="0"/>
                <a:cs typeface="Times New Roman" panose="02020603050405020304" pitchFamily="18" charset="0"/>
              </a:rPr>
              <a:t>parent_table</a:t>
            </a:r>
            <a:r>
              <a:rPr lang="en-US" sz="2800" dirty="0" smtClean="0">
                <a:latin typeface="Times New Roman" panose="02020603050405020304" pitchFamily="18" charset="0"/>
                <a:cs typeface="Times New Roman" panose="02020603050405020304" pitchFamily="18" charset="0"/>
              </a:rPr>
              <a:t>&gt; </a:t>
            </a:r>
            <a:r>
              <a:rPr lang="en-US" sz="2800" dirty="0">
                <a:latin typeface="Times New Roman" panose="02020603050405020304" pitchFamily="18" charset="0"/>
                <a:cs typeface="Times New Roman" panose="02020603050405020304" pitchFamily="18" charset="0"/>
              </a:rPr>
              <a:t>(</a:t>
            </a:r>
            <a:r>
              <a:rPr lang="en-US" sz="2800" dirty="0" smtClean="0">
                <a:latin typeface="Times New Roman" panose="02020603050405020304" pitchFamily="18" charset="0"/>
                <a:cs typeface="Times New Roman" panose="02020603050405020304" pitchFamily="18" charset="0"/>
              </a:rPr>
              <a:t>col-1</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ON DELETE CASCADE ); </a:t>
            </a:r>
          </a:p>
          <a:p>
            <a:pPr lvl="1"/>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8815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45" y="127620"/>
            <a:ext cx="10515600" cy="65615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29949633"/>
              </p:ext>
            </p:extLst>
          </p:nvPr>
        </p:nvGraphicFramePr>
        <p:xfrm>
          <a:off x="3351002" y="2239708"/>
          <a:ext cx="8347037" cy="1646690"/>
        </p:xfrm>
        <a:graphic>
          <a:graphicData uri="http://schemas.openxmlformats.org/drawingml/2006/table">
            <a:tbl>
              <a:tblPr firstRow="1" bandRow="1"/>
              <a:tblGrid>
                <a:gridCol w="1391173">
                  <a:extLst>
                    <a:ext uri="{9D8B030D-6E8A-4147-A177-3AD203B41FA5}">
                      <a16:colId xmlns:a16="http://schemas.microsoft.com/office/drawing/2014/main" val="216151491"/>
                    </a:ext>
                  </a:extLst>
                </a:gridCol>
                <a:gridCol w="1391173">
                  <a:extLst>
                    <a:ext uri="{9D8B030D-6E8A-4147-A177-3AD203B41FA5}">
                      <a16:colId xmlns:a16="http://schemas.microsoft.com/office/drawing/2014/main" val="4042913128"/>
                    </a:ext>
                  </a:extLst>
                </a:gridCol>
                <a:gridCol w="1391173">
                  <a:extLst>
                    <a:ext uri="{9D8B030D-6E8A-4147-A177-3AD203B41FA5}">
                      <a16:colId xmlns:a16="http://schemas.microsoft.com/office/drawing/2014/main" val="3488034114"/>
                    </a:ext>
                  </a:extLst>
                </a:gridCol>
                <a:gridCol w="659647">
                  <a:extLst>
                    <a:ext uri="{9D8B030D-6E8A-4147-A177-3AD203B41FA5}">
                      <a16:colId xmlns:a16="http://schemas.microsoft.com/office/drawing/2014/main" val="2570610565"/>
                    </a:ext>
                  </a:extLst>
                </a:gridCol>
                <a:gridCol w="1067940">
                  <a:extLst>
                    <a:ext uri="{9D8B030D-6E8A-4147-A177-3AD203B41FA5}">
                      <a16:colId xmlns:a16="http://schemas.microsoft.com/office/drawing/2014/main" val="2622592442"/>
                    </a:ext>
                  </a:extLst>
                </a:gridCol>
                <a:gridCol w="2445931">
                  <a:extLst>
                    <a:ext uri="{9D8B030D-6E8A-4147-A177-3AD203B41FA5}">
                      <a16:colId xmlns:a16="http://schemas.microsoft.com/office/drawing/2014/main" val="4138322125"/>
                    </a:ext>
                  </a:extLst>
                </a:gridCol>
              </a:tblGrid>
              <a:tr h="610370">
                <a:tc>
                  <a:txBody>
                    <a:bodyPr/>
                    <a:lstStyle/>
                    <a:p>
                      <a:pPr algn="ctr"/>
                      <a:r>
                        <a:rPr lang="en-US" sz="2800" dirty="0" err="1" smtClean="0">
                          <a:latin typeface="Times New Roman" panose="02020603050405020304" pitchFamily="18" charset="0"/>
                          <a:cs typeface="Times New Roman" panose="02020603050405020304" pitchFamily="18" charset="0"/>
                        </a:rPr>
                        <a:t>staffNo</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err="1" smtClean="0">
                          <a:latin typeface="Times New Roman" panose="02020603050405020304" pitchFamily="18" charset="0"/>
                          <a:cs typeface="Times New Roman" panose="02020603050405020304" pitchFamily="18" charset="0"/>
                        </a:rPr>
                        <a:t>fName</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err="1" smtClean="0">
                          <a:latin typeface="Times New Roman" panose="02020603050405020304" pitchFamily="18" charset="0"/>
                          <a:cs typeface="Times New Roman" panose="02020603050405020304" pitchFamily="18" charset="0"/>
                        </a:rPr>
                        <a:t>lName</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sex</a:t>
                      </a:r>
                      <a:endParaRPr lang="en-US" sz="28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latin typeface="Times New Roman" panose="02020603050405020304" pitchFamily="18" charset="0"/>
                          <a:cs typeface="Times New Roman" panose="02020603050405020304" pitchFamily="18" charset="0"/>
                        </a:rPr>
                        <a:t>salary</a:t>
                      </a:r>
                      <a:endParaRPr lang="en-US" sz="2800"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err="1" smtClean="0">
                          <a:latin typeface="Times New Roman" panose="02020603050405020304" pitchFamily="18" charset="0"/>
                          <a:cs typeface="Times New Roman" panose="02020603050405020304" pitchFamily="18" charset="0"/>
                        </a:rPr>
                        <a:t>branchNo</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14848311"/>
                  </a:ext>
                </a:extLst>
              </a:tr>
              <a:tr h="370840">
                <a:tc>
                  <a:txBody>
                    <a:bodyPr/>
                    <a:lstStyle/>
                    <a:p>
                      <a:pPr algn="ctr"/>
                      <a:r>
                        <a:rPr lang="en-US" sz="2800" dirty="0" smtClean="0">
                          <a:latin typeface="Times New Roman" panose="02020603050405020304" pitchFamily="18" charset="0"/>
                          <a:cs typeface="Times New Roman" panose="02020603050405020304" pitchFamily="18" charset="0"/>
                        </a:rPr>
                        <a:t>701</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John</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Smith</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M</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5000</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11</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38703468"/>
                  </a:ext>
                </a:extLst>
              </a:tr>
              <a:tr h="370840">
                <a:tc>
                  <a:txBody>
                    <a:bodyPr/>
                    <a:lstStyle/>
                    <a:p>
                      <a:pPr algn="ctr"/>
                      <a:r>
                        <a:rPr lang="en-US" sz="2800" dirty="0" smtClean="0">
                          <a:latin typeface="Times New Roman" panose="02020603050405020304" pitchFamily="18" charset="0"/>
                          <a:cs typeface="Times New Roman" panose="02020603050405020304" pitchFamily="18" charset="0"/>
                        </a:rPr>
                        <a:t>702</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Mary</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Lee</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F</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6000</a:t>
                      </a:r>
                      <a:endParaRPr lang="en-US" sz="2800" dirty="0">
                        <a:latin typeface="Times New Roman" panose="02020603050405020304" pitchFamily="18" charset="0"/>
                        <a:cs typeface="Times New Roman" panose="02020603050405020304" pitchFamily="18" charset="0"/>
                      </a:endParaRPr>
                    </a:p>
                  </a:txBody>
                  <a:tcPr/>
                </a:tc>
                <a:tc>
                  <a:txBody>
                    <a:bodyPr/>
                    <a:lstStyle/>
                    <a:p>
                      <a:pPr algn="ctr"/>
                      <a:r>
                        <a:rPr lang="en-US" sz="2800" dirty="0" smtClean="0">
                          <a:latin typeface="Times New Roman" panose="02020603050405020304" pitchFamily="18" charset="0"/>
                          <a:cs typeface="Times New Roman" panose="02020603050405020304" pitchFamily="18" charset="0"/>
                        </a:rPr>
                        <a:t>8</a:t>
                      </a:r>
                      <a:endParaRPr 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639057"/>
                  </a:ext>
                </a:extLst>
              </a:tr>
            </a:tbl>
          </a:graphicData>
        </a:graphic>
      </p:graphicFrame>
      <p:sp>
        <p:nvSpPr>
          <p:cNvPr id="5" name="Rectangle 4"/>
          <p:cNvSpPr/>
          <p:nvPr/>
        </p:nvSpPr>
        <p:spPr>
          <a:xfrm>
            <a:off x="3077870" y="4013591"/>
            <a:ext cx="1794017" cy="523220"/>
          </a:xfrm>
          <a:prstGeom prst="rect">
            <a:avLst/>
          </a:prstGeom>
        </p:spPr>
        <p:txBody>
          <a:bodyPr wrap="none">
            <a:spAutoFit/>
          </a:bodyPr>
          <a:lstStyle/>
          <a:p>
            <a:r>
              <a:rPr lang="en-US" sz="2800" dirty="0" err="1" smtClean="0">
                <a:latin typeface="Times New Roman" panose="02020603050405020304" pitchFamily="18" charset="0"/>
                <a:cs typeface="Times New Roman" panose="02020603050405020304" pitchFamily="18" charset="0"/>
              </a:rPr>
              <a:t>StaffSalary</a:t>
            </a:r>
            <a:endParaRPr lang="en-US" sz="2800" dirty="0" smtClean="0">
              <a:latin typeface="Times New Roman" panose="02020603050405020304" pitchFamily="18" charset="0"/>
              <a:cs typeface="Times New Roman" panose="02020603050405020304" pitchFamily="18" charset="0"/>
            </a:endParaRPr>
          </a:p>
        </p:txBody>
      </p:sp>
      <p:sp>
        <p:nvSpPr>
          <p:cNvPr id="6" name="Rectangle 5"/>
          <p:cNvSpPr/>
          <p:nvPr/>
        </p:nvSpPr>
        <p:spPr>
          <a:xfrm>
            <a:off x="215736" y="3108773"/>
            <a:ext cx="1439818"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Records</a:t>
            </a:r>
          </a:p>
        </p:txBody>
      </p:sp>
      <p:sp>
        <p:nvSpPr>
          <p:cNvPr id="7" name="Rectangle 6"/>
          <p:cNvSpPr/>
          <p:nvPr/>
        </p:nvSpPr>
        <p:spPr>
          <a:xfrm>
            <a:off x="8091950" y="923559"/>
            <a:ext cx="1101584"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Fields</a:t>
            </a:r>
          </a:p>
        </p:txBody>
      </p:sp>
      <p:sp>
        <p:nvSpPr>
          <p:cNvPr id="8" name="Rectangle 7"/>
          <p:cNvSpPr/>
          <p:nvPr/>
        </p:nvSpPr>
        <p:spPr>
          <a:xfrm>
            <a:off x="129995" y="3965347"/>
            <a:ext cx="1749197"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File Name</a:t>
            </a:r>
          </a:p>
        </p:txBody>
      </p:sp>
      <p:cxnSp>
        <p:nvCxnSpPr>
          <p:cNvPr id="10" name="Straight Arrow Connector 9"/>
          <p:cNvCxnSpPr>
            <a:endCxn id="4" idx="1"/>
          </p:cNvCxnSpPr>
          <p:nvPr/>
        </p:nvCxnSpPr>
        <p:spPr>
          <a:xfrm flipV="1">
            <a:off x="1642011" y="3063053"/>
            <a:ext cx="1708991" cy="33335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875976" y="4276411"/>
            <a:ext cx="1241059" cy="1075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642011" y="3396407"/>
            <a:ext cx="1708991" cy="189866"/>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379522" y="1436914"/>
            <a:ext cx="3054433" cy="720373"/>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p:cNvCxnSpPr>
          <p:nvPr/>
        </p:nvCxnSpPr>
        <p:spPr>
          <a:xfrm flipH="1">
            <a:off x="7077694" y="1446779"/>
            <a:ext cx="1565048" cy="71050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710434" y="1349484"/>
            <a:ext cx="28320" cy="90008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901887" y="1355409"/>
            <a:ext cx="1532315" cy="8018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617029" y="5080724"/>
            <a:ext cx="4727513"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Conceptual Structure of a file</a:t>
            </a:r>
          </a:p>
        </p:txBody>
      </p:sp>
      <p:cxnSp>
        <p:nvCxnSpPr>
          <p:cNvPr id="31" name="Straight Arrow Connector 30"/>
          <p:cNvCxnSpPr/>
          <p:nvPr/>
        </p:nvCxnSpPr>
        <p:spPr>
          <a:xfrm flipH="1">
            <a:off x="3814475" y="1349484"/>
            <a:ext cx="4441179" cy="80780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8356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409" y="289560"/>
            <a:ext cx="11715892" cy="4943452"/>
          </a:xfrm>
        </p:spPr>
        <p:txBody>
          <a:bodyPr>
            <a:normAutofit fontScale="92500" lnSpcReduction="20000"/>
          </a:bodyPr>
          <a:lstStyle/>
          <a:p>
            <a:pPr marL="514350" indent="-514350">
              <a:buAutoNum type="arabicPeriod"/>
            </a:pPr>
            <a:r>
              <a:rPr lang="en-US" sz="3200" b="1" dirty="0" smtClean="0">
                <a:solidFill>
                  <a:prstClr val="black"/>
                </a:solidFill>
                <a:latin typeface="Times New Roman" panose="02020603050405020304" pitchFamily="18" charset="0"/>
                <a:cs typeface="Times New Roman" panose="02020603050405020304" pitchFamily="18" charset="0"/>
              </a:rPr>
              <a:t>On delete cascade:</a:t>
            </a:r>
          </a:p>
          <a:p>
            <a:pPr lvl="1"/>
            <a:r>
              <a:rPr lang="en-US" sz="2800" b="1" dirty="0" smtClean="0">
                <a:solidFill>
                  <a:prstClr val="black"/>
                </a:solidFill>
                <a:latin typeface="Times New Roman" panose="02020603050405020304" pitchFamily="18" charset="0"/>
                <a:cs typeface="Times New Roman" panose="02020603050405020304" pitchFamily="18" charset="0"/>
              </a:rPr>
              <a:t>Example:</a:t>
            </a:r>
          </a:p>
          <a:p>
            <a:pPr lvl="1"/>
            <a:endParaRPr lang="en-US" sz="2800" dirty="0">
              <a:latin typeface="Times New Roman" panose="02020603050405020304" pitchFamily="18" charset="0"/>
              <a:cs typeface="Times New Roman" panose="02020603050405020304" pitchFamily="18" charset="0"/>
            </a:endParaRPr>
          </a:p>
          <a:p>
            <a:pPr marL="457200" lvl="1" indent="0">
              <a:buNone/>
            </a:pPr>
            <a:r>
              <a:rPr lang="en-US" sz="3000" b="1" dirty="0">
                <a:latin typeface="Times New Roman" panose="02020603050405020304" pitchFamily="18" charset="0"/>
                <a:cs typeface="Times New Roman" panose="02020603050405020304" pitchFamily="18" charset="0"/>
              </a:rPr>
              <a:t>create table </a:t>
            </a:r>
            <a:r>
              <a:rPr lang="en-US" sz="3000" dirty="0">
                <a:latin typeface="Times New Roman" panose="02020603050405020304" pitchFamily="18" charset="0"/>
                <a:cs typeface="Times New Roman" panose="02020603050405020304" pitchFamily="18" charset="0"/>
              </a:rPr>
              <a:t>grade</a:t>
            </a:r>
          </a:p>
          <a:p>
            <a:pPr marL="457200" lvl="1" indent="0">
              <a:buNone/>
            </a:pPr>
            <a:r>
              <a:rPr lang="en-US" sz="3000" dirty="0">
                <a:latin typeface="Times New Roman" panose="02020603050405020304" pitchFamily="18" charset="0"/>
                <a:cs typeface="Times New Roman" panose="02020603050405020304" pitchFamily="18" charset="0"/>
              </a:rPr>
              <a:t>    (roll     number(5),</a:t>
            </a:r>
          </a:p>
          <a:p>
            <a:pPr marL="457200" lvl="1" indent="0">
              <a:buNone/>
            </a:pP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courseID</a:t>
            </a:r>
            <a:r>
              <a:rPr lang="en-US" sz="3000" dirty="0">
                <a:latin typeface="Times New Roman" panose="02020603050405020304" pitchFamily="18" charset="0"/>
                <a:cs typeface="Times New Roman" panose="02020603050405020304" pitchFamily="18" charset="0"/>
              </a:rPr>
              <a:t> varchar2(20),</a:t>
            </a:r>
          </a:p>
          <a:p>
            <a:pPr marL="457200" lvl="1" indent="0">
              <a:buNone/>
            </a:pPr>
            <a:r>
              <a:rPr lang="en-US" sz="3000" dirty="0">
                <a:latin typeface="Times New Roman" panose="02020603050405020304" pitchFamily="18" charset="0"/>
                <a:cs typeface="Times New Roman" panose="02020603050405020304" pitchFamily="18" charset="0"/>
              </a:rPr>
              <a:t>     CGPA    number(6,4),</a:t>
            </a:r>
          </a:p>
          <a:p>
            <a:pPr marL="457200" lvl="1" indent="0">
              <a:buNone/>
            </a:pPr>
            <a:r>
              <a:rPr lang="en-US" sz="3000" b="1" dirty="0">
                <a:latin typeface="Times New Roman" panose="02020603050405020304" pitchFamily="18" charset="0"/>
                <a:cs typeface="Times New Roman" panose="02020603050405020304" pitchFamily="18" charset="0"/>
              </a:rPr>
              <a:t>     constraint </a:t>
            </a:r>
            <a:r>
              <a:rPr lang="en-US" sz="3000" dirty="0" err="1">
                <a:latin typeface="Times New Roman" panose="02020603050405020304" pitchFamily="18" charset="0"/>
                <a:cs typeface="Times New Roman" panose="02020603050405020304" pitchFamily="18" charset="0"/>
              </a:rPr>
              <a:t>grade_pk</a:t>
            </a:r>
            <a:r>
              <a:rPr lang="en-US" sz="3000" dirty="0">
                <a:latin typeface="Times New Roman" panose="02020603050405020304" pitchFamily="18" charset="0"/>
                <a:cs typeface="Times New Roman" panose="02020603050405020304" pitchFamily="18" charset="0"/>
              </a:rPr>
              <a:t> primary key (</a:t>
            </a:r>
            <a:r>
              <a:rPr lang="en-US" sz="3000" dirty="0" err="1">
                <a:latin typeface="Times New Roman" panose="02020603050405020304" pitchFamily="18" charset="0"/>
                <a:cs typeface="Times New Roman" panose="02020603050405020304" pitchFamily="18" charset="0"/>
              </a:rPr>
              <a:t>roll,courseID</a:t>
            </a:r>
            <a:r>
              <a:rPr lang="en-US" sz="3000" dirty="0">
                <a:latin typeface="Times New Roman" panose="02020603050405020304" pitchFamily="18" charset="0"/>
                <a:cs typeface="Times New Roman" panose="02020603050405020304" pitchFamily="18" charset="0"/>
              </a:rPr>
              <a:t>),</a:t>
            </a:r>
          </a:p>
          <a:p>
            <a:pPr marL="457200" lvl="1" indent="0">
              <a:buNone/>
            </a:pPr>
            <a:r>
              <a:rPr lang="en-US" sz="3000" dirty="0">
                <a:latin typeface="Times New Roman" panose="02020603050405020304" pitchFamily="18" charset="0"/>
                <a:cs typeface="Times New Roman" panose="02020603050405020304" pitchFamily="18" charset="0"/>
              </a:rPr>
              <a:t>     </a:t>
            </a:r>
            <a:r>
              <a:rPr lang="en-US" sz="3000" b="1" dirty="0">
                <a:latin typeface="Times New Roman" panose="02020603050405020304" pitchFamily="18" charset="0"/>
                <a:cs typeface="Times New Roman" panose="02020603050405020304" pitchFamily="18" charset="0"/>
              </a:rPr>
              <a:t>constraint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fk_student</a:t>
            </a:r>
            <a:r>
              <a:rPr lang="en-US" sz="3000" dirty="0">
                <a:latin typeface="Times New Roman" panose="02020603050405020304" pitchFamily="18" charset="0"/>
                <a:cs typeface="Times New Roman" panose="02020603050405020304" pitchFamily="18" charset="0"/>
              </a:rPr>
              <a:t> foreign key (roll) references student(roll) </a:t>
            </a:r>
            <a:endParaRPr lang="en-US" sz="3000" dirty="0" smtClean="0">
              <a:latin typeface="Times New Roman" panose="02020603050405020304" pitchFamily="18" charset="0"/>
              <a:cs typeface="Times New Roman" panose="02020603050405020304" pitchFamily="18" charset="0"/>
            </a:endParaRPr>
          </a:p>
          <a:p>
            <a:pPr marL="457200" lvl="1" indent="0">
              <a:buNone/>
            </a:pPr>
            <a:r>
              <a:rPr lang="en-US" sz="3000" dirty="0">
                <a:latin typeface="Times New Roman" panose="02020603050405020304" pitchFamily="18" charset="0"/>
                <a:cs typeface="Times New Roman" panose="02020603050405020304" pitchFamily="18" charset="0"/>
              </a:rPr>
              <a:t> </a:t>
            </a:r>
            <a:r>
              <a:rPr lang="en-US" sz="3000" dirty="0" smtClean="0">
                <a:latin typeface="Times New Roman" panose="02020603050405020304" pitchFamily="18" charset="0"/>
                <a:cs typeface="Times New Roman" panose="02020603050405020304" pitchFamily="18" charset="0"/>
              </a:rPr>
              <a:t>                                                                              </a:t>
            </a:r>
            <a:r>
              <a:rPr lang="en-US" sz="3000" b="1" dirty="0" smtClean="0">
                <a:latin typeface="Times New Roman" panose="02020603050405020304" pitchFamily="18" charset="0"/>
                <a:cs typeface="Times New Roman" panose="02020603050405020304" pitchFamily="18" charset="0"/>
              </a:rPr>
              <a:t>on </a:t>
            </a:r>
            <a:r>
              <a:rPr lang="en-US" sz="3000" b="1" dirty="0">
                <a:latin typeface="Times New Roman" panose="02020603050405020304" pitchFamily="18" charset="0"/>
                <a:cs typeface="Times New Roman" panose="02020603050405020304" pitchFamily="18" charset="0"/>
              </a:rPr>
              <a:t>delete cascade</a:t>
            </a:r>
            <a:r>
              <a:rPr lang="en-US" sz="3000" dirty="0">
                <a:latin typeface="Times New Roman" panose="02020603050405020304" pitchFamily="18" charset="0"/>
                <a:cs typeface="Times New Roman" panose="02020603050405020304" pitchFamily="18" charset="0"/>
              </a:rPr>
              <a:t>,</a:t>
            </a:r>
          </a:p>
          <a:p>
            <a:pPr marL="457200" lvl="1" indent="0">
              <a:buNone/>
            </a:pPr>
            <a:r>
              <a:rPr lang="en-US" sz="3000" dirty="0">
                <a:latin typeface="Times New Roman" panose="02020603050405020304" pitchFamily="18" charset="0"/>
                <a:cs typeface="Times New Roman" panose="02020603050405020304" pitchFamily="18" charset="0"/>
              </a:rPr>
              <a:t>     </a:t>
            </a:r>
            <a:r>
              <a:rPr lang="en-US" sz="3000" b="1" dirty="0">
                <a:latin typeface="Times New Roman" panose="02020603050405020304" pitchFamily="18" charset="0"/>
                <a:cs typeface="Times New Roman" panose="02020603050405020304" pitchFamily="18" charset="0"/>
              </a:rPr>
              <a:t>constraint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fk_course</a:t>
            </a:r>
            <a:r>
              <a:rPr lang="en-US" sz="3000" dirty="0">
                <a:latin typeface="Times New Roman" panose="02020603050405020304" pitchFamily="18" charset="0"/>
                <a:cs typeface="Times New Roman" panose="02020603050405020304" pitchFamily="18" charset="0"/>
              </a:rPr>
              <a:t>  foreign key (</a:t>
            </a:r>
            <a:r>
              <a:rPr lang="en-US" sz="3000" dirty="0" err="1">
                <a:latin typeface="Times New Roman" panose="02020603050405020304" pitchFamily="18" charset="0"/>
                <a:cs typeface="Times New Roman" panose="02020603050405020304" pitchFamily="18" charset="0"/>
              </a:rPr>
              <a:t>courseID</a:t>
            </a:r>
            <a:r>
              <a:rPr lang="en-US" sz="3000" dirty="0">
                <a:latin typeface="Times New Roman" panose="02020603050405020304" pitchFamily="18" charset="0"/>
                <a:cs typeface="Times New Roman" panose="02020603050405020304" pitchFamily="18" charset="0"/>
              </a:rPr>
              <a:t>) references course(</a:t>
            </a:r>
            <a:r>
              <a:rPr lang="en-US" sz="3000" dirty="0" err="1">
                <a:latin typeface="Times New Roman" panose="02020603050405020304" pitchFamily="18" charset="0"/>
                <a:cs typeface="Times New Roman" panose="02020603050405020304" pitchFamily="18" charset="0"/>
              </a:rPr>
              <a:t>courseID</a:t>
            </a:r>
            <a:r>
              <a:rPr lang="en-US" sz="3000" dirty="0">
                <a:latin typeface="Times New Roman" panose="02020603050405020304" pitchFamily="18" charset="0"/>
                <a:cs typeface="Times New Roman" panose="02020603050405020304" pitchFamily="18" charset="0"/>
              </a:rPr>
              <a:t>) </a:t>
            </a:r>
            <a:endParaRPr lang="en-US" sz="3000" dirty="0" smtClean="0">
              <a:latin typeface="Times New Roman" panose="02020603050405020304" pitchFamily="18" charset="0"/>
              <a:cs typeface="Times New Roman" panose="02020603050405020304" pitchFamily="18" charset="0"/>
            </a:endParaRPr>
          </a:p>
          <a:p>
            <a:pPr marL="457200" lvl="1" indent="0">
              <a:buNone/>
            </a:pPr>
            <a:r>
              <a:rPr lang="en-US" sz="3000" dirty="0">
                <a:latin typeface="Times New Roman" panose="02020603050405020304" pitchFamily="18" charset="0"/>
                <a:cs typeface="Times New Roman" panose="02020603050405020304" pitchFamily="18" charset="0"/>
              </a:rPr>
              <a:t> </a:t>
            </a:r>
            <a:r>
              <a:rPr lang="en-US" sz="3000" dirty="0" smtClean="0">
                <a:latin typeface="Times New Roman" panose="02020603050405020304" pitchFamily="18" charset="0"/>
                <a:cs typeface="Times New Roman" panose="02020603050405020304" pitchFamily="18" charset="0"/>
              </a:rPr>
              <a:t>                                                                               </a:t>
            </a:r>
            <a:r>
              <a:rPr lang="en-US" sz="3000" b="1" dirty="0" smtClean="0">
                <a:latin typeface="Times New Roman" panose="02020603050405020304" pitchFamily="18" charset="0"/>
                <a:cs typeface="Times New Roman" panose="02020603050405020304" pitchFamily="18" charset="0"/>
              </a:rPr>
              <a:t>on </a:t>
            </a:r>
            <a:r>
              <a:rPr lang="en-US" sz="3000" b="1" dirty="0">
                <a:latin typeface="Times New Roman" panose="02020603050405020304" pitchFamily="18" charset="0"/>
                <a:cs typeface="Times New Roman" panose="02020603050405020304" pitchFamily="18" charset="0"/>
              </a:rPr>
              <a:t>delete cascade</a:t>
            </a:r>
          </a:p>
          <a:p>
            <a:pPr marL="457200" lvl="1" indent="0">
              <a:buNone/>
            </a:pPr>
            <a:r>
              <a:rPr lang="en-US" sz="3000" dirty="0">
                <a:latin typeface="Times New Roman" panose="02020603050405020304" pitchFamily="18" charset="0"/>
                <a:cs typeface="Times New Roman" panose="02020603050405020304" pitchFamily="18" charset="0"/>
              </a:rPr>
              <a:t>    );</a:t>
            </a:r>
          </a:p>
          <a:p>
            <a:pPr lvl="1"/>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049218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409" y="289560"/>
            <a:ext cx="11167752" cy="6385560"/>
          </a:xfrm>
        </p:spPr>
        <p:txBody>
          <a:bodyPr>
            <a:norm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Deletion Effect on child table:</a:t>
            </a:r>
          </a:p>
          <a:p>
            <a:pPr marL="0" indent="0">
              <a:buNone/>
            </a:pPr>
            <a:r>
              <a:rPr lang="en-US" b="1" dirty="0" smtClean="0">
                <a:solidFill>
                  <a:prstClr val="black"/>
                </a:solidFill>
                <a:latin typeface="Times New Roman" panose="02020603050405020304" pitchFamily="18" charset="0"/>
                <a:cs typeface="Times New Roman" panose="02020603050405020304" pitchFamily="18" charset="0"/>
              </a:rPr>
              <a:t>2. On delete set null:</a:t>
            </a:r>
          </a:p>
          <a:p>
            <a:pPr lvl="1"/>
            <a:r>
              <a:rPr lang="en-US" sz="2800" dirty="0" smtClean="0">
                <a:solidFill>
                  <a:prstClr val="black"/>
                </a:solidFill>
                <a:latin typeface="Times New Roman" panose="02020603050405020304" pitchFamily="18" charset="0"/>
                <a:cs typeface="Times New Roman" panose="02020603050405020304" pitchFamily="18" charset="0"/>
              </a:rPr>
              <a:t>If </a:t>
            </a:r>
            <a:r>
              <a:rPr lang="en-US" sz="2800" dirty="0">
                <a:solidFill>
                  <a:prstClr val="black"/>
                </a:solidFill>
                <a:latin typeface="Times New Roman" panose="02020603050405020304" pitchFamily="18" charset="0"/>
                <a:cs typeface="Times New Roman" panose="02020603050405020304" pitchFamily="18" charset="0"/>
              </a:rPr>
              <a:t>a record in the parent table is deleted, then the corresponding records in the child table will have the foreign key fields set to null. </a:t>
            </a:r>
            <a:endParaRPr lang="en-US" sz="2800" dirty="0" smtClean="0">
              <a:solidFill>
                <a:prstClr val="black"/>
              </a:solidFill>
              <a:latin typeface="Times New Roman" panose="02020603050405020304" pitchFamily="18" charset="0"/>
              <a:cs typeface="Times New Roman" panose="02020603050405020304" pitchFamily="18" charset="0"/>
            </a:endParaRPr>
          </a:p>
          <a:p>
            <a:pPr lvl="1"/>
            <a:r>
              <a:rPr lang="en-US" sz="2800" dirty="0" smtClean="0">
                <a:solidFill>
                  <a:prstClr val="black"/>
                </a:solidFill>
                <a:latin typeface="Times New Roman" panose="02020603050405020304" pitchFamily="18" charset="0"/>
                <a:cs typeface="Times New Roman" panose="02020603050405020304" pitchFamily="18" charset="0"/>
              </a:rPr>
              <a:t>The </a:t>
            </a:r>
            <a:r>
              <a:rPr lang="en-US" sz="2800" dirty="0">
                <a:solidFill>
                  <a:prstClr val="black"/>
                </a:solidFill>
                <a:latin typeface="Times New Roman" panose="02020603050405020304" pitchFamily="18" charset="0"/>
                <a:cs typeface="Times New Roman" panose="02020603050405020304" pitchFamily="18" charset="0"/>
              </a:rPr>
              <a:t>records in the child table will not be deleted</a:t>
            </a:r>
            <a:r>
              <a:rPr lang="en-US" sz="2800" dirty="0" smtClean="0">
                <a:solidFill>
                  <a:prstClr val="black"/>
                </a:solidFill>
                <a:latin typeface="Times New Roman" panose="02020603050405020304" pitchFamily="18" charset="0"/>
                <a:cs typeface="Times New Roman" panose="02020603050405020304" pitchFamily="18" charset="0"/>
              </a:rPr>
              <a:t>.</a:t>
            </a:r>
          </a:p>
          <a:p>
            <a:pPr marL="0" indent="0">
              <a:buNone/>
            </a:pPr>
            <a:r>
              <a:rPr lang="en-US" b="1" dirty="0" smtClean="0">
                <a:solidFill>
                  <a:prstClr val="black"/>
                </a:solidFill>
                <a:latin typeface="Times New Roman" panose="02020603050405020304" pitchFamily="18" charset="0"/>
                <a:cs typeface="Times New Roman" panose="02020603050405020304" pitchFamily="18" charset="0"/>
              </a:rPr>
              <a:t>3. </a:t>
            </a:r>
            <a:r>
              <a:rPr lang="en-US" b="1" dirty="0">
                <a:solidFill>
                  <a:prstClr val="black"/>
                </a:solidFill>
                <a:latin typeface="Times New Roman" panose="02020603050405020304" pitchFamily="18" charset="0"/>
                <a:cs typeface="Times New Roman" panose="02020603050405020304" pitchFamily="18" charset="0"/>
              </a:rPr>
              <a:t>On delete </a:t>
            </a:r>
            <a:r>
              <a:rPr lang="en-US" b="1" dirty="0" smtClean="0">
                <a:solidFill>
                  <a:prstClr val="black"/>
                </a:solidFill>
                <a:latin typeface="Times New Roman" panose="02020603050405020304" pitchFamily="18" charset="0"/>
                <a:cs typeface="Times New Roman" panose="02020603050405020304" pitchFamily="18" charset="0"/>
              </a:rPr>
              <a:t>no action:</a:t>
            </a:r>
          </a:p>
          <a:p>
            <a:pPr marL="457200" lvl="1" indent="-457200">
              <a:spcBef>
                <a:spcPts val="1000"/>
              </a:spcBef>
            </a:pPr>
            <a:r>
              <a:rPr lang="en-US" sz="2800" dirty="0" smtClean="0">
                <a:solidFill>
                  <a:prstClr val="black"/>
                </a:solidFill>
                <a:latin typeface="Times New Roman" panose="02020603050405020304" pitchFamily="18" charset="0"/>
                <a:cs typeface="Times New Roman" panose="02020603050405020304" pitchFamily="18" charset="0"/>
              </a:rPr>
              <a:t>It prevent deleting a row in the </a:t>
            </a:r>
            <a:r>
              <a:rPr lang="en-US" sz="2800" dirty="0">
                <a:solidFill>
                  <a:prstClr val="black"/>
                </a:solidFill>
                <a:latin typeface="Times New Roman" panose="02020603050405020304" pitchFamily="18" charset="0"/>
                <a:cs typeface="Times New Roman" panose="02020603050405020304" pitchFamily="18" charset="0"/>
              </a:rPr>
              <a:t>parent table is deleted, </a:t>
            </a:r>
            <a:r>
              <a:rPr lang="en-US" sz="2800" dirty="0" smtClean="0">
                <a:solidFill>
                  <a:prstClr val="black"/>
                </a:solidFill>
                <a:latin typeface="Times New Roman" panose="02020603050405020304" pitchFamily="18" charset="0"/>
                <a:cs typeface="Times New Roman" panose="02020603050405020304" pitchFamily="18" charset="0"/>
              </a:rPr>
              <a:t>when that row is referenced in the </a:t>
            </a:r>
            <a:r>
              <a:rPr lang="en-US" sz="2800" dirty="0">
                <a:solidFill>
                  <a:prstClr val="black"/>
                </a:solidFill>
                <a:latin typeface="Times New Roman" panose="02020603050405020304" pitchFamily="18" charset="0"/>
                <a:cs typeface="Times New Roman" panose="02020603050405020304" pitchFamily="18" charset="0"/>
              </a:rPr>
              <a:t>child </a:t>
            </a:r>
            <a:r>
              <a:rPr lang="en-US" sz="2800" dirty="0" smtClean="0">
                <a:solidFill>
                  <a:prstClr val="black"/>
                </a:solidFill>
                <a:latin typeface="Times New Roman" panose="02020603050405020304" pitchFamily="18" charset="0"/>
                <a:cs typeface="Times New Roman" panose="02020603050405020304" pitchFamily="18" charset="0"/>
              </a:rPr>
              <a:t>table.</a:t>
            </a:r>
          </a:p>
          <a:p>
            <a:pPr marL="457200" lvl="1" indent="-457200">
              <a:spcBef>
                <a:spcPts val="1000"/>
              </a:spcBef>
            </a:pPr>
            <a:r>
              <a:rPr lang="en-US" sz="2800" dirty="0" smtClean="0">
                <a:solidFill>
                  <a:prstClr val="black"/>
                </a:solidFill>
                <a:latin typeface="Times New Roman" panose="02020603050405020304" pitchFamily="18" charset="0"/>
                <a:cs typeface="Times New Roman" panose="02020603050405020304" pitchFamily="18" charset="0"/>
              </a:rPr>
              <a:t>This the default action of delete command.</a:t>
            </a:r>
          </a:p>
          <a:p>
            <a:pPr marL="0" lvl="1" indent="0">
              <a:spcBef>
                <a:spcPts val="1000"/>
              </a:spcBef>
              <a:buNone/>
            </a:pPr>
            <a:endParaRPr lang="en-US" dirty="0" smtClean="0">
              <a:solidFill>
                <a:prstClr val="black"/>
              </a:solidFill>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96406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409" y="289560"/>
            <a:ext cx="11167752" cy="6385560"/>
          </a:xfrm>
        </p:spPr>
        <p:txBody>
          <a:bodyPr>
            <a:norm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Update Effect on child table:</a:t>
            </a:r>
          </a:p>
          <a:p>
            <a:pPr lvl="1"/>
            <a:r>
              <a:rPr lang="en-US" sz="2800" dirty="0" smtClean="0">
                <a:solidFill>
                  <a:prstClr val="black"/>
                </a:solidFill>
                <a:latin typeface="Times New Roman" panose="02020603050405020304" pitchFamily="18" charset="0"/>
                <a:cs typeface="Times New Roman" panose="02020603050405020304" pitchFamily="18" charset="0"/>
              </a:rPr>
              <a:t>Update in parent table(candidate key) is allowed </a:t>
            </a:r>
            <a:r>
              <a:rPr lang="en-US" sz="2800" dirty="0">
                <a:solidFill>
                  <a:prstClr val="black"/>
                </a:solidFill>
                <a:latin typeface="Times New Roman" panose="02020603050405020304" pitchFamily="18" charset="0"/>
                <a:cs typeface="Times New Roman" panose="02020603050405020304" pitchFamily="18" charset="0"/>
              </a:rPr>
              <a:t>if the statement does not leave any rows in the child table without a referenced parent key value</a:t>
            </a:r>
            <a:r>
              <a:rPr lang="en-US" sz="2800" dirty="0" smtClean="0">
                <a:solidFill>
                  <a:prstClr val="black"/>
                </a:solidFill>
                <a:latin typeface="Times New Roman" panose="02020603050405020304" pitchFamily="18" charset="0"/>
                <a:cs typeface="Times New Roman" panose="02020603050405020304" pitchFamily="18" charset="0"/>
              </a:rPr>
              <a:t>.</a:t>
            </a:r>
          </a:p>
          <a:p>
            <a:pPr lvl="1"/>
            <a:r>
              <a:rPr lang="en-US" sz="2800" dirty="0" smtClean="0">
                <a:solidFill>
                  <a:prstClr val="black"/>
                </a:solidFill>
                <a:latin typeface="Times New Roman" panose="02020603050405020304" pitchFamily="18" charset="0"/>
                <a:cs typeface="Times New Roman" panose="02020603050405020304" pitchFamily="18" charset="0"/>
              </a:rPr>
              <a:t>Update of primary key of parent table are not allowed.</a:t>
            </a:r>
          </a:p>
          <a:p>
            <a:pPr lvl="1"/>
            <a:endParaRPr lang="en-US" sz="2800" dirty="0" smtClean="0">
              <a:solidFill>
                <a:prstClr val="black"/>
              </a:solidFill>
              <a:latin typeface="Times New Roman" panose="02020603050405020304" pitchFamily="18" charset="0"/>
              <a:cs typeface="Times New Roman" panose="02020603050405020304" pitchFamily="18" charset="0"/>
            </a:endParaRPr>
          </a:p>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Set Operations:</a:t>
            </a:r>
          </a:p>
          <a:p>
            <a:pPr marL="914400" lvl="2" indent="0">
              <a:buNone/>
            </a:pPr>
            <a:r>
              <a:rPr lang="en-US" sz="2800" dirty="0" smtClean="0">
                <a:solidFill>
                  <a:prstClr val="black"/>
                </a:solidFill>
                <a:latin typeface="Times New Roman" panose="02020603050405020304" pitchFamily="18" charset="0"/>
                <a:cs typeface="Times New Roman" panose="02020603050405020304" pitchFamily="18" charset="0"/>
              </a:rPr>
              <a:t>1. Union</a:t>
            </a:r>
          </a:p>
          <a:p>
            <a:pPr marL="914400" lvl="2" indent="0">
              <a:buNone/>
            </a:pPr>
            <a:r>
              <a:rPr lang="en-US" sz="2800" dirty="0" smtClean="0">
                <a:solidFill>
                  <a:prstClr val="black"/>
                </a:solidFill>
                <a:latin typeface="Times New Roman" panose="02020603050405020304" pitchFamily="18" charset="0"/>
                <a:cs typeface="Times New Roman" panose="02020603050405020304" pitchFamily="18" charset="0"/>
              </a:rPr>
              <a:t>2. Intersection</a:t>
            </a:r>
          </a:p>
          <a:p>
            <a:pPr marL="914400" lvl="2" indent="0">
              <a:buNone/>
            </a:pPr>
            <a:r>
              <a:rPr lang="en-US" sz="2800" dirty="0" smtClean="0">
                <a:solidFill>
                  <a:prstClr val="black"/>
                </a:solidFill>
                <a:latin typeface="Times New Roman" panose="02020603050405020304" pitchFamily="18" charset="0"/>
                <a:cs typeface="Times New Roman" panose="02020603050405020304" pitchFamily="18" charset="0"/>
              </a:rPr>
              <a:t>3. Set difference</a:t>
            </a:r>
          </a:p>
          <a:p>
            <a:pPr marL="914400" lvl="2" indent="0">
              <a:buNone/>
            </a:pPr>
            <a:r>
              <a:rPr lang="en-US" sz="2800" dirty="0" smtClean="0">
                <a:solidFill>
                  <a:prstClr val="black"/>
                </a:solidFill>
                <a:latin typeface="Times New Roman" panose="02020603050405020304" pitchFamily="18" charset="0"/>
                <a:cs typeface="Times New Roman" panose="02020603050405020304" pitchFamily="18" charset="0"/>
              </a:rPr>
              <a:t>4. IN, NOT IN</a:t>
            </a:r>
          </a:p>
          <a:p>
            <a:pPr marL="914400" lvl="2" indent="0">
              <a:buNone/>
            </a:pPr>
            <a:r>
              <a:rPr lang="en-US" sz="2800" dirty="0" smtClean="0">
                <a:solidFill>
                  <a:prstClr val="black"/>
                </a:solidFill>
                <a:latin typeface="Times New Roman" panose="02020603050405020304" pitchFamily="18" charset="0"/>
                <a:cs typeface="Times New Roman" panose="02020603050405020304" pitchFamily="18" charset="0"/>
              </a:rPr>
              <a:t>5. ANY</a:t>
            </a:r>
          </a:p>
          <a:p>
            <a:pPr marL="914400" lvl="2" indent="0">
              <a:buNone/>
            </a:pPr>
            <a:r>
              <a:rPr lang="en-US" sz="2800" dirty="0" smtClean="0">
                <a:solidFill>
                  <a:prstClr val="black"/>
                </a:solidFill>
                <a:latin typeface="Times New Roman" panose="02020603050405020304" pitchFamily="18" charset="0"/>
                <a:cs typeface="Times New Roman" panose="02020603050405020304" pitchFamily="18" charset="0"/>
              </a:rPr>
              <a:t>6. ALL</a:t>
            </a:r>
          </a:p>
          <a:p>
            <a:pPr marL="914400" lvl="2" indent="0">
              <a:buNone/>
            </a:pPr>
            <a:endParaRPr lang="en-US" sz="3200" b="1" dirty="0" smtClean="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91086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1251"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437187"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668704947"/>
              </p:ext>
            </p:extLst>
          </p:nvPr>
        </p:nvGraphicFramePr>
        <p:xfrm>
          <a:off x="7009267" y="204037"/>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935112450"/>
              </p:ext>
            </p:extLst>
          </p:nvPr>
        </p:nvGraphicFramePr>
        <p:xfrm>
          <a:off x="2826486" y="1117472"/>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6780275"/>
              </p:ext>
            </p:extLst>
          </p:nvPr>
        </p:nvGraphicFramePr>
        <p:xfrm>
          <a:off x="7009267" y="1574672"/>
          <a:ext cx="4841175" cy="914400"/>
        </p:xfrm>
        <a:graphic>
          <a:graphicData uri="http://schemas.openxmlformats.org/drawingml/2006/table">
            <a:tbl>
              <a:tblPr firstRow="1" bandRow="1"/>
              <a:tblGrid>
                <a:gridCol w="1613725">
                  <a:extLst>
                    <a:ext uri="{9D8B030D-6E8A-4147-A177-3AD203B41FA5}">
                      <a16:colId xmlns:a16="http://schemas.microsoft.com/office/drawing/2014/main" val="3619128365"/>
                    </a:ext>
                  </a:extLst>
                </a:gridCol>
                <a:gridCol w="1613725">
                  <a:extLst>
                    <a:ext uri="{9D8B030D-6E8A-4147-A177-3AD203B41FA5}">
                      <a16:colId xmlns:a16="http://schemas.microsoft.com/office/drawing/2014/main" val="3016084674"/>
                    </a:ext>
                  </a:extLst>
                </a:gridCol>
                <a:gridCol w="1613725">
                  <a:extLst>
                    <a:ext uri="{9D8B030D-6E8A-4147-A177-3AD203B41FA5}">
                      <a16:colId xmlns:a16="http://schemas.microsoft.com/office/drawing/2014/main" val="4115949586"/>
                    </a:ext>
                  </a:extLst>
                </a:gridCol>
              </a:tblGrid>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390067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2239752"/>
                  </a:ext>
                </a:extLst>
              </a:tr>
            </a:tbl>
          </a:graphicData>
        </a:graphic>
      </p:graphicFrame>
      <p:sp>
        <p:nvSpPr>
          <p:cNvPr id="9" name="Content Placeholder 2"/>
          <p:cNvSpPr>
            <a:spLocks noGrp="1"/>
          </p:cNvSpPr>
          <p:nvPr>
            <p:ph idx="1"/>
          </p:nvPr>
        </p:nvSpPr>
        <p:spPr>
          <a:xfrm>
            <a:off x="237409" y="204037"/>
            <a:ext cx="5568480" cy="706647"/>
          </a:xfrm>
        </p:spPr>
        <p:txBody>
          <a:bodyPr>
            <a:noAutofit/>
          </a:bodyPr>
          <a:lstStyle/>
          <a:p>
            <a:pPr marL="0" indent="0">
              <a:buNone/>
            </a:pPr>
            <a:r>
              <a:rPr lang="en-US" sz="3200" b="1" dirty="0">
                <a:solidFill>
                  <a:prstClr val="black"/>
                </a:solidFill>
                <a:latin typeface="Times New Roman" panose="02020603050405020304" pitchFamily="18" charset="0"/>
                <a:cs typeface="Times New Roman" panose="02020603050405020304" pitchFamily="18" charset="0"/>
              </a:rPr>
              <a:t>1. Union </a:t>
            </a:r>
            <a:r>
              <a:rPr lang="en-US" sz="3200" b="1" dirty="0" smtClean="0">
                <a:solidFill>
                  <a:prstClr val="black"/>
                </a:solidFill>
                <a:latin typeface="Times New Roman" panose="02020603050405020304" pitchFamily="18" charset="0"/>
                <a:cs typeface="Times New Roman" panose="02020603050405020304" pitchFamily="18" charset="0"/>
              </a:rPr>
              <a:t>operation: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6048" y="2406444"/>
            <a:ext cx="11613033" cy="42036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prstClr val="black"/>
                </a:solidFill>
                <a:latin typeface="Times New Roman" panose="02020603050405020304" pitchFamily="18" charset="0"/>
                <a:cs typeface="Times New Roman" panose="02020603050405020304" pitchFamily="18" charset="0"/>
              </a:rPr>
              <a:t>Syntax:</a:t>
            </a:r>
          </a:p>
          <a:p>
            <a:r>
              <a:rPr lang="en-US" dirty="0" smtClean="0">
                <a:solidFill>
                  <a:prstClr val="black"/>
                </a:solidFill>
                <a:latin typeface="Times New Roman" panose="02020603050405020304" pitchFamily="18" charset="0"/>
                <a:cs typeface="Times New Roman" panose="02020603050405020304" pitchFamily="18" charset="0"/>
              </a:rPr>
              <a:t>&lt;Set-1&gt; </a:t>
            </a:r>
            <a:r>
              <a:rPr lang="en-US" b="1" dirty="0" smtClean="0">
                <a:solidFill>
                  <a:prstClr val="black"/>
                </a:solidFill>
                <a:latin typeface="Times New Roman" panose="02020603050405020304" pitchFamily="18" charset="0"/>
                <a:cs typeface="Times New Roman" panose="02020603050405020304" pitchFamily="18" charset="0"/>
              </a:rPr>
              <a:t>union</a:t>
            </a:r>
            <a:r>
              <a:rPr lang="en-US" dirty="0" smtClean="0">
                <a:solidFill>
                  <a:prstClr val="black"/>
                </a:solidFill>
                <a:latin typeface="Times New Roman" panose="02020603050405020304" pitchFamily="18" charset="0"/>
                <a:cs typeface="Times New Roman" panose="02020603050405020304" pitchFamily="18" charset="0"/>
              </a:rPr>
              <a:t> &lt;Set-2&gt;;</a:t>
            </a:r>
          </a:p>
          <a:p>
            <a:r>
              <a:rPr lang="en-US" dirty="0" smtClean="0">
                <a:solidFill>
                  <a:prstClr val="black"/>
                </a:solidFill>
                <a:latin typeface="Times New Roman" panose="02020603050405020304" pitchFamily="18" charset="0"/>
                <a:cs typeface="Times New Roman" panose="02020603050405020304" pitchFamily="18" charset="0"/>
              </a:rPr>
              <a:t>The resultant set contains the elements of set-1 and set-2 without duplicates.</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solidFill>
                  <a:srgbClr val="FF0000"/>
                </a:solidFill>
                <a:latin typeface="Times New Roman" panose="02020603050405020304" pitchFamily="18" charset="0"/>
                <a:cs typeface="Times New Roman" panose="02020603050405020304" pitchFamily="18" charset="0"/>
              </a:rPr>
              <a:t>Select</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rollno</a:t>
            </a:r>
            <a:r>
              <a:rPr lang="en-US" dirty="0" smtClean="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from</a:t>
            </a:r>
            <a:r>
              <a:rPr lang="en-US" dirty="0" smtClean="0">
                <a:solidFill>
                  <a:srgbClr val="FF0000"/>
                </a:solidFill>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union</a:t>
            </a:r>
            <a:r>
              <a:rPr lang="en-US" dirty="0" smtClean="0">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select</a:t>
            </a:r>
            <a:r>
              <a:rPr lang="en-US" dirty="0" smtClean="0">
                <a:solidFill>
                  <a:srgbClr val="00B050"/>
                </a:solidFill>
                <a:latin typeface="Times New Roman" panose="02020603050405020304" pitchFamily="18" charset="0"/>
                <a:cs typeface="Times New Roman" panose="02020603050405020304" pitchFamily="18" charset="0"/>
              </a:rPr>
              <a:t> </a:t>
            </a:r>
            <a:r>
              <a:rPr lang="en-US" dirty="0" err="1" smtClean="0">
                <a:solidFill>
                  <a:srgbClr val="00B050"/>
                </a:solidFill>
                <a:latin typeface="Times New Roman" panose="02020603050405020304" pitchFamily="18" charset="0"/>
                <a:cs typeface="Times New Roman" panose="02020603050405020304" pitchFamily="18" charset="0"/>
              </a:rPr>
              <a:t>rollno</a:t>
            </a:r>
            <a:r>
              <a:rPr lang="en-US" dirty="0" smtClean="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from</a:t>
            </a:r>
            <a:r>
              <a:rPr lang="en-US" dirty="0" smtClean="0">
                <a:solidFill>
                  <a:srgbClr val="00B050"/>
                </a:solidFill>
                <a:latin typeface="Times New Roman" panose="02020603050405020304" pitchFamily="18" charset="0"/>
                <a:cs typeface="Times New Roman" panose="02020603050405020304" pitchFamily="18" charset="0"/>
              </a:rPr>
              <a:t> grade</a:t>
            </a:r>
            <a:r>
              <a:rPr lang="en-US" dirty="0" smtClean="0">
                <a:latin typeface="Times New Roman" panose="02020603050405020304" pitchFamily="18" charset="0"/>
                <a:cs typeface="Times New Roman" panose="02020603050405020304" pitchFamily="18" charset="0"/>
              </a:rPr>
              <a:t>;</a:t>
            </a:r>
          </a:p>
          <a:p>
            <a:pPr marL="914400" lvl="2"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endParaRPr lang="en-US" sz="2800" b="1" u="sng" dirty="0" smtClean="0">
              <a:latin typeface="Times New Roman" panose="02020603050405020304" pitchFamily="18" charset="0"/>
              <a:cs typeface="Times New Roman" panose="02020603050405020304" pitchFamily="18" charset="0"/>
            </a:endParaRPr>
          </a:p>
          <a:p>
            <a:pPr marL="914400" lvl="2" indent="0">
              <a:buNone/>
            </a:pPr>
            <a:r>
              <a:rPr lang="en-US" sz="2800" dirty="0" smtClean="0">
                <a:latin typeface="Times New Roman" panose="02020603050405020304" pitchFamily="18" charset="0"/>
                <a:cs typeface="Times New Roman" panose="02020603050405020304" pitchFamily="18" charset="0"/>
              </a:rPr>
              <a:t>2017001</a:t>
            </a:r>
          </a:p>
          <a:p>
            <a:pPr marL="914400" lvl="2" indent="0">
              <a:buNone/>
            </a:pPr>
            <a:r>
              <a:rPr lang="en-US" sz="2800" dirty="0" smtClean="0">
                <a:latin typeface="Times New Roman" panose="02020603050405020304" pitchFamily="18" charset="0"/>
                <a:cs typeface="Times New Roman" panose="02020603050405020304" pitchFamily="18" charset="0"/>
              </a:rPr>
              <a:t>2017024</a:t>
            </a: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17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237409" y="204037"/>
            <a:ext cx="5568480" cy="706647"/>
          </a:xfrm>
        </p:spPr>
        <p:txBody>
          <a:bodyPr>
            <a:noAutofit/>
          </a:bodyPr>
          <a:lstStyle/>
          <a:p>
            <a:pPr marL="0" indent="0">
              <a:buNone/>
            </a:pPr>
            <a:r>
              <a:rPr lang="en-US" sz="3200" b="1" dirty="0">
                <a:solidFill>
                  <a:prstClr val="black"/>
                </a:solidFill>
                <a:latin typeface="Times New Roman" panose="02020603050405020304" pitchFamily="18" charset="0"/>
                <a:cs typeface="Times New Roman" panose="02020603050405020304" pitchFamily="18" charset="0"/>
              </a:rPr>
              <a:t>1. Union </a:t>
            </a:r>
            <a:r>
              <a:rPr lang="en-US" sz="3200" b="1" dirty="0" smtClean="0">
                <a:solidFill>
                  <a:prstClr val="black"/>
                </a:solidFill>
                <a:latin typeface="Times New Roman" panose="02020603050405020304" pitchFamily="18" charset="0"/>
                <a:cs typeface="Times New Roman" panose="02020603050405020304" pitchFamily="18" charset="0"/>
              </a:rPr>
              <a:t>operation: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237409" y="910683"/>
            <a:ext cx="11613033" cy="57875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prstClr val="black"/>
                </a:solidFill>
                <a:latin typeface="Times New Roman" panose="02020603050405020304" pitchFamily="18" charset="0"/>
                <a:cs typeface="Times New Roman" panose="02020603050405020304" pitchFamily="18" charset="0"/>
              </a:rPr>
              <a:t>Syntax:</a:t>
            </a:r>
          </a:p>
          <a:p>
            <a:r>
              <a:rPr lang="en-US" dirty="0" smtClean="0">
                <a:solidFill>
                  <a:prstClr val="black"/>
                </a:solidFill>
                <a:latin typeface="Times New Roman" panose="02020603050405020304" pitchFamily="18" charset="0"/>
                <a:cs typeface="Times New Roman" panose="02020603050405020304" pitchFamily="18" charset="0"/>
              </a:rPr>
              <a:t>&lt;Set-1&gt; </a:t>
            </a:r>
            <a:r>
              <a:rPr lang="en-US" b="1" dirty="0" smtClean="0">
                <a:solidFill>
                  <a:prstClr val="black"/>
                </a:solidFill>
                <a:latin typeface="Times New Roman" panose="02020603050405020304" pitchFamily="18" charset="0"/>
                <a:cs typeface="Times New Roman" panose="02020603050405020304" pitchFamily="18" charset="0"/>
              </a:rPr>
              <a:t>union all</a:t>
            </a:r>
            <a:r>
              <a:rPr lang="en-US" dirty="0" smtClean="0">
                <a:solidFill>
                  <a:prstClr val="black"/>
                </a:solidFill>
                <a:latin typeface="Times New Roman" panose="02020603050405020304" pitchFamily="18" charset="0"/>
                <a:cs typeface="Times New Roman" panose="02020603050405020304" pitchFamily="18" charset="0"/>
              </a:rPr>
              <a:t> &lt;Set-2&gt;;</a:t>
            </a:r>
          </a:p>
          <a:p>
            <a:r>
              <a:rPr lang="en-US" dirty="0">
                <a:solidFill>
                  <a:prstClr val="black"/>
                </a:solidFill>
                <a:latin typeface="Times New Roman" panose="02020603050405020304" pitchFamily="18" charset="0"/>
                <a:cs typeface="Times New Roman" panose="02020603050405020304" pitchFamily="18" charset="0"/>
              </a:rPr>
              <a:t>The resultant set contains the elements of set-1 and set-2 </a:t>
            </a:r>
            <a:r>
              <a:rPr lang="en-US" dirty="0" smtClean="0">
                <a:solidFill>
                  <a:prstClr val="black"/>
                </a:solidFill>
                <a:latin typeface="Times New Roman" panose="02020603050405020304" pitchFamily="18" charset="0"/>
                <a:cs typeface="Times New Roman" panose="02020603050405020304" pitchFamily="18" charset="0"/>
              </a:rPr>
              <a:t>with </a:t>
            </a:r>
            <a:r>
              <a:rPr lang="en-US" dirty="0">
                <a:solidFill>
                  <a:prstClr val="black"/>
                </a:solidFill>
                <a:latin typeface="Times New Roman" panose="02020603050405020304" pitchFamily="18" charset="0"/>
                <a:cs typeface="Times New Roman" panose="02020603050405020304" pitchFamily="18" charset="0"/>
              </a:rPr>
              <a:t>duplicates.</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solidFill>
                  <a:srgbClr val="FF0000"/>
                </a:solidFill>
                <a:latin typeface="Times New Roman" panose="02020603050405020304" pitchFamily="18" charset="0"/>
                <a:cs typeface="Times New Roman" panose="02020603050405020304" pitchFamily="18" charset="0"/>
              </a:rPr>
              <a:t>Select</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rollno</a:t>
            </a:r>
            <a:r>
              <a:rPr lang="en-US" dirty="0" smtClean="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from</a:t>
            </a:r>
            <a:r>
              <a:rPr lang="en-US" dirty="0" smtClean="0">
                <a:solidFill>
                  <a:srgbClr val="FF0000"/>
                </a:solidFill>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union</a:t>
            </a:r>
            <a:r>
              <a:rPr lang="en-US" dirty="0" smtClean="0">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select</a:t>
            </a:r>
            <a:r>
              <a:rPr lang="en-US" dirty="0" smtClean="0">
                <a:solidFill>
                  <a:srgbClr val="00B050"/>
                </a:solidFill>
                <a:latin typeface="Times New Roman" panose="02020603050405020304" pitchFamily="18" charset="0"/>
                <a:cs typeface="Times New Roman" panose="02020603050405020304" pitchFamily="18" charset="0"/>
              </a:rPr>
              <a:t> </a:t>
            </a:r>
            <a:r>
              <a:rPr lang="en-US" dirty="0" err="1" smtClean="0">
                <a:solidFill>
                  <a:srgbClr val="00B050"/>
                </a:solidFill>
                <a:latin typeface="Times New Roman" panose="02020603050405020304" pitchFamily="18" charset="0"/>
                <a:cs typeface="Times New Roman" panose="02020603050405020304" pitchFamily="18" charset="0"/>
              </a:rPr>
              <a:t>rollno</a:t>
            </a:r>
            <a:r>
              <a:rPr lang="en-US" dirty="0" smtClean="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from</a:t>
            </a:r>
            <a:r>
              <a:rPr lang="en-US" dirty="0" smtClean="0">
                <a:solidFill>
                  <a:srgbClr val="00B050"/>
                </a:solidFill>
                <a:latin typeface="Times New Roman" panose="02020603050405020304" pitchFamily="18" charset="0"/>
                <a:cs typeface="Times New Roman" panose="02020603050405020304" pitchFamily="18" charset="0"/>
              </a:rPr>
              <a:t> grade</a:t>
            </a:r>
            <a:r>
              <a:rPr lang="en-US" dirty="0" smtClean="0">
                <a:latin typeface="Times New Roman" panose="02020603050405020304" pitchFamily="18" charset="0"/>
                <a:cs typeface="Times New Roman" panose="02020603050405020304" pitchFamily="18" charset="0"/>
              </a:rPr>
              <a:t>;</a:t>
            </a:r>
          </a:p>
          <a:p>
            <a:pPr marL="914400" lvl="2"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endParaRPr lang="en-US" sz="2800" b="1" u="sng" dirty="0" smtClean="0">
              <a:latin typeface="Times New Roman" panose="02020603050405020304" pitchFamily="18" charset="0"/>
              <a:cs typeface="Times New Roman" panose="02020603050405020304" pitchFamily="18" charset="0"/>
            </a:endParaRPr>
          </a:p>
          <a:p>
            <a:pPr marL="914400" lvl="2" indent="0">
              <a:buNone/>
            </a:pPr>
            <a:r>
              <a:rPr lang="en-US" sz="2800" dirty="0" smtClean="0">
                <a:latin typeface="Times New Roman" panose="02020603050405020304" pitchFamily="18" charset="0"/>
                <a:cs typeface="Times New Roman" panose="02020603050405020304" pitchFamily="18" charset="0"/>
              </a:rPr>
              <a:t>2017001</a:t>
            </a:r>
          </a:p>
          <a:p>
            <a:pPr marL="914400" lvl="2" indent="0">
              <a:buNone/>
            </a:pPr>
            <a:r>
              <a:rPr lang="en-US" sz="2800" dirty="0" smtClean="0">
                <a:latin typeface="Times New Roman" panose="02020603050405020304" pitchFamily="18" charset="0"/>
                <a:cs typeface="Times New Roman" panose="02020603050405020304" pitchFamily="18" charset="0"/>
              </a:rPr>
              <a:t>2017024</a:t>
            </a:r>
          </a:p>
          <a:p>
            <a:pPr marL="914400" lvl="2" indent="0">
              <a:buNone/>
            </a:pPr>
            <a:r>
              <a:rPr lang="en-US" sz="2800" dirty="0">
                <a:latin typeface="Times New Roman" panose="02020603050405020304" pitchFamily="18" charset="0"/>
                <a:cs typeface="Times New Roman" panose="02020603050405020304" pitchFamily="18" charset="0"/>
              </a:rPr>
              <a:t>2017001</a:t>
            </a:r>
          </a:p>
          <a:p>
            <a:pPr marL="914400" lvl="2" indent="0">
              <a:buNone/>
            </a:pPr>
            <a:r>
              <a:rPr lang="en-US" sz="2800" dirty="0">
                <a:latin typeface="Times New Roman" panose="02020603050405020304" pitchFamily="18" charset="0"/>
                <a:cs typeface="Times New Roman" panose="02020603050405020304" pitchFamily="18" charset="0"/>
              </a:rPr>
              <a:t>2017001</a:t>
            </a:r>
          </a:p>
          <a:p>
            <a:pPr marL="914400" lvl="2" indent="0">
              <a:buNone/>
            </a:pPr>
            <a:r>
              <a:rPr lang="en-US" sz="2800" dirty="0">
                <a:latin typeface="Times New Roman" panose="02020603050405020304" pitchFamily="18" charset="0"/>
                <a:cs typeface="Times New Roman" panose="02020603050405020304" pitchFamily="18" charset="0"/>
              </a:rPr>
              <a:t>2017024</a:t>
            </a:r>
          </a:p>
          <a:p>
            <a:pPr marL="914400" lvl="2" indent="0">
              <a:buNone/>
            </a:pPr>
            <a:r>
              <a:rPr lang="en-US" sz="2800" dirty="0">
                <a:latin typeface="Times New Roman" panose="02020603050405020304" pitchFamily="18" charset="0"/>
                <a:cs typeface="Times New Roman" panose="02020603050405020304" pitchFamily="18" charset="0"/>
              </a:rPr>
              <a:t>2017024</a:t>
            </a:r>
          </a:p>
          <a:p>
            <a:pPr marL="914400" lvl="2" indent="0">
              <a:buNone/>
            </a:pP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60702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1251"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437187"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nvPr>
        </p:nvGraphicFramePr>
        <p:xfrm>
          <a:off x="7009267" y="204037"/>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2" name="Table 11"/>
          <p:cNvGraphicFramePr>
            <a:graphicFrameLocks noGrp="1"/>
          </p:cNvGraphicFramePr>
          <p:nvPr>
            <p:extLst/>
          </p:nvPr>
        </p:nvGraphicFramePr>
        <p:xfrm>
          <a:off x="2826486" y="1117472"/>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graphicFrame>
        <p:nvGraphicFramePr>
          <p:cNvPr id="19" name="Table 18"/>
          <p:cNvGraphicFramePr>
            <a:graphicFrameLocks noGrp="1"/>
          </p:cNvGraphicFramePr>
          <p:nvPr>
            <p:extLst/>
          </p:nvPr>
        </p:nvGraphicFramePr>
        <p:xfrm>
          <a:off x="7009267" y="1574672"/>
          <a:ext cx="4841175" cy="914400"/>
        </p:xfrm>
        <a:graphic>
          <a:graphicData uri="http://schemas.openxmlformats.org/drawingml/2006/table">
            <a:tbl>
              <a:tblPr firstRow="1" bandRow="1"/>
              <a:tblGrid>
                <a:gridCol w="1613725">
                  <a:extLst>
                    <a:ext uri="{9D8B030D-6E8A-4147-A177-3AD203B41FA5}">
                      <a16:colId xmlns:a16="http://schemas.microsoft.com/office/drawing/2014/main" val="3619128365"/>
                    </a:ext>
                  </a:extLst>
                </a:gridCol>
                <a:gridCol w="1613725">
                  <a:extLst>
                    <a:ext uri="{9D8B030D-6E8A-4147-A177-3AD203B41FA5}">
                      <a16:colId xmlns:a16="http://schemas.microsoft.com/office/drawing/2014/main" val="3016084674"/>
                    </a:ext>
                  </a:extLst>
                </a:gridCol>
                <a:gridCol w="1613725">
                  <a:extLst>
                    <a:ext uri="{9D8B030D-6E8A-4147-A177-3AD203B41FA5}">
                      <a16:colId xmlns:a16="http://schemas.microsoft.com/office/drawing/2014/main" val="4115949586"/>
                    </a:ext>
                  </a:extLst>
                </a:gridCol>
              </a:tblGrid>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2390067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2239752"/>
                  </a:ext>
                </a:extLst>
              </a:tr>
            </a:tbl>
          </a:graphicData>
        </a:graphic>
      </p:graphicFrame>
      <p:sp>
        <p:nvSpPr>
          <p:cNvPr id="9" name="Content Placeholder 2"/>
          <p:cNvSpPr>
            <a:spLocks noGrp="1"/>
          </p:cNvSpPr>
          <p:nvPr>
            <p:ph idx="1"/>
          </p:nvPr>
        </p:nvSpPr>
        <p:spPr>
          <a:xfrm>
            <a:off x="237409" y="204037"/>
            <a:ext cx="5568480"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2. Intersect operation: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6048" y="2406444"/>
            <a:ext cx="11613033" cy="42036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prstClr val="black"/>
                </a:solidFill>
                <a:latin typeface="Times New Roman" panose="02020603050405020304" pitchFamily="18" charset="0"/>
                <a:cs typeface="Times New Roman" panose="02020603050405020304" pitchFamily="18" charset="0"/>
              </a:rPr>
              <a:t>Syntax:</a:t>
            </a:r>
          </a:p>
          <a:p>
            <a:r>
              <a:rPr lang="en-US" dirty="0" smtClean="0">
                <a:solidFill>
                  <a:prstClr val="black"/>
                </a:solidFill>
                <a:latin typeface="Times New Roman" panose="02020603050405020304" pitchFamily="18" charset="0"/>
                <a:cs typeface="Times New Roman" panose="02020603050405020304" pitchFamily="18" charset="0"/>
              </a:rPr>
              <a:t>&lt;Set-1&gt; </a:t>
            </a:r>
            <a:r>
              <a:rPr lang="en-US" b="1" dirty="0" smtClean="0">
                <a:solidFill>
                  <a:prstClr val="black"/>
                </a:solidFill>
                <a:latin typeface="Times New Roman" panose="02020603050405020304" pitchFamily="18" charset="0"/>
                <a:cs typeface="Times New Roman" panose="02020603050405020304" pitchFamily="18" charset="0"/>
              </a:rPr>
              <a:t>intersect</a:t>
            </a:r>
            <a:r>
              <a:rPr lang="en-US" dirty="0" smtClean="0">
                <a:solidFill>
                  <a:prstClr val="black"/>
                </a:solidFill>
                <a:latin typeface="Times New Roman" panose="02020603050405020304" pitchFamily="18" charset="0"/>
                <a:cs typeface="Times New Roman" panose="02020603050405020304" pitchFamily="18" charset="0"/>
              </a:rPr>
              <a:t> &lt;Set-2&gt;;</a:t>
            </a:r>
          </a:p>
          <a:p>
            <a:r>
              <a:rPr lang="en-US" dirty="0" smtClean="0">
                <a:solidFill>
                  <a:prstClr val="black"/>
                </a:solidFill>
                <a:latin typeface="Times New Roman" panose="02020603050405020304" pitchFamily="18" charset="0"/>
                <a:cs typeface="Times New Roman" panose="02020603050405020304" pitchFamily="18" charset="0"/>
              </a:rPr>
              <a:t>The resultant set contains only those elements that are present in both set-1 and set-2.</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solidFill>
                  <a:srgbClr val="00B050"/>
                </a:solidFill>
                <a:latin typeface="Times New Roman" panose="02020603050405020304" pitchFamily="18" charset="0"/>
                <a:cs typeface="Times New Roman" panose="02020603050405020304" pitchFamily="18" charset="0"/>
              </a:rPr>
              <a:t>Select</a:t>
            </a:r>
            <a:r>
              <a:rPr lang="en-US" dirty="0" smtClean="0">
                <a:solidFill>
                  <a:srgbClr val="00B050"/>
                </a:solidFill>
                <a:latin typeface="Times New Roman" panose="02020603050405020304" pitchFamily="18" charset="0"/>
                <a:cs typeface="Times New Roman" panose="02020603050405020304" pitchFamily="18" charset="0"/>
              </a:rPr>
              <a:t> </a:t>
            </a:r>
            <a:r>
              <a:rPr lang="en-US" dirty="0" err="1" smtClean="0">
                <a:solidFill>
                  <a:srgbClr val="00B050"/>
                </a:solidFill>
                <a:latin typeface="Times New Roman" panose="02020603050405020304" pitchFamily="18" charset="0"/>
                <a:cs typeface="Times New Roman" panose="02020603050405020304" pitchFamily="18" charset="0"/>
              </a:rPr>
              <a:t>rollno</a:t>
            </a:r>
            <a:r>
              <a:rPr lang="en-US" dirty="0" smtClean="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from</a:t>
            </a:r>
            <a:r>
              <a:rPr lang="en-US" dirty="0" smtClean="0">
                <a:solidFill>
                  <a:srgbClr val="00B050"/>
                </a:solidFill>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intersect</a:t>
            </a:r>
            <a:r>
              <a:rPr lang="en-US" dirty="0" smtClean="0">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select</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rollno</a:t>
            </a:r>
            <a:r>
              <a:rPr lang="en-US" dirty="0" smtClean="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from</a:t>
            </a:r>
            <a:r>
              <a:rPr lang="en-US" dirty="0" smtClean="0">
                <a:solidFill>
                  <a:srgbClr val="FF0000"/>
                </a:solidFill>
                <a:latin typeface="Times New Roman" panose="02020603050405020304" pitchFamily="18" charset="0"/>
                <a:cs typeface="Times New Roman" panose="02020603050405020304" pitchFamily="18" charset="0"/>
              </a:rPr>
              <a:t> grade</a:t>
            </a:r>
            <a:r>
              <a:rPr lang="en-US" dirty="0" smtClean="0">
                <a:latin typeface="Times New Roman" panose="02020603050405020304" pitchFamily="18" charset="0"/>
                <a:cs typeface="Times New Roman" panose="02020603050405020304" pitchFamily="18" charset="0"/>
              </a:rPr>
              <a:t>;</a:t>
            </a:r>
          </a:p>
          <a:p>
            <a:pPr marL="914400" lvl="2"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endParaRPr lang="en-US" sz="2800" b="1" u="sng" dirty="0" smtClean="0">
              <a:latin typeface="Times New Roman" panose="02020603050405020304" pitchFamily="18" charset="0"/>
              <a:cs typeface="Times New Roman" panose="02020603050405020304" pitchFamily="18" charset="0"/>
            </a:endParaRPr>
          </a:p>
          <a:p>
            <a:pPr marL="914400" lvl="2" indent="0">
              <a:buNone/>
            </a:pPr>
            <a:r>
              <a:rPr lang="en-US" sz="2800" dirty="0" smtClean="0">
                <a:latin typeface="Times New Roman" panose="02020603050405020304" pitchFamily="18" charset="0"/>
                <a:cs typeface="Times New Roman" panose="02020603050405020304" pitchFamily="18" charset="0"/>
              </a:rPr>
              <a:t>2017001</a:t>
            </a:r>
          </a:p>
          <a:p>
            <a:pPr marL="914400" lvl="2" indent="0">
              <a:buNone/>
            </a:pPr>
            <a:r>
              <a:rPr lang="en-US" sz="2800" dirty="0" smtClean="0">
                <a:latin typeface="Times New Roman" panose="02020603050405020304" pitchFamily="18" charset="0"/>
                <a:cs typeface="Times New Roman" panose="02020603050405020304" pitchFamily="18" charset="0"/>
              </a:rPr>
              <a:t>2017024</a:t>
            </a: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90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1251"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437187"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600660427"/>
              </p:ext>
            </p:extLst>
          </p:nvPr>
        </p:nvGraphicFramePr>
        <p:xfrm>
          <a:off x="6855031" y="910684"/>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26004740"/>
              </p:ext>
            </p:extLst>
          </p:nvPr>
        </p:nvGraphicFramePr>
        <p:xfrm>
          <a:off x="2715880" y="910684"/>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sp>
        <p:nvSpPr>
          <p:cNvPr id="9" name="Content Placeholder 2"/>
          <p:cNvSpPr>
            <a:spLocks noGrp="1"/>
          </p:cNvSpPr>
          <p:nvPr>
            <p:ph idx="1"/>
          </p:nvPr>
        </p:nvSpPr>
        <p:spPr>
          <a:xfrm>
            <a:off x="237409" y="204037"/>
            <a:ext cx="5568480" cy="706647"/>
          </a:xfrm>
        </p:spPr>
        <p:txBody>
          <a:bodyPr>
            <a:noAutofit/>
          </a:bodyPr>
          <a:lstStyle/>
          <a:p>
            <a:pPr marL="0" indent="0">
              <a:buNone/>
            </a:pPr>
            <a:r>
              <a:rPr lang="en-US" sz="3200" b="1" dirty="0">
                <a:solidFill>
                  <a:prstClr val="black"/>
                </a:solidFill>
                <a:latin typeface="Times New Roman" panose="02020603050405020304" pitchFamily="18" charset="0"/>
                <a:cs typeface="Times New Roman" panose="02020603050405020304" pitchFamily="18" charset="0"/>
              </a:rPr>
              <a:t>3</a:t>
            </a:r>
            <a:r>
              <a:rPr lang="en-US" sz="3200" b="1" dirty="0" smtClean="0">
                <a:solidFill>
                  <a:prstClr val="black"/>
                </a:solidFill>
                <a:latin typeface="Times New Roman" panose="02020603050405020304" pitchFamily="18" charset="0"/>
                <a:cs typeface="Times New Roman" panose="02020603050405020304" pitchFamily="18" charset="0"/>
              </a:rPr>
              <a:t>. Set difference operation: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6048" y="2406444"/>
            <a:ext cx="11613033" cy="42036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prstClr val="black"/>
                </a:solidFill>
                <a:latin typeface="Times New Roman" panose="02020603050405020304" pitchFamily="18" charset="0"/>
                <a:cs typeface="Times New Roman" panose="02020603050405020304" pitchFamily="18" charset="0"/>
              </a:rPr>
              <a:t>Syntax:</a:t>
            </a:r>
          </a:p>
          <a:p>
            <a:r>
              <a:rPr lang="en-US" dirty="0" smtClean="0">
                <a:solidFill>
                  <a:prstClr val="black"/>
                </a:solidFill>
                <a:latin typeface="Times New Roman" panose="02020603050405020304" pitchFamily="18" charset="0"/>
                <a:cs typeface="Times New Roman" panose="02020603050405020304" pitchFamily="18" charset="0"/>
              </a:rPr>
              <a:t>&lt;Set-1&gt; </a:t>
            </a:r>
            <a:r>
              <a:rPr lang="en-US" b="1" dirty="0" smtClean="0">
                <a:solidFill>
                  <a:prstClr val="black"/>
                </a:solidFill>
                <a:latin typeface="Times New Roman" panose="02020603050405020304" pitchFamily="18" charset="0"/>
                <a:cs typeface="Times New Roman" panose="02020603050405020304" pitchFamily="18" charset="0"/>
              </a:rPr>
              <a:t>minus</a:t>
            </a:r>
            <a:r>
              <a:rPr lang="en-US" dirty="0" smtClean="0">
                <a:solidFill>
                  <a:prstClr val="black"/>
                </a:solidFill>
                <a:latin typeface="Times New Roman" panose="02020603050405020304" pitchFamily="18" charset="0"/>
                <a:cs typeface="Times New Roman" panose="02020603050405020304" pitchFamily="18" charset="0"/>
              </a:rPr>
              <a:t> &lt;Set-2&gt;;</a:t>
            </a:r>
          </a:p>
          <a:p>
            <a:r>
              <a:rPr lang="en-US" dirty="0" smtClean="0">
                <a:solidFill>
                  <a:prstClr val="black"/>
                </a:solidFill>
                <a:latin typeface="Times New Roman" panose="02020603050405020304" pitchFamily="18" charset="0"/>
                <a:cs typeface="Times New Roman" panose="02020603050405020304" pitchFamily="18" charset="0"/>
              </a:rPr>
              <a:t>The resultant set contains only those elements which are present in set-1, but are not present in set-2.</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solidFill>
                  <a:srgbClr val="00B050"/>
                </a:solidFill>
                <a:latin typeface="Times New Roman" panose="02020603050405020304" pitchFamily="18" charset="0"/>
                <a:cs typeface="Times New Roman" panose="02020603050405020304" pitchFamily="18" charset="0"/>
              </a:rPr>
              <a:t>Select</a:t>
            </a:r>
            <a:r>
              <a:rPr lang="en-US" dirty="0" smtClean="0">
                <a:solidFill>
                  <a:srgbClr val="00B050"/>
                </a:solidFill>
                <a:latin typeface="Times New Roman" panose="02020603050405020304" pitchFamily="18" charset="0"/>
                <a:cs typeface="Times New Roman" panose="02020603050405020304" pitchFamily="18" charset="0"/>
              </a:rPr>
              <a:t> </a:t>
            </a:r>
            <a:r>
              <a:rPr lang="en-US" dirty="0" err="1" smtClean="0">
                <a:solidFill>
                  <a:srgbClr val="00B050"/>
                </a:solidFill>
                <a:latin typeface="Times New Roman" panose="02020603050405020304" pitchFamily="18" charset="0"/>
                <a:cs typeface="Times New Roman" panose="02020603050405020304" pitchFamily="18" charset="0"/>
              </a:rPr>
              <a:t>rollno</a:t>
            </a:r>
            <a:r>
              <a:rPr lang="en-US" dirty="0" smtClean="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from</a:t>
            </a:r>
            <a:r>
              <a:rPr lang="en-US" dirty="0" smtClean="0">
                <a:solidFill>
                  <a:srgbClr val="00B050"/>
                </a:solidFill>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minus</a:t>
            </a:r>
            <a:r>
              <a:rPr lang="en-US" dirty="0" smtClean="0">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select</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rollno</a:t>
            </a:r>
            <a:r>
              <a:rPr lang="en-US" dirty="0" smtClean="0">
                <a:solidFill>
                  <a:srgbClr val="FF0000"/>
                </a:solidFill>
                <a:latin typeface="Times New Roman" panose="02020603050405020304" pitchFamily="18" charset="0"/>
                <a:cs typeface="Times New Roman" panose="02020603050405020304" pitchFamily="18" charset="0"/>
              </a:rPr>
              <a:t> </a:t>
            </a:r>
            <a:r>
              <a:rPr lang="en-US" b="1" dirty="0" smtClean="0">
                <a:solidFill>
                  <a:srgbClr val="FF0000"/>
                </a:solidFill>
                <a:latin typeface="Times New Roman" panose="02020603050405020304" pitchFamily="18" charset="0"/>
                <a:cs typeface="Times New Roman" panose="02020603050405020304" pitchFamily="18" charset="0"/>
              </a:rPr>
              <a:t>from</a:t>
            </a:r>
            <a:r>
              <a:rPr lang="en-US" dirty="0" smtClean="0">
                <a:solidFill>
                  <a:srgbClr val="FF0000"/>
                </a:solidFill>
                <a:latin typeface="Times New Roman" panose="02020603050405020304" pitchFamily="18" charset="0"/>
                <a:cs typeface="Times New Roman" panose="02020603050405020304" pitchFamily="18" charset="0"/>
              </a:rPr>
              <a:t> grade</a:t>
            </a:r>
            <a:r>
              <a:rPr lang="en-US" dirty="0" smtClean="0">
                <a:latin typeface="Times New Roman" panose="02020603050405020304" pitchFamily="18" charset="0"/>
                <a:cs typeface="Times New Roman" panose="02020603050405020304" pitchFamily="18" charset="0"/>
              </a:rPr>
              <a:t>;</a:t>
            </a:r>
          </a:p>
          <a:p>
            <a:pPr marL="914400" lvl="2"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endParaRPr lang="en-US" sz="2800" b="1" u="sng" dirty="0" smtClean="0">
              <a:latin typeface="Times New Roman" panose="02020603050405020304" pitchFamily="18" charset="0"/>
              <a:cs typeface="Times New Roman" panose="02020603050405020304" pitchFamily="18" charset="0"/>
            </a:endParaRPr>
          </a:p>
          <a:p>
            <a:pPr marL="914400" lvl="2" indent="0">
              <a:buNone/>
            </a:pPr>
            <a:r>
              <a:rPr lang="en-US" sz="2800" dirty="0" smtClean="0">
                <a:latin typeface="Times New Roman" panose="02020603050405020304" pitchFamily="18" charset="0"/>
                <a:cs typeface="Times New Roman" panose="02020603050405020304" pitchFamily="18" charset="0"/>
              </a:rPr>
              <a:t>2017024</a:t>
            </a: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493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1251"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437187"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2350679"/>
              </p:ext>
            </p:extLst>
          </p:nvPr>
        </p:nvGraphicFramePr>
        <p:xfrm>
          <a:off x="6943166" y="910684"/>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2" name="Table 11"/>
          <p:cNvGraphicFramePr>
            <a:graphicFrameLocks noGrp="1"/>
          </p:cNvGraphicFramePr>
          <p:nvPr>
            <p:extLst/>
          </p:nvPr>
        </p:nvGraphicFramePr>
        <p:xfrm>
          <a:off x="2715880" y="910684"/>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sp>
        <p:nvSpPr>
          <p:cNvPr id="9" name="Content Placeholder 2"/>
          <p:cNvSpPr>
            <a:spLocks noGrp="1"/>
          </p:cNvSpPr>
          <p:nvPr>
            <p:ph idx="1"/>
          </p:nvPr>
        </p:nvSpPr>
        <p:spPr>
          <a:xfrm>
            <a:off x="237409" y="204037"/>
            <a:ext cx="5568480"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4. Set Member operation (IN):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6048" y="2406444"/>
            <a:ext cx="11613033" cy="42036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prstClr val="black"/>
                </a:solidFill>
                <a:latin typeface="Times New Roman" panose="02020603050405020304" pitchFamily="18" charset="0"/>
                <a:cs typeface="Times New Roman" panose="02020603050405020304" pitchFamily="18" charset="0"/>
              </a:rPr>
              <a:t>Syntax:</a:t>
            </a:r>
          </a:p>
          <a:p>
            <a:r>
              <a:rPr lang="en-US" b="1" dirty="0" smtClean="0">
                <a:solidFill>
                  <a:prstClr val="black"/>
                </a:solidFill>
                <a:latin typeface="Times New Roman" panose="02020603050405020304" pitchFamily="18" charset="0"/>
                <a:cs typeface="Times New Roman" panose="02020603050405020304" pitchFamily="18" charset="0"/>
              </a:rPr>
              <a:t>Select</a:t>
            </a:r>
            <a:r>
              <a:rPr lang="en-US" dirty="0" smtClean="0">
                <a:solidFill>
                  <a:prstClr val="black"/>
                </a:solidFill>
                <a:latin typeface="Times New Roman" panose="02020603050405020304" pitchFamily="18" charset="0"/>
                <a:cs typeface="Times New Roman" panose="02020603050405020304" pitchFamily="18" charset="0"/>
              </a:rPr>
              <a:t> col-1,col-2 </a:t>
            </a:r>
            <a:r>
              <a:rPr lang="en-US" b="1" dirty="0" smtClean="0">
                <a:solidFill>
                  <a:prstClr val="black"/>
                </a:solidFill>
                <a:latin typeface="Times New Roman" panose="02020603050405020304" pitchFamily="18" charset="0"/>
                <a:cs typeface="Times New Roman" panose="02020603050405020304" pitchFamily="18" charset="0"/>
              </a:rPr>
              <a:t>from</a:t>
            </a:r>
            <a:r>
              <a:rPr lang="en-US" dirty="0" smtClean="0">
                <a:solidFill>
                  <a:prstClr val="black"/>
                </a:solidFill>
                <a:latin typeface="Times New Roman" panose="02020603050405020304" pitchFamily="18" charset="0"/>
                <a:cs typeface="Times New Roman" panose="02020603050405020304" pitchFamily="18" charset="0"/>
              </a:rPr>
              <a:t> &lt;</a:t>
            </a:r>
            <a:r>
              <a:rPr lang="en-US" dirty="0" err="1" smtClean="0">
                <a:solidFill>
                  <a:prstClr val="black"/>
                </a:solidFill>
                <a:latin typeface="Times New Roman" panose="02020603050405020304" pitchFamily="18" charset="0"/>
                <a:cs typeface="Times New Roman" panose="02020603050405020304" pitchFamily="18" charset="0"/>
              </a:rPr>
              <a:t>table_name</a:t>
            </a:r>
            <a:r>
              <a:rPr lang="en-US" dirty="0" smtClean="0">
                <a:solidFill>
                  <a:prstClr val="black"/>
                </a:solidFill>
                <a:latin typeface="Times New Roman" panose="02020603050405020304" pitchFamily="18" charset="0"/>
                <a:cs typeface="Times New Roman" panose="02020603050405020304" pitchFamily="18" charset="0"/>
              </a:rPr>
              <a:t>&gt; </a:t>
            </a:r>
            <a:r>
              <a:rPr lang="en-US" b="1" dirty="0" smtClean="0">
                <a:solidFill>
                  <a:prstClr val="black"/>
                </a:solidFill>
                <a:latin typeface="Times New Roman" panose="02020603050405020304" pitchFamily="18" charset="0"/>
                <a:cs typeface="Times New Roman" panose="02020603050405020304" pitchFamily="18" charset="0"/>
              </a:rPr>
              <a:t>where</a:t>
            </a:r>
            <a:r>
              <a:rPr lang="en-US" dirty="0" smtClean="0">
                <a:solidFill>
                  <a:prstClr val="black"/>
                </a:solidFill>
                <a:latin typeface="Times New Roman" panose="02020603050405020304" pitchFamily="18" charset="0"/>
                <a:cs typeface="Times New Roman" panose="02020603050405020304" pitchFamily="18" charset="0"/>
              </a:rPr>
              <a:t> col-1 </a:t>
            </a:r>
            <a:r>
              <a:rPr lang="en-US" b="1" dirty="0" smtClean="0">
                <a:solidFill>
                  <a:prstClr val="black"/>
                </a:solidFill>
                <a:latin typeface="Times New Roman" panose="02020603050405020304" pitchFamily="18" charset="0"/>
                <a:cs typeface="Times New Roman" panose="02020603050405020304" pitchFamily="18" charset="0"/>
              </a:rPr>
              <a:t>IN</a:t>
            </a:r>
            <a:r>
              <a:rPr lang="en-US" dirty="0" smtClean="0">
                <a:solidFill>
                  <a:prstClr val="black"/>
                </a:solidFill>
                <a:latin typeface="Times New Roman" panose="02020603050405020304" pitchFamily="18" charset="0"/>
                <a:cs typeface="Times New Roman" panose="02020603050405020304" pitchFamily="18" charset="0"/>
              </a:rPr>
              <a:t> (</a:t>
            </a:r>
            <a:r>
              <a:rPr lang="en-US" dirty="0" err="1" smtClean="0">
                <a:solidFill>
                  <a:prstClr val="black"/>
                </a:solidFill>
                <a:latin typeface="Times New Roman" panose="02020603050405020304" pitchFamily="18" charset="0"/>
                <a:cs typeface="Times New Roman" panose="02020603050405020304" pitchFamily="18" charset="0"/>
              </a:rPr>
              <a:t>Set_of_Values</a:t>
            </a:r>
            <a:r>
              <a:rPr lang="en-US" dirty="0" smtClean="0">
                <a:solidFill>
                  <a:prstClr val="black"/>
                </a:solidFill>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rollno,name</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grade);</a:t>
            </a:r>
          </a:p>
          <a:p>
            <a:pPr marL="914400" lvl="2"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r>
              <a:rPr lang="en-US" sz="2800" b="1" u="sng" dirty="0" smtClean="0">
                <a:latin typeface="Times New Roman" panose="02020603050405020304" pitchFamily="18" charset="0"/>
                <a:cs typeface="Times New Roman" panose="02020603050405020304" pitchFamily="18" charset="0"/>
              </a:rPr>
              <a:t>            Name</a:t>
            </a:r>
          </a:p>
          <a:p>
            <a:pPr marL="914400" lvl="2" indent="0">
              <a:buNone/>
            </a:pPr>
            <a:r>
              <a:rPr lang="en-US" sz="2800" dirty="0" smtClean="0">
                <a:latin typeface="Times New Roman" panose="02020603050405020304" pitchFamily="18" charset="0"/>
                <a:cs typeface="Times New Roman" panose="02020603050405020304" pitchFamily="18" charset="0"/>
              </a:rPr>
              <a:t>2017001         john</a:t>
            </a: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89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1251"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437187"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414979198"/>
              </p:ext>
            </p:extLst>
          </p:nvPr>
        </p:nvGraphicFramePr>
        <p:xfrm>
          <a:off x="6866307" y="910684"/>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2" name="Table 11"/>
          <p:cNvGraphicFramePr>
            <a:graphicFrameLocks noGrp="1"/>
          </p:cNvGraphicFramePr>
          <p:nvPr>
            <p:extLst/>
          </p:nvPr>
        </p:nvGraphicFramePr>
        <p:xfrm>
          <a:off x="2715880" y="910684"/>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sp>
        <p:nvSpPr>
          <p:cNvPr id="9" name="Content Placeholder 2"/>
          <p:cNvSpPr>
            <a:spLocks noGrp="1"/>
          </p:cNvSpPr>
          <p:nvPr>
            <p:ph idx="1"/>
          </p:nvPr>
        </p:nvSpPr>
        <p:spPr>
          <a:xfrm>
            <a:off x="237408" y="204037"/>
            <a:ext cx="6571015" cy="706647"/>
          </a:xfrm>
        </p:spPr>
        <p:txBody>
          <a:bodyPr>
            <a:noAutofit/>
          </a:bodyPr>
          <a:lstStyle/>
          <a:p>
            <a:pPr marL="0" indent="0">
              <a:buNone/>
            </a:pPr>
            <a:r>
              <a:rPr lang="en-US" sz="3200" b="1" dirty="0" smtClean="0">
                <a:solidFill>
                  <a:prstClr val="black"/>
                </a:solidFill>
                <a:latin typeface="Times New Roman" panose="02020603050405020304" pitchFamily="18" charset="0"/>
                <a:cs typeface="Times New Roman" panose="02020603050405020304" pitchFamily="18" charset="0"/>
              </a:rPr>
              <a:t>4. Set Member operation (NOT IN):</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6048" y="2406444"/>
            <a:ext cx="11613033" cy="42036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prstClr val="black"/>
                </a:solidFill>
                <a:latin typeface="Times New Roman" panose="02020603050405020304" pitchFamily="18" charset="0"/>
                <a:cs typeface="Times New Roman" panose="02020603050405020304" pitchFamily="18" charset="0"/>
              </a:rPr>
              <a:t>Syntax:</a:t>
            </a:r>
          </a:p>
          <a:p>
            <a:r>
              <a:rPr lang="en-US" b="1" dirty="0" smtClean="0">
                <a:solidFill>
                  <a:prstClr val="black"/>
                </a:solidFill>
                <a:latin typeface="Times New Roman" panose="02020603050405020304" pitchFamily="18" charset="0"/>
                <a:cs typeface="Times New Roman" panose="02020603050405020304" pitchFamily="18" charset="0"/>
              </a:rPr>
              <a:t>Select</a:t>
            </a:r>
            <a:r>
              <a:rPr lang="en-US" dirty="0" smtClean="0">
                <a:solidFill>
                  <a:prstClr val="black"/>
                </a:solidFill>
                <a:latin typeface="Times New Roman" panose="02020603050405020304" pitchFamily="18" charset="0"/>
                <a:cs typeface="Times New Roman" panose="02020603050405020304" pitchFamily="18" charset="0"/>
              </a:rPr>
              <a:t> col-1,col-2 </a:t>
            </a:r>
            <a:r>
              <a:rPr lang="en-US" b="1" dirty="0" smtClean="0">
                <a:solidFill>
                  <a:prstClr val="black"/>
                </a:solidFill>
                <a:latin typeface="Times New Roman" panose="02020603050405020304" pitchFamily="18" charset="0"/>
                <a:cs typeface="Times New Roman" panose="02020603050405020304" pitchFamily="18" charset="0"/>
              </a:rPr>
              <a:t>from</a:t>
            </a:r>
            <a:r>
              <a:rPr lang="en-US" dirty="0" smtClean="0">
                <a:solidFill>
                  <a:prstClr val="black"/>
                </a:solidFill>
                <a:latin typeface="Times New Roman" panose="02020603050405020304" pitchFamily="18" charset="0"/>
                <a:cs typeface="Times New Roman" panose="02020603050405020304" pitchFamily="18" charset="0"/>
              </a:rPr>
              <a:t> &lt;</a:t>
            </a:r>
            <a:r>
              <a:rPr lang="en-US" dirty="0" err="1" smtClean="0">
                <a:solidFill>
                  <a:prstClr val="black"/>
                </a:solidFill>
                <a:latin typeface="Times New Roman" panose="02020603050405020304" pitchFamily="18" charset="0"/>
                <a:cs typeface="Times New Roman" panose="02020603050405020304" pitchFamily="18" charset="0"/>
              </a:rPr>
              <a:t>table_name</a:t>
            </a:r>
            <a:r>
              <a:rPr lang="en-US" dirty="0" smtClean="0">
                <a:solidFill>
                  <a:prstClr val="black"/>
                </a:solidFill>
                <a:latin typeface="Times New Roman" panose="02020603050405020304" pitchFamily="18" charset="0"/>
                <a:cs typeface="Times New Roman" panose="02020603050405020304" pitchFamily="18" charset="0"/>
              </a:rPr>
              <a:t>&gt; </a:t>
            </a:r>
            <a:r>
              <a:rPr lang="en-US" b="1" dirty="0" smtClean="0">
                <a:solidFill>
                  <a:prstClr val="black"/>
                </a:solidFill>
                <a:latin typeface="Times New Roman" panose="02020603050405020304" pitchFamily="18" charset="0"/>
                <a:cs typeface="Times New Roman" panose="02020603050405020304" pitchFamily="18" charset="0"/>
              </a:rPr>
              <a:t>where</a:t>
            </a:r>
            <a:r>
              <a:rPr lang="en-US" dirty="0" smtClean="0">
                <a:solidFill>
                  <a:prstClr val="black"/>
                </a:solidFill>
                <a:latin typeface="Times New Roman" panose="02020603050405020304" pitchFamily="18" charset="0"/>
                <a:cs typeface="Times New Roman" panose="02020603050405020304" pitchFamily="18" charset="0"/>
              </a:rPr>
              <a:t> col-1 </a:t>
            </a:r>
            <a:r>
              <a:rPr lang="en-US" b="1" dirty="0" smtClean="0">
                <a:solidFill>
                  <a:prstClr val="black"/>
                </a:solidFill>
                <a:latin typeface="Times New Roman" panose="02020603050405020304" pitchFamily="18" charset="0"/>
                <a:cs typeface="Times New Roman" panose="02020603050405020304" pitchFamily="18" charset="0"/>
              </a:rPr>
              <a:t>IN</a:t>
            </a:r>
            <a:r>
              <a:rPr lang="en-US" dirty="0" smtClean="0">
                <a:solidFill>
                  <a:prstClr val="black"/>
                </a:solidFill>
                <a:latin typeface="Times New Roman" panose="02020603050405020304" pitchFamily="18" charset="0"/>
                <a:cs typeface="Times New Roman" panose="02020603050405020304" pitchFamily="18" charset="0"/>
              </a:rPr>
              <a:t> (</a:t>
            </a:r>
            <a:r>
              <a:rPr lang="en-US" dirty="0" err="1" smtClean="0">
                <a:solidFill>
                  <a:prstClr val="black"/>
                </a:solidFill>
                <a:latin typeface="Times New Roman" panose="02020603050405020304" pitchFamily="18" charset="0"/>
                <a:cs typeface="Times New Roman" panose="02020603050405020304" pitchFamily="18" charset="0"/>
              </a:rPr>
              <a:t>Set_of_Values</a:t>
            </a:r>
            <a:r>
              <a:rPr lang="en-US" dirty="0" smtClean="0">
                <a:solidFill>
                  <a:prstClr val="black"/>
                </a:solidFill>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rollno,name</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NOT</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grade);</a:t>
            </a:r>
          </a:p>
          <a:p>
            <a:pPr marL="914400" lvl="2"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r>
              <a:rPr lang="en-US" sz="2800" b="1" u="sng" dirty="0" smtClean="0">
                <a:latin typeface="Times New Roman" panose="02020603050405020304" pitchFamily="18" charset="0"/>
                <a:cs typeface="Times New Roman" panose="02020603050405020304" pitchFamily="18" charset="0"/>
              </a:rPr>
              <a:t>            Name</a:t>
            </a:r>
          </a:p>
          <a:p>
            <a:pPr marL="914400" lvl="2" indent="0">
              <a:buNone/>
            </a:pPr>
            <a:r>
              <a:rPr lang="en-US" sz="2800" dirty="0" smtClean="0">
                <a:latin typeface="Times New Roman" panose="02020603050405020304" pitchFamily="18" charset="0"/>
                <a:cs typeface="Times New Roman" panose="02020603050405020304" pitchFamily="18" charset="0"/>
              </a:rPr>
              <a:t>2017024         </a:t>
            </a:r>
            <a:r>
              <a:rPr lang="en-US" sz="2800" dirty="0" err="1" smtClean="0">
                <a:latin typeface="Times New Roman" panose="02020603050405020304" pitchFamily="18" charset="0"/>
                <a:cs typeface="Times New Roman" panose="02020603050405020304" pitchFamily="18" charset="0"/>
              </a:rPr>
              <a:t>mary</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44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1251"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Student</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437187" y="2491839"/>
            <a:ext cx="2351314"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b="1"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117498406"/>
              </p:ext>
            </p:extLst>
          </p:nvPr>
        </p:nvGraphicFramePr>
        <p:xfrm>
          <a:off x="6965200" y="942773"/>
          <a:ext cx="4841175" cy="1371600"/>
        </p:xfrm>
        <a:graphic>
          <a:graphicData uri="http://schemas.openxmlformats.org/drawingml/2006/table">
            <a:tbl>
              <a:tblPr firstRow="1" bandRow="1"/>
              <a:tblGrid>
                <a:gridCol w="1613725">
                  <a:extLst>
                    <a:ext uri="{9D8B030D-6E8A-4147-A177-3AD203B41FA5}">
                      <a16:colId xmlns:a16="http://schemas.microsoft.com/office/drawing/2014/main" val="3945682508"/>
                    </a:ext>
                  </a:extLst>
                </a:gridCol>
                <a:gridCol w="1613725">
                  <a:extLst>
                    <a:ext uri="{9D8B030D-6E8A-4147-A177-3AD203B41FA5}">
                      <a16:colId xmlns:a16="http://schemas.microsoft.com/office/drawing/2014/main" val="3604131430"/>
                    </a:ext>
                  </a:extLst>
                </a:gridCol>
                <a:gridCol w="1613725">
                  <a:extLst>
                    <a:ext uri="{9D8B030D-6E8A-4147-A177-3AD203B41FA5}">
                      <a16:colId xmlns:a16="http://schemas.microsoft.com/office/drawing/2014/main" val="2317621044"/>
                    </a:ext>
                  </a:extLst>
                </a:gridCol>
              </a:tblGrid>
              <a:tr h="370840">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u="sng" dirty="0" smtClean="0">
                          <a:latin typeface="Times New Roman" panose="02020603050405020304" pitchFamily="18" charset="0"/>
                          <a:cs typeface="Times New Roman" panose="02020603050405020304" pitchFamily="18" charset="0"/>
                        </a:rPr>
                        <a:t>Course-ID</a:t>
                      </a:r>
                      <a:endParaRPr lang="en-US" sz="2400" b="1" u="sng" dirty="0">
                        <a:latin typeface="Times New Roman" panose="02020603050405020304" pitchFamily="18" charset="0"/>
                        <a:cs typeface="Times New Roman" panose="02020603050405020304" pitchFamily="18" charset="0"/>
                      </a:endParaRPr>
                    </a:p>
                  </a:txBody>
                  <a:tcPr>
                    <a:solidFill>
                      <a:srgbClr val="FF0000"/>
                    </a:solidFill>
                  </a:tcPr>
                </a:tc>
                <a:tc>
                  <a:txBody>
                    <a:bodyPr/>
                    <a:lstStyle/>
                    <a:p>
                      <a:pPr algn="ctr"/>
                      <a:r>
                        <a:rPr lang="en-US" sz="2400" b="1" dirty="0" smtClean="0">
                          <a:latin typeface="Times New Roman" panose="02020603050405020304" pitchFamily="18" charset="0"/>
                          <a:cs typeface="Times New Roman" panose="02020603050405020304" pitchFamily="18" charset="0"/>
                        </a:rPr>
                        <a:t>Grade</a:t>
                      </a:r>
                      <a:endParaRPr lang="en-US" sz="2400" u="sng" dirty="0"/>
                    </a:p>
                  </a:txBody>
                  <a:tcPr/>
                </a:tc>
                <a:extLst>
                  <a:ext uri="{0D108BD9-81ED-4DB2-BD59-A6C34878D82A}">
                    <a16:rowId xmlns:a16="http://schemas.microsoft.com/office/drawing/2014/main" val="2755131842"/>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CS3002</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A</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4487937"/>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CS3015</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B</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3552390"/>
                  </a:ext>
                </a:extLst>
              </a:tr>
            </a:tbl>
          </a:graphicData>
        </a:graphic>
      </p:graphicFrame>
      <p:graphicFrame>
        <p:nvGraphicFramePr>
          <p:cNvPr id="12" name="Table 11"/>
          <p:cNvGraphicFramePr>
            <a:graphicFrameLocks noGrp="1"/>
          </p:cNvGraphicFramePr>
          <p:nvPr>
            <p:extLst/>
          </p:nvPr>
        </p:nvGraphicFramePr>
        <p:xfrm>
          <a:off x="2715880" y="910684"/>
          <a:ext cx="3870036" cy="1371600"/>
        </p:xfrm>
        <a:graphic>
          <a:graphicData uri="http://schemas.openxmlformats.org/drawingml/2006/table">
            <a:tbl>
              <a:tblPr firstRow="1" bandRow="1"/>
              <a:tblGrid>
                <a:gridCol w="1935018">
                  <a:extLst>
                    <a:ext uri="{9D8B030D-6E8A-4147-A177-3AD203B41FA5}">
                      <a16:colId xmlns:a16="http://schemas.microsoft.com/office/drawing/2014/main" val="1683109112"/>
                    </a:ext>
                  </a:extLst>
                </a:gridCol>
                <a:gridCol w="1935018">
                  <a:extLst>
                    <a:ext uri="{9D8B030D-6E8A-4147-A177-3AD203B41FA5}">
                      <a16:colId xmlns:a16="http://schemas.microsoft.com/office/drawing/2014/main" val="2527666802"/>
                    </a:ext>
                  </a:extLst>
                </a:gridCol>
              </a:tblGrid>
              <a:tr h="387157">
                <a:tc>
                  <a:txBody>
                    <a:bodyPr/>
                    <a:lstStyle/>
                    <a:p>
                      <a:pPr algn="ctr"/>
                      <a:r>
                        <a:rPr lang="en-US" sz="2400" b="1" u="sng" dirty="0" err="1" smtClean="0">
                          <a:latin typeface="Times New Roman" panose="02020603050405020304" pitchFamily="18" charset="0"/>
                          <a:cs typeface="Times New Roman" panose="02020603050405020304" pitchFamily="18" charset="0"/>
                        </a:rPr>
                        <a:t>rollno</a:t>
                      </a:r>
                      <a:endParaRPr lang="en-US" sz="2400" b="1" u="sng" dirty="0">
                        <a:latin typeface="Times New Roman" panose="02020603050405020304" pitchFamily="18" charset="0"/>
                        <a:cs typeface="Times New Roman" panose="02020603050405020304" pitchFamily="18" charset="0"/>
                      </a:endParaRPr>
                    </a:p>
                  </a:txBody>
                  <a:tcPr>
                    <a:solidFill>
                      <a:srgbClr val="00B050"/>
                    </a:solidFill>
                  </a:tcPr>
                </a:tc>
                <a:tc>
                  <a:txBody>
                    <a:bodyPr/>
                    <a:lstStyle/>
                    <a:p>
                      <a:pPr algn="ctr"/>
                      <a:r>
                        <a:rPr lang="en-US" sz="2400" b="1" dirty="0" smtClean="0">
                          <a:latin typeface="Times New Roman" panose="02020603050405020304" pitchFamily="18" charset="0"/>
                          <a:cs typeface="Times New Roman" panose="02020603050405020304" pitchFamily="18" charset="0"/>
                        </a:rPr>
                        <a:t>name</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07197374"/>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2017001</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smtClean="0">
                          <a:latin typeface="Times New Roman" panose="02020603050405020304" pitchFamily="18" charset="0"/>
                          <a:cs typeface="Times New Roman" panose="02020603050405020304" pitchFamily="18" charset="0"/>
                        </a:rPr>
                        <a:t>john</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3405095"/>
                  </a:ext>
                </a:extLst>
              </a:tr>
              <a:tr h="370840">
                <a:tc>
                  <a:txBody>
                    <a:bodyPr/>
                    <a:lstStyle/>
                    <a:p>
                      <a:pPr algn="ctr"/>
                      <a:r>
                        <a:rPr lang="en-US" sz="2400" b="1" dirty="0" smtClean="0">
                          <a:latin typeface="Times New Roman" panose="02020603050405020304" pitchFamily="18" charset="0"/>
                          <a:cs typeface="Times New Roman" panose="02020603050405020304" pitchFamily="18" charset="0"/>
                        </a:rPr>
                        <a:t>2017024</a:t>
                      </a:r>
                      <a:endParaRPr lang="en-US"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err="1" smtClean="0">
                          <a:latin typeface="Times New Roman" panose="02020603050405020304" pitchFamily="18" charset="0"/>
                          <a:cs typeface="Times New Roman" panose="02020603050405020304" pitchFamily="18" charset="0"/>
                        </a:rPr>
                        <a:t>mary</a:t>
                      </a:r>
                      <a:endParaRPr lang="en-US"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6409055"/>
                  </a:ext>
                </a:extLst>
              </a:tr>
            </a:tbl>
          </a:graphicData>
        </a:graphic>
      </p:graphicFrame>
      <p:sp>
        <p:nvSpPr>
          <p:cNvPr id="9" name="Content Placeholder 2"/>
          <p:cNvSpPr>
            <a:spLocks noGrp="1"/>
          </p:cNvSpPr>
          <p:nvPr>
            <p:ph idx="1"/>
          </p:nvPr>
        </p:nvSpPr>
        <p:spPr>
          <a:xfrm>
            <a:off x="237408" y="204037"/>
            <a:ext cx="6571015" cy="706647"/>
          </a:xfrm>
        </p:spPr>
        <p:txBody>
          <a:bodyPr>
            <a:noAutofit/>
          </a:bodyPr>
          <a:lstStyle/>
          <a:p>
            <a:pPr marL="0" indent="0">
              <a:buNone/>
            </a:pPr>
            <a:r>
              <a:rPr lang="en-US" sz="3200" b="1" dirty="0">
                <a:solidFill>
                  <a:prstClr val="black"/>
                </a:solidFill>
                <a:latin typeface="Times New Roman" panose="02020603050405020304" pitchFamily="18" charset="0"/>
                <a:cs typeface="Times New Roman" panose="02020603050405020304" pitchFamily="18" charset="0"/>
              </a:rPr>
              <a:t>5</a:t>
            </a:r>
            <a:r>
              <a:rPr lang="en-US" sz="3200" b="1" dirty="0" smtClean="0">
                <a:solidFill>
                  <a:prstClr val="black"/>
                </a:solidFill>
                <a:latin typeface="Times New Roman" panose="02020603050405020304" pitchFamily="18" charset="0"/>
                <a:cs typeface="Times New Roman" panose="02020603050405020304" pitchFamily="18" charset="0"/>
              </a:rPr>
              <a:t>. ALL :</a:t>
            </a:r>
            <a:endParaRPr lang="en-US" sz="3200" dirty="0" smtClean="0">
              <a:latin typeface="Times New Roman" panose="02020603050405020304" pitchFamily="18" charset="0"/>
              <a:cs typeface="Times New Roman" panose="02020603050405020304" pitchFamily="18" charset="0"/>
            </a:endParaRPr>
          </a:p>
        </p:txBody>
      </p:sp>
      <p:sp>
        <p:nvSpPr>
          <p:cNvPr id="13" name="Content Placeholder 2"/>
          <p:cNvSpPr txBox="1">
            <a:spLocks/>
          </p:cNvSpPr>
          <p:nvPr/>
        </p:nvSpPr>
        <p:spPr>
          <a:xfrm>
            <a:off x="356048" y="2406444"/>
            <a:ext cx="11613033" cy="42036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solidFill>
                  <a:prstClr val="black"/>
                </a:solidFill>
                <a:latin typeface="Times New Roman" panose="02020603050405020304" pitchFamily="18" charset="0"/>
                <a:cs typeface="Times New Roman" panose="02020603050405020304" pitchFamily="18" charset="0"/>
              </a:rPr>
              <a:t>Syntax:</a:t>
            </a:r>
          </a:p>
          <a:p>
            <a:r>
              <a:rPr lang="en-US" b="1" dirty="0" smtClean="0">
                <a:solidFill>
                  <a:prstClr val="black"/>
                </a:solidFill>
                <a:latin typeface="Times New Roman" panose="02020603050405020304" pitchFamily="18" charset="0"/>
                <a:cs typeface="Times New Roman" panose="02020603050405020304" pitchFamily="18" charset="0"/>
              </a:rPr>
              <a:t>Select</a:t>
            </a:r>
            <a:r>
              <a:rPr lang="en-US" dirty="0" smtClean="0">
                <a:solidFill>
                  <a:prstClr val="black"/>
                </a:solidFill>
                <a:latin typeface="Times New Roman" panose="02020603050405020304" pitchFamily="18" charset="0"/>
                <a:cs typeface="Times New Roman" panose="02020603050405020304" pitchFamily="18" charset="0"/>
              </a:rPr>
              <a:t> col-1,col-2 </a:t>
            </a:r>
            <a:r>
              <a:rPr lang="en-US" b="1" dirty="0" smtClean="0">
                <a:solidFill>
                  <a:prstClr val="black"/>
                </a:solidFill>
                <a:latin typeface="Times New Roman" panose="02020603050405020304" pitchFamily="18" charset="0"/>
                <a:cs typeface="Times New Roman" panose="02020603050405020304" pitchFamily="18" charset="0"/>
              </a:rPr>
              <a:t>from</a:t>
            </a:r>
            <a:r>
              <a:rPr lang="en-US" dirty="0" smtClean="0">
                <a:solidFill>
                  <a:prstClr val="black"/>
                </a:solidFill>
                <a:latin typeface="Times New Roman" panose="02020603050405020304" pitchFamily="18" charset="0"/>
                <a:cs typeface="Times New Roman" panose="02020603050405020304" pitchFamily="18" charset="0"/>
              </a:rPr>
              <a:t> &lt;</a:t>
            </a:r>
            <a:r>
              <a:rPr lang="en-US" dirty="0" err="1" smtClean="0">
                <a:solidFill>
                  <a:prstClr val="black"/>
                </a:solidFill>
                <a:latin typeface="Times New Roman" panose="02020603050405020304" pitchFamily="18" charset="0"/>
                <a:cs typeface="Times New Roman" panose="02020603050405020304" pitchFamily="18" charset="0"/>
              </a:rPr>
              <a:t>table_name</a:t>
            </a:r>
            <a:r>
              <a:rPr lang="en-US" dirty="0" smtClean="0">
                <a:solidFill>
                  <a:prstClr val="black"/>
                </a:solidFill>
                <a:latin typeface="Times New Roman" panose="02020603050405020304" pitchFamily="18" charset="0"/>
                <a:cs typeface="Times New Roman" panose="02020603050405020304" pitchFamily="18" charset="0"/>
              </a:rPr>
              <a:t>&gt; </a:t>
            </a:r>
            <a:r>
              <a:rPr lang="en-US" b="1" dirty="0" smtClean="0">
                <a:solidFill>
                  <a:prstClr val="black"/>
                </a:solidFill>
                <a:latin typeface="Times New Roman" panose="02020603050405020304" pitchFamily="18" charset="0"/>
                <a:cs typeface="Times New Roman" panose="02020603050405020304" pitchFamily="18" charset="0"/>
              </a:rPr>
              <a:t>where</a:t>
            </a:r>
            <a:r>
              <a:rPr lang="en-US" dirty="0" smtClean="0">
                <a:solidFill>
                  <a:prstClr val="black"/>
                </a:solidFill>
                <a:latin typeface="Times New Roman" panose="02020603050405020304" pitchFamily="18" charset="0"/>
                <a:cs typeface="Times New Roman" panose="02020603050405020304" pitchFamily="18" charset="0"/>
              </a:rPr>
              <a:t> col-1 </a:t>
            </a:r>
            <a:r>
              <a:rPr lang="en-US" b="1" dirty="0" smtClean="0">
                <a:solidFill>
                  <a:srgbClr val="FF0000"/>
                </a:solidFill>
                <a:latin typeface="Times New Roman" panose="02020603050405020304" pitchFamily="18" charset="0"/>
                <a:cs typeface="Times New Roman" panose="02020603050405020304" pitchFamily="18" charset="0"/>
              </a:rPr>
              <a:t>op</a:t>
            </a:r>
            <a:r>
              <a:rPr lang="en-US" dirty="0" smtClean="0">
                <a:solidFill>
                  <a:prstClr val="black"/>
                </a:solidFill>
                <a:latin typeface="Times New Roman" panose="02020603050405020304" pitchFamily="18" charset="0"/>
                <a:cs typeface="Times New Roman" panose="02020603050405020304" pitchFamily="18" charset="0"/>
              </a:rPr>
              <a:t> </a:t>
            </a:r>
            <a:r>
              <a:rPr lang="en-US" b="1" dirty="0" smtClean="0">
                <a:solidFill>
                  <a:prstClr val="black"/>
                </a:solidFill>
                <a:latin typeface="Times New Roman" panose="02020603050405020304" pitchFamily="18" charset="0"/>
                <a:cs typeface="Times New Roman" panose="02020603050405020304" pitchFamily="18" charset="0"/>
              </a:rPr>
              <a:t>ALL</a:t>
            </a:r>
            <a:r>
              <a:rPr lang="en-US" dirty="0" smtClean="0">
                <a:solidFill>
                  <a:prstClr val="black"/>
                </a:solidFill>
                <a:latin typeface="Times New Roman" panose="02020603050405020304" pitchFamily="18" charset="0"/>
                <a:cs typeface="Times New Roman" panose="02020603050405020304" pitchFamily="18" charset="0"/>
              </a:rPr>
              <a:t>(</a:t>
            </a:r>
            <a:r>
              <a:rPr lang="en-US" dirty="0" err="1" smtClean="0">
                <a:solidFill>
                  <a:prstClr val="black"/>
                </a:solidFill>
                <a:latin typeface="Times New Roman" panose="02020603050405020304" pitchFamily="18" charset="0"/>
                <a:cs typeface="Times New Roman" panose="02020603050405020304" pitchFamily="18" charset="0"/>
              </a:rPr>
              <a:t>Set_of_Values</a:t>
            </a:r>
            <a:r>
              <a:rPr lang="en-US" dirty="0" smtClean="0">
                <a:solidFill>
                  <a:prstClr val="black"/>
                </a:solidFill>
                <a:latin typeface="Times New Roman" panose="02020603050405020304" pitchFamily="18" charset="0"/>
                <a:cs typeface="Times New Roman" panose="02020603050405020304" pitchFamily="18" charset="0"/>
              </a:rPr>
              <a:t>);</a:t>
            </a:r>
          </a:p>
          <a:p>
            <a:r>
              <a:rPr lang="en-US" dirty="0" smtClean="0">
                <a:solidFill>
                  <a:prstClr val="black"/>
                </a:solidFill>
                <a:latin typeface="Times New Roman" panose="02020603050405020304" pitchFamily="18" charset="0"/>
                <a:cs typeface="Times New Roman" panose="02020603050405020304" pitchFamily="18" charset="0"/>
              </a:rPr>
              <a:t>Where </a:t>
            </a:r>
            <a:r>
              <a:rPr lang="en-US" b="1" dirty="0" smtClean="0">
                <a:solidFill>
                  <a:srgbClr val="FF0000"/>
                </a:solidFill>
                <a:latin typeface="Times New Roman" panose="02020603050405020304" pitchFamily="18" charset="0"/>
                <a:cs typeface="Times New Roman" panose="02020603050405020304" pitchFamily="18" charset="0"/>
              </a:rPr>
              <a:t>op</a:t>
            </a:r>
            <a:r>
              <a:rPr lang="en-US" dirty="0" smtClean="0">
                <a:solidFill>
                  <a:prstClr val="black"/>
                </a:solidFill>
                <a:latin typeface="Times New Roman" panose="02020603050405020304" pitchFamily="18" charset="0"/>
                <a:cs typeface="Times New Roman" panose="02020603050405020304" pitchFamily="18" charset="0"/>
              </a:rPr>
              <a:t> ={&gt;,&lt;,=&gt;,=,!=}</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Example:</a:t>
            </a:r>
          </a:p>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Select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rollno,name</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from</a:t>
            </a:r>
            <a:r>
              <a:rPr lang="en-US" dirty="0" smtClean="0">
                <a:latin typeface="Times New Roman" panose="02020603050405020304" pitchFamily="18" charset="0"/>
                <a:cs typeface="Times New Roman" panose="02020603050405020304" pitchFamily="18" charset="0"/>
              </a:rPr>
              <a:t> student </a:t>
            </a:r>
            <a:r>
              <a:rPr lang="en-US" b="1" dirty="0" smtClean="0">
                <a:latin typeface="Times New Roman" panose="02020603050405020304" pitchFamily="18" charset="0"/>
                <a:cs typeface="Times New Roman" panose="02020603050405020304" pitchFamily="18" charset="0"/>
              </a:rPr>
              <a:t>where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rollno</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&gt; ALL </a:t>
            </a:r>
            <a:r>
              <a:rPr lang="en-US" dirty="0" smtClean="0">
                <a:latin typeface="Times New Roman" panose="02020603050405020304" pitchFamily="18" charset="0"/>
                <a:cs typeface="Times New Roman" panose="02020603050405020304" pitchFamily="18" charset="0"/>
              </a:rPr>
              <a:t>(1997011,2017020);</a:t>
            </a:r>
          </a:p>
          <a:p>
            <a:pPr marL="914400" lvl="2" indent="0">
              <a:buFont typeface="Arial" panose="020B0604020202020204" pitchFamily="34" charset="0"/>
              <a:buNone/>
            </a:pPr>
            <a:r>
              <a:rPr lang="en-US" sz="2800" b="1" u="sng" dirty="0" err="1" smtClean="0">
                <a:latin typeface="Times New Roman" panose="02020603050405020304" pitchFamily="18" charset="0"/>
                <a:cs typeface="Times New Roman" panose="02020603050405020304" pitchFamily="18" charset="0"/>
              </a:rPr>
              <a:t>Rollno</a:t>
            </a:r>
            <a:r>
              <a:rPr lang="en-US" sz="2800" b="1" u="sng" dirty="0" smtClean="0">
                <a:latin typeface="Times New Roman" panose="02020603050405020304" pitchFamily="18" charset="0"/>
                <a:cs typeface="Times New Roman" panose="02020603050405020304" pitchFamily="18" charset="0"/>
              </a:rPr>
              <a:t>            Name</a:t>
            </a:r>
          </a:p>
          <a:p>
            <a:pPr marL="914400" lvl="2" indent="0">
              <a:buNone/>
            </a:pPr>
            <a:r>
              <a:rPr lang="en-US" sz="2800" dirty="0" smtClean="0">
                <a:latin typeface="Times New Roman" panose="02020603050405020304" pitchFamily="18" charset="0"/>
                <a:cs typeface="Times New Roman" panose="02020603050405020304" pitchFamily="18" charset="0"/>
              </a:rPr>
              <a:t>2017024         </a:t>
            </a:r>
            <a:r>
              <a:rPr lang="en-US" sz="2800" dirty="0" err="1" smtClean="0">
                <a:latin typeface="Times New Roman" panose="02020603050405020304" pitchFamily="18" charset="0"/>
                <a:cs typeface="Times New Roman" panose="02020603050405020304" pitchFamily="18" charset="0"/>
              </a:rPr>
              <a:t>mary</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sz="36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4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43875</TotalTime>
  <Words>19390</Words>
  <Application>Microsoft Office PowerPoint</Application>
  <PresentationFormat>Widescreen</PresentationFormat>
  <Paragraphs>8286</Paragraphs>
  <Slides>334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334</vt:i4>
      </vt:variant>
    </vt:vector>
  </HeadingPairs>
  <TitlesOfParts>
    <vt:vector size="340" baseType="lpstr">
      <vt:lpstr>Arial</vt:lpstr>
      <vt:lpstr>Calibri</vt:lpstr>
      <vt:lpstr>Calibri Light</vt:lpstr>
      <vt:lpstr>Cambria Math</vt:lpstr>
      <vt:lpstr>Times New Roman</vt:lpstr>
      <vt:lpstr>Office Theme</vt:lpstr>
      <vt:lpstr>Database Management Systems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PowerPoint Presentation</vt:lpstr>
      <vt:lpstr>Introduction</vt:lpstr>
      <vt:lpstr>Introduction</vt:lpstr>
      <vt:lpstr>PowerPoint Presentation</vt:lpstr>
      <vt:lpstr> Levels of Abstraction in Database:</vt:lpstr>
      <vt:lpstr> Levels of Abstraction in Database:</vt:lpstr>
      <vt:lpstr> Levels of Abstraction in Database:</vt:lpstr>
      <vt:lpstr> Levels of Abstraction in Database:</vt:lpstr>
      <vt:lpstr> Levels of Abstraction in Database:</vt:lpstr>
      <vt:lpstr> Levels of Abstraction in Database:</vt:lpstr>
      <vt:lpstr> Levels of Abstraction in Database:</vt:lpstr>
      <vt:lpstr>Database Languages:</vt:lpstr>
      <vt:lpstr>Three-tier DBMS Architecture:</vt:lpstr>
      <vt:lpstr>Relational Model:</vt:lpstr>
      <vt:lpstr>Relational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Systems</dc:title>
  <dc:creator>Windows User</dc:creator>
  <cp:lastModifiedBy>Windows User</cp:lastModifiedBy>
  <cp:revision>1942</cp:revision>
  <dcterms:created xsi:type="dcterms:W3CDTF">2018-12-28T18:48:56Z</dcterms:created>
  <dcterms:modified xsi:type="dcterms:W3CDTF">2019-02-14T04:19:52Z</dcterms:modified>
</cp:coreProperties>
</file>